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2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C0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0D0D0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C0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C0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6365" y="2765298"/>
            <a:ext cx="7351268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C0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8630" y="2348864"/>
            <a:ext cx="8681085" cy="169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0D0D0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edu.gov.ru/document/f4f7837770384bfa1faa1827ec8d72d4/?ysclid=le6tcj9677368387754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o.yar.ru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d0.k@yandex.r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6804" y="61976"/>
            <a:ext cx="6946900" cy="818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10640" marR="5080" indent="-1298575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solidFill>
                  <a:srgbClr val="000000"/>
                </a:solidFill>
              </a:rPr>
              <a:t>Нормативная</a:t>
            </a:r>
            <a:r>
              <a:rPr sz="2600" spc="-4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база</a:t>
            </a:r>
            <a:r>
              <a:rPr sz="2600" spc="-1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перехода</a:t>
            </a:r>
            <a:r>
              <a:rPr sz="2600" spc="-1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на</a:t>
            </a:r>
            <a:r>
              <a:rPr sz="2600" spc="-15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ФОП</a:t>
            </a:r>
            <a:r>
              <a:rPr sz="2600" spc="-35" dirty="0">
                <a:solidFill>
                  <a:srgbClr val="000000"/>
                </a:solidFill>
              </a:rPr>
              <a:t> </a:t>
            </a:r>
            <a:r>
              <a:rPr sz="2600" spc="-5" dirty="0">
                <a:solidFill>
                  <a:srgbClr val="000000"/>
                </a:solidFill>
              </a:rPr>
              <a:t>ДО </a:t>
            </a:r>
            <a:r>
              <a:rPr sz="2600" spc="-745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на</a:t>
            </a:r>
            <a:r>
              <a:rPr sz="2600" spc="-1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федеральном</a:t>
            </a:r>
            <a:r>
              <a:rPr sz="2600" spc="-30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000000"/>
                </a:solidFill>
              </a:rPr>
              <a:t>уровне: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185724" y="2485135"/>
            <a:ext cx="8775065" cy="406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latin typeface="Tahoma"/>
                <a:cs typeface="Tahoma"/>
              </a:rPr>
              <a:t>-</a:t>
            </a:r>
            <a:r>
              <a:rPr sz="1500" b="1" spc="5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«</a:t>
            </a:r>
            <a:r>
              <a:rPr sz="1500" spc="-5" dirty="0">
                <a:latin typeface="Tahoma"/>
                <a:cs typeface="Tahoma"/>
              </a:rPr>
              <a:t>Образовательные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программы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дошкольного</a:t>
            </a:r>
            <a:r>
              <a:rPr sz="1500" dirty="0">
                <a:latin typeface="Tahoma"/>
                <a:cs typeface="Tahoma"/>
              </a:rPr>
              <a:t> образования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разрабатываются</a:t>
            </a:r>
            <a:r>
              <a:rPr sz="1500" dirty="0">
                <a:latin typeface="Tahoma"/>
                <a:cs typeface="Tahoma"/>
              </a:rPr>
              <a:t> и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утверждаются </a:t>
            </a:r>
            <a:r>
              <a:rPr sz="1500" spc="-45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организацией, осуществляющей образовательную деятельность, </a:t>
            </a:r>
            <a:r>
              <a:rPr sz="1500" dirty="0">
                <a:latin typeface="Tahoma"/>
                <a:cs typeface="Tahoma"/>
              </a:rPr>
              <a:t>в </a:t>
            </a:r>
            <a:r>
              <a:rPr sz="1500" spc="-5" dirty="0">
                <a:latin typeface="Tahoma"/>
                <a:cs typeface="Tahoma"/>
              </a:rPr>
              <a:t>соответствии </a:t>
            </a:r>
            <a:r>
              <a:rPr sz="1500" dirty="0">
                <a:latin typeface="Tahoma"/>
                <a:cs typeface="Tahoma"/>
              </a:rPr>
              <a:t>с </a:t>
            </a:r>
            <a:r>
              <a:rPr sz="1500" spc="-5" dirty="0">
                <a:latin typeface="Tahoma"/>
                <a:cs typeface="Tahoma"/>
              </a:rPr>
              <a:t>федеральным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государственным образовательным стандартом дошкольного образования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соответствующей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федеральной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образовательной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программой дошкольного образования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.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Содержание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планируемые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результаты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разработанных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образовательными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организациями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образовательных программ должны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быть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не ниже соответствующих содержания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планируемых результатов</a:t>
            </a:r>
            <a:r>
              <a:rPr sz="1500" b="1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федеральной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программы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дошкольного</a:t>
            </a:r>
            <a:r>
              <a:rPr sz="1500" b="1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образования»</a:t>
            </a:r>
            <a:endParaRPr sz="1500">
              <a:latin typeface="Tahoma"/>
              <a:cs typeface="Tahoma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320675" algn="l"/>
              </a:tabLst>
            </a:pPr>
            <a:r>
              <a:rPr sz="1500" spc="-5" dirty="0">
                <a:latin typeface="Tahoma"/>
                <a:cs typeface="Tahoma"/>
              </a:rPr>
              <a:t>«Федеральная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основная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общеобразовательная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программа</a:t>
            </a:r>
            <a:r>
              <a:rPr sz="1500" dirty="0">
                <a:latin typeface="Tahoma"/>
                <a:cs typeface="Tahoma"/>
              </a:rPr>
              <a:t> -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учебно-методическая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документация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(федеральный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учебный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план,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календарный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учебный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график,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федеральные</a:t>
            </a:r>
            <a:r>
              <a:rPr sz="1500" dirty="0">
                <a:latin typeface="Tahoma"/>
                <a:cs typeface="Tahoma"/>
              </a:rPr>
              <a:t> рабочие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программы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учебных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предметов,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курсов,</a:t>
            </a:r>
            <a:r>
              <a:rPr sz="1500" dirty="0">
                <a:latin typeface="Tahoma"/>
                <a:cs typeface="Tahoma"/>
              </a:rPr>
              <a:t> дисциплин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(модулей),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иных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компонентов,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рабочая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программа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воспитания,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календарный</a:t>
            </a:r>
            <a:r>
              <a:rPr sz="1500" dirty="0">
                <a:latin typeface="Tahoma"/>
                <a:cs typeface="Tahoma"/>
              </a:rPr>
              <a:t> план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воспитательной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работы),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определяющая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единые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для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Российской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Федерации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базовые </a:t>
            </a:r>
            <a:r>
              <a:rPr sz="1500" b="1" spc="-4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объем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и</a:t>
            </a:r>
            <a:r>
              <a:rPr sz="15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содержание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образования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определенного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уровня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(или)</a:t>
            </a:r>
            <a:r>
              <a:rPr sz="1500" dirty="0">
                <a:latin typeface="Tahoma"/>
                <a:cs typeface="Tahoma"/>
              </a:rPr>
              <a:t> определенной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направленности,</a:t>
            </a:r>
            <a:r>
              <a:rPr sz="1500" spc="-10" dirty="0"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планируемые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результаты</a:t>
            </a:r>
            <a:r>
              <a:rPr sz="1500" b="1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освоения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 образовательной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программы»</a:t>
            </a:r>
            <a:endParaRPr sz="1500">
              <a:latin typeface="Tahoma"/>
              <a:cs typeface="Tahoma"/>
            </a:endParaRPr>
          </a:p>
          <a:p>
            <a:pPr marL="12700" marR="5715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261620" algn="l"/>
              </a:tabLst>
            </a:pPr>
            <a:r>
              <a:rPr sz="1500" spc="-5" dirty="0">
                <a:latin typeface="Tahoma"/>
                <a:cs typeface="Tahoma"/>
              </a:rPr>
              <a:t>«Основные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общеобразовательные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программы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подлежат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приведению</a:t>
            </a:r>
            <a:r>
              <a:rPr sz="1500" dirty="0">
                <a:latin typeface="Tahoma"/>
                <a:cs typeface="Tahoma"/>
              </a:rPr>
              <a:t> 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соответствие</a:t>
            </a:r>
            <a:r>
              <a:rPr sz="1500" dirty="0">
                <a:latin typeface="Tahoma"/>
                <a:cs typeface="Tahoma"/>
              </a:rPr>
              <a:t> с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федеральными </a:t>
            </a:r>
            <a:r>
              <a:rPr sz="1500" dirty="0">
                <a:latin typeface="Tahoma"/>
                <a:cs typeface="Tahoma"/>
              </a:rPr>
              <a:t>основными </a:t>
            </a:r>
            <a:r>
              <a:rPr sz="1500" spc="-5" dirty="0">
                <a:latin typeface="Tahoma"/>
                <a:cs typeface="Tahoma"/>
              </a:rPr>
              <a:t>общеобразовательными программами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не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позднее </a:t>
            </a:r>
            <a:r>
              <a:rPr sz="1500" b="1" dirty="0">
                <a:solidFill>
                  <a:srgbClr val="FF0000"/>
                </a:solidFill>
                <a:latin typeface="Tahoma"/>
                <a:cs typeface="Tahoma"/>
              </a:rPr>
              <a:t>1 </a:t>
            </a:r>
            <a:r>
              <a:rPr sz="1500" b="1" spc="-10" dirty="0">
                <a:solidFill>
                  <a:srgbClr val="FF0000"/>
                </a:solidFill>
                <a:latin typeface="Tahoma"/>
                <a:cs typeface="Tahoma"/>
              </a:rPr>
              <a:t>сентября 2023 </a:t>
            </a:r>
            <a:r>
              <a:rPr sz="1500" b="1" spc="-5" dirty="0">
                <a:solidFill>
                  <a:srgbClr val="FF0000"/>
                </a:solidFill>
                <a:latin typeface="Tahoma"/>
                <a:cs typeface="Tahoma"/>
              </a:rPr>
              <a:t> года»</a:t>
            </a:r>
            <a:endParaRPr sz="15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204" y="923544"/>
            <a:ext cx="8927592" cy="128168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3631" y="918972"/>
            <a:ext cx="8936990" cy="129095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3716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latin typeface="Tahoma"/>
                <a:cs typeface="Tahoma"/>
              </a:rPr>
              <a:t>Федеральный</a:t>
            </a:r>
            <a:r>
              <a:rPr sz="1800" spc="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закон</a:t>
            </a:r>
            <a:r>
              <a:rPr sz="1800" spc="-1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№371-ФЗ</a:t>
            </a:r>
            <a:r>
              <a:rPr sz="1800" spc="2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от </a:t>
            </a:r>
            <a:r>
              <a:rPr sz="1800" dirty="0">
                <a:latin typeface="Tahoma"/>
                <a:cs typeface="Tahoma"/>
              </a:rPr>
              <a:t>24</a:t>
            </a:r>
            <a:r>
              <a:rPr sz="1800" spc="-5" dirty="0">
                <a:latin typeface="Tahoma"/>
                <a:cs typeface="Tahoma"/>
              </a:rPr>
              <a:t> сентября</a:t>
            </a:r>
            <a:r>
              <a:rPr sz="1800" spc="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2022</a:t>
            </a:r>
            <a:r>
              <a:rPr sz="1800" spc="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г.</a:t>
            </a:r>
            <a:endParaRPr sz="1800">
              <a:latin typeface="Tahoma"/>
              <a:cs typeface="Tahoma"/>
            </a:endParaRPr>
          </a:p>
          <a:p>
            <a:pPr marL="227329" marR="221615" algn="ctr">
              <a:lnSpc>
                <a:spcPct val="100000"/>
              </a:lnSpc>
            </a:pP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«О</a:t>
            </a:r>
            <a:r>
              <a:rPr sz="1800" spc="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внесении изменений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 в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 Федеральный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закон </a:t>
            </a:r>
            <a:r>
              <a:rPr sz="1800" spc="5" dirty="0">
                <a:solidFill>
                  <a:srgbClr val="C00000"/>
                </a:solidFill>
                <a:latin typeface="Tahoma"/>
                <a:cs typeface="Tahoma"/>
              </a:rPr>
              <a:t>«Об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образовании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в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Российской </a:t>
            </a:r>
            <a:r>
              <a:rPr sz="1800" dirty="0">
                <a:solidFill>
                  <a:srgbClr val="C00000"/>
                </a:solidFill>
                <a:latin typeface="Tahoma"/>
                <a:cs typeface="Tahoma"/>
              </a:rPr>
              <a:t> Федерации»</a:t>
            </a:r>
            <a:r>
              <a:rPr sz="1800" spc="-2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и</a:t>
            </a:r>
            <a:r>
              <a:rPr sz="1800" spc="-5" dirty="0">
                <a:latin typeface="Tahoma"/>
                <a:cs typeface="Tahoma"/>
              </a:rPr>
              <a:t> статью</a:t>
            </a:r>
            <a:r>
              <a:rPr sz="1800" dirty="0">
                <a:latin typeface="Tahoma"/>
                <a:cs typeface="Tahoma"/>
              </a:rPr>
              <a:t> 1</a:t>
            </a:r>
            <a:r>
              <a:rPr sz="1800" spc="1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Федерального</a:t>
            </a:r>
            <a:r>
              <a:rPr sz="1800" spc="2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закона</a:t>
            </a:r>
            <a:r>
              <a:rPr sz="1800" spc="1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«Об</a:t>
            </a:r>
            <a:r>
              <a:rPr sz="1800" spc="1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обязательных</a:t>
            </a:r>
            <a:r>
              <a:rPr sz="1800" spc="2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требованиях</a:t>
            </a:r>
            <a:r>
              <a:rPr sz="1800" dirty="0">
                <a:latin typeface="Tahoma"/>
                <a:cs typeface="Tahoma"/>
              </a:rPr>
              <a:t> в </a:t>
            </a:r>
            <a:r>
              <a:rPr sz="1800" spc="-54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Российской</a:t>
            </a:r>
            <a:r>
              <a:rPr sz="1800" spc="-4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Федерации»: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509016"/>
            <a:ext cx="327660" cy="32766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14274" y="0"/>
            <a:ext cx="8698230" cy="256794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000375">
              <a:lnSpc>
                <a:spcPct val="100000"/>
              </a:lnSpc>
              <a:spcBef>
                <a:spcPts val="79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Содержательный</a:t>
            </a:r>
            <a:r>
              <a:rPr sz="1800" b="1" u="heavy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раздел:</a:t>
            </a:r>
            <a:endParaRPr sz="1800">
              <a:latin typeface="Tahoma"/>
              <a:cs typeface="Tahoma"/>
            </a:endParaRPr>
          </a:p>
          <a:p>
            <a:pPr marL="416559" marR="30480">
              <a:lnSpc>
                <a:spcPct val="100000"/>
              </a:lnSpc>
              <a:spcBef>
                <a:spcPts val="605"/>
              </a:spcBef>
              <a:buChar char="-"/>
              <a:tabLst>
                <a:tab pos="556260" algn="l"/>
              </a:tabLst>
            </a:pPr>
            <a:r>
              <a:rPr sz="1600" spc="-5" dirty="0">
                <a:latin typeface="Tahoma"/>
                <a:cs typeface="Tahoma"/>
              </a:rPr>
              <a:t>Представлены</a:t>
            </a:r>
            <a:r>
              <a:rPr sz="1600" spc="3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задачи</a:t>
            </a:r>
            <a:r>
              <a:rPr sz="1600" spc="3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spc="3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содержание</a:t>
            </a:r>
            <a:r>
              <a:rPr sz="1600" spc="3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образовательной</a:t>
            </a:r>
            <a:r>
              <a:rPr sz="1600" spc="3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деятельности</a:t>
            </a:r>
            <a:r>
              <a:rPr sz="1600" spc="3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spc="3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детьми</a:t>
            </a:r>
            <a:r>
              <a:rPr sz="1600" spc="33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всех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возрастных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групп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всем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образовательным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областям</a:t>
            </a:r>
            <a:endParaRPr sz="1600">
              <a:latin typeface="Tahoma"/>
              <a:cs typeface="Tahoma"/>
            </a:endParaRPr>
          </a:p>
          <a:p>
            <a:pPr marL="38100">
              <a:lnSpc>
                <a:spcPts val="2800"/>
              </a:lnSpc>
              <a:tabLst>
                <a:tab pos="628650" algn="l"/>
                <a:tab pos="1922145" algn="l"/>
                <a:tab pos="3675379" algn="l"/>
                <a:tab pos="5085080" algn="l"/>
                <a:tab pos="5328920" algn="l"/>
                <a:tab pos="6161405" algn="l"/>
                <a:tab pos="7914640" algn="l"/>
              </a:tabLst>
            </a:pPr>
            <a:r>
              <a:rPr sz="6600" b="1" baseline="-30934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r>
              <a:rPr sz="6600" b="1" spc="270" baseline="-30934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-	Содержание	образовательной	деятельности	в	каждой	образовательной	области</a:t>
            </a:r>
            <a:endParaRPr sz="1600">
              <a:latin typeface="Tahoma"/>
              <a:cs typeface="Tahoma"/>
            </a:endParaRPr>
          </a:p>
          <a:p>
            <a:pPr marL="416559">
              <a:lnSpc>
                <a:spcPts val="1639"/>
              </a:lnSpc>
            </a:pP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дополнено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расширено</a:t>
            </a:r>
            <a:r>
              <a:rPr sz="1600" spc="-5" dirty="0">
                <a:latin typeface="Tahoma"/>
                <a:cs typeface="Tahoma"/>
              </a:rPr>
              <a:t>,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учетом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цели,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задач,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планируемых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результатов</a:t>
            </a:r>
            <a:endParaRPr sz="1600">
              <a:latin typeface="Tahoma"/>
              <a:cs typeface="Tahoma"/>
            </a:endParaRPr>
          </a:p>
          <a:p>
            <a:pPr marL="555625" indent="-139700">
              <a:lnSpc>
                <a:spcPts val="520"/>
              </a:lnSpc>
              <a:spcBef>
                <a:spcPts val="605"/>
              </a:spcBef>
              <a:buChar char="-"/>
              <a:tabLst>
                <a:tab pos="556260" algn="l"/>
                <a:tab pos="1998345" algn="l"/>
                <a:tab pos="3917315" algn="l"/>
                <a:tab pos="5054600" algn="l"/>
                <a:tab pos="6348730" algn="l"/>
                <a:tab pos="7517765" algn="l"/>
              </a:tabLst>
            </a:pPr>
            <a:r>
              <a:rPr sz="1600" spc="-5" dirty="0">
                <a:latin typeface="Tahoma"/>
                <a:cs typeface="Tahoma"/>
              </a:rPr>
              <a:t>Содержание	образовательных	областей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дополнено	задачами	воспитания,</a:t>
            </a:r>
            <a:endParaRPr sz="1600">
              <a:latin typeface="Tahoma"/>
              <a:cs typeface="Tahoma"/>
            </a:endParaRPr>
          </a:p>
          <a:p>
            <a:pPr marL="38100">
              <a:lnSpc>
                <a:spcPts val="3600"/>
              </a:lnSpc>
              <a:tabLst>
                <a:tab pos="1972310" algn="l"/>
                <a:tab pos="3683000" algn="l"/>
                <a:tab pos="4104004" algn="l"/>
                <a:tab pos="5469255" algn="l"/>
                <a:tab pos="6203950" algn="l"/>
                <a:tab pos="6506209" algn="l"/>
                <a:tab pos="7693025" algn="l"/>
              </a:tabLst>
            </a:pPr>
            <a:r>
              <a:rPr sz="6600" b="1" baseline="-23989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r>
              <a:rPr sz="6600" b="1" spc="300" baseline="-23989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отражающими	направленность	на	приобщение	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детей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к	ценностям	«Родина»,</a:t>
            </a:r>
            <a:endParaRPr sz="1600">
              <a:latin typeface="Tahoma"/>
              <a:cs typeface="Tahoma"/>
            </a:endParaRPr>
          </a:p>
          <a:p>
            <a:pPr marL="416559">
              <a:lnSpc>
                <a:spcPts val="1639"/>
              </a:lnSpc>
              <a:tabLst>
                <a:tab pos="1680210" algn="l"/>
                <a:tab pos="2705735" algn="l"/>
                <a:tab pos="3937635" algn="l"/>
                <a:tab pos="5001260" algn="l"/>
                <a:tab pos="6600190" algn="l"/>
                <a:tab pos="7642859" algn="l"/>
              </a:tabLst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«Природа»,	«Семья»,	«Человек»,	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«Жизнь»,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«Милосердие»,	«Добро»,	«Дружба»,</a:t>
            </a:r>
            <a:endParaRPr sz="1600">
              <a:latin typeface="Tahoma"/>
              <a:cs typeface="Tahoma"/>
            </a:endParaRPr>
          </a:p>
          <a:p>
            <a:pPr marL="416559">
              <a:lnSpc>
                <a:spcPct val="100000"/>
              </a:lnSpc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«Сотрудничество»,</a:t>
            </a:r>
            <a:r>
              <a:rPr sz="1600" spc="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«Труд»,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«Познание»,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«Культура»,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«Красота»,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«Здоровье»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644" y="2636520"/>
            <a:ext cx="327660" cy="32766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4815840"/>
            <a:ext cx="327660" cy="32766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39674" y="3247136"/>
            <a:ext cx="217804" cy="1333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5145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ts val="5145"/>
              </a:lnSpc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2867" y="2607944"/>
            <a:ext cx="8679815" cy="4156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8145" marR="30480" algn="just">
              <a:lnSpc>
                <a:spcPct val="100000"/>
              </a:lnSpc>
              <a:spcBef>
                <a:spcPts val="95"/>
              </a:spcBef>
              <a:buChar char="-"/>
              <a:tabLst>
                <a:tab pos="537210" algn="l"/>
              </a:tabLst>
            </a:pPr>
            <a:r>
              <a:rPr sz="1600" spc="-5" dirty="0">
                <a:latin typeface="Tahoma"/>
                <a:cs typeface="Tahoma"/>
              </a:rPr>
              <a:t>Вариативность</a:t>
            </a:r>
            <a:r>
              <a:rPr sz="1600" dirty="0">
                <a:latin typeface="Tahoma"/>
                <a:cs typeface="Tahoma"/>
              </a:rPr>
              <a:t> форм,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способов,</a:t>
            </a:r>
            <a:r>
              <a:rPr sz="1600" dirty="0">
                <a:latin typeface="Tahoma"/>
                <a:cs typeface="Tahoma"/>
              </a:rPr>
              <a:t> методов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средств</a:t>
            </a:r>
            <a:r>
              <a:rPr sz="1600" spc="-5" dirty="0">
                <a:latin typeface="Tahoma"/>
                <a:cs typeface="Tahoma"/>
              </a:rPr>
              <a:t> реализации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ФОП</a:t>
            </a:r>
            <a:r>
              <a:rPr sz="1600" dirty="0">
                <a:latin typeface="Tahoma"/>
                <a:cs typeface="Tahoma"/>
              </a:rPr>
              <a:t> ДО.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Выбор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зависит не только </a:t>
            </a:r>
            <a:r>
              <a:rPr sz="1600" dirty="0">
                <a:latin typeface="Tahoma"/>
                <a:cs typeface="Tahoma"/>
              </a:rPr>
              <a:t>от </a:t>
            </a:r>
            <a:r>
              <a:rPr sz="1600" spc="-5" dirty="0">
                <a:latin typeface="Tahoma"/>
                <a:cs typeface="Tahoma"/>
              </a:rPr>
              <a:t>возрастных и </a:t>
            </a:r>
            <a:r>
              <a:rPr sz="1600" spc="-10" dirty="0">
                <a:latin typeface="Tahoma"/>
                <a:cs typeface="Tahoma"/>
              </a:rPr>
              <a:t>индивидуальных </a:t>
            </a:r>
            <a:r>
              <a:rPr sz="1600" spc="-5" dirty="0">
                <a:latin typeface="Tahoma"/>
                <a:cs typeface="Tahoma"/>
              </a:rPr>
              <a:t>особенностей </a:t>
            </a:r>
            <a:r>
              <a:rPr sz="1600" spc="-10" dirty="0">
                <a:latin typeface="Tahoma"/>
                <a:cs typeface="Tahoma"/>
              </a:rPr>
              <a:t>детей, учета их </a:t>
            </a:r>
            <a:r>
              <a:rPr sz="1600" spc="-5" dirty="0">
                <a:latin typeface="Tahoma"/>
                <a:cs typeface="Tahoma"/>
              </a:rPr>
              <a:t> особых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потребностей,</a:t>
            </a:r>
            <a:r>
              <a:rPr sz="1600" dirty="0">
                <a:latin typeface="Tahoma"/>
                <a:cs typeface="Tahoma"/>
              </a:rPr>
              <a:t> но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личных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интересов,</a:t>
            </a:r>
            <a:r>
              <a:rPr sz="1600" spc="48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мотивов,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ожиданий,</a:t>
            </a:r>
            <a:r>
              <a:rPr sz="1600" spc="-5" dirty="0">
                <a:latin typeface="Tahoma"/>
                <a:cs typeface="Tahoma"/>
              </a:rPr>
              <a:t> желаний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детей.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Важно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признание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приоритетности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субъектной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позиции </a:t>
            </a:r>
            <a:r>
              <a:rPr sz="1600" spc="-484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ребенка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 образовательном</a:t>
            </a:r>
            <a:r>
              <a:rPr sz="16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процессе</a:t>
            </a:r>
            <a:endParaRPr sz="1600">
              <a:latin typeface="Tahoma"/>
              <a:cs typeface="Tahoma"/>
            </a:endParaRPr>
          </a:p>
          <a:p>
            <a:pPr marL="398145" marR="3175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537210" algn="l"/>
              </a:tabLst>
            </a:pPr>
            <a:r>
              <a:rPr sz="1600" spc="-5" dirty="0">
                <a:latin typeface="Tahoma"/>
                <a:cs typeface="Tahoma"/>
              </a:rPr>
              <a:t>Могут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использоваться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различные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технологии,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том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числе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дистанционные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технологии,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дистанционное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обучение,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исключением</a:t>
            </a:r>
            <a:r>
              <a:rPr sz="16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тех,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которые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могут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нанести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вред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здоровью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детей</a:t>
            </a:r>
            <a:endParaRPr sz="1600">
              <a:latin typeface="Tahoma"/>
              <a:cs typeface="Tahoma"/>
            </a:endParaRPr>
          </a:p>
          <a:p>
            <a:pPr marL="398145" marR="32384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537210" algn="l"/>
              </a:tabLst>
            </a:pPr>
            <a:r>
              <a:rPr sz="1600" spc="-10" dirty="0">
                <a:latin typeface="Tahoma"/>
                <a:cs typeface="Tahoma"/>
              </a:rPr>
              <a:t>Педагог</a:t>
            </a:r>
            <a:r>
              <a:rPr sz="1600" spc="16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самостоятельно</a:t>
            </a:r>
            <a:r>
              <a:rPr sz="1600" spc="18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определяет</a:t>
            </a:r>
            <a:r>
              <a:rPr sz="1600" spc="17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формы,</a:t>
            </a:r>
            <a:r>
              <a:rPr sz="1600" spc="16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способы,</a:t>
            </a:r>
            <a:r>
              <a:rPr sz="1600" spc="18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методы</a:t>
            </a:r>
            <a:r>
              <a:rPr sz="1600" spc="18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реализации</a:t>
            </a:r>
            <a:r>
              <a:rPr sz="1600" spc="17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ФОП</a:t>
            </a:r>
            <a:r>
              <a:rPr sz="1600" spc="17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ДО, </a:t>
            </a:r>
            <a:r>
              <a:rPr sz="1600" spc="-49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 соответствии с задачами воспитания и обучения, возрастными и индивидуальными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особенностями</a:t>
            </a:r>
            <a:r>
              <a:rPr sz="1600" spc="45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детей,</a:t>
            </a:r>
            <a:r>
              <a:rPr sz="1600" spc="43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спецификой</a:t>
            </a:r>
            <a:r>
              <a:rPr sz="1600" spc="4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их</a:t>
            </a:r>
            <a:r>
              <a:rPr sz="1600" spc="4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образовательных</a:t>
            </a:r>
            <a:r>
              <a:rPr sz="1600" spc="4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потребностей</a:t>
            </a:r>
            <a:r>
              <a:rPr sz="1600" spc="43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spc="4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интересов. </a:t>
            </a:r>
            <a:r>
              <a:rPr sz="1600" spc="-49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выборе</a:t>
            </a:r>
            <a:r>
              <a:rPr sz="1600" spc="-5" dirty="0">
                <a:latin typeface="Tahoma"/>
                <a:cs typeface="Tahoma"/>
              </a:rPr>
              <a:t> форм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реализации</a:t>
            </a:r>
            <a:r>
              <a:rPr sz="1600" spc="-5" dirty="0">
                <a:latin typeface="Tahoma"/>
                <a:cs typeface="Tahoma"/>
              </a:rPr>
              <a:t> образовательного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содержания,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необходимо </a:t>
            </a:r>
            <a:r>
              <a:rPr sz="1600" dirty="0">
                <a:latin typeface="Tahoma"/>
                <a:cs typeface="Tahoma"/>
              </a:rPr>
              <a:t> ориентироваться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виды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детской</a:t>
            </a:r>
            <a:r>
              <a:rPr sz="1600" spc="-5" dirty="0">
                <a:latin typeface="Tahoma"/>
                <a:cs typeface="Tahoma"/>
              </a:rPr>
              <a:t> деятельности,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определенные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ФГОС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для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каждого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возрастного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этапа </a:t>
            </a:r>
            <a:r>
              <a:rPr sz="1600" spc="-10" dirty="0">
                <a:latin typeface="Tahoma"/>
                <a:cs typeface="Tahoma"/>
              </a:rPr>
              <a:t>(младенческий,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ранний,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дошкольный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возраст)</a:t>
            </a:r>
            <a:endParaRPr sz="1600">
              <a:latin typeface="Tahoma"/>
              <a:cs typeface="Tahoma"/>
            </a:endParaRPr>
          </a:p>
          <a:p>
            <a:pPr marL="38100">
              <a:lnSpc>
                <a:spcPts val="2800"/>
              </a:lnSpc>
            </a:pPr>
            <a:r>
              <a:rPr sz="6600" b="1" baseline="-23989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r>
              <a:rPr sz="6600" b="1" spc="97" baseline="-23989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-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Уточнены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методы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реализации</a:t>
            </a:r>
            <a:r>
              <a:rPr sz="16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задач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воспитания,</a:t>
            </a:r>
            <a:r>
              <a:rPr sz="16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методы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реализации</a:t>
            </a:r>
            <a:r>
              <a:rPr sz="16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задач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обучения</a:t>
            </a:r>
            <a:endParaRPr sz="1600">
              <a:latin typeface="Tahoma"/>
              <a:cs typeface="Tahoma"/>
            </a:endParaRPr>
          </a:p>
          <a:p>
            <a:pPr marL="398145">
              <a:lnSpc>
                <a:spcPts val="1639"/>
              </a:lnSpc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дошкольников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0"/>
            <a:ext cx="8268334" cy="636397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9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Содержательный</a:t>
            </a:r>
            <a:r>
              <a:rPr sz="1800" b="1" u="heavy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раздел:</a:t>
            </a:r>
            <a:endParaRPr sz="180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151765" algn="l"/>
              </a:tabLst>
            </a:pPr>
            <a:r>
              <a:rPr sz="1600" spc="-5" dirty="0">
                <a:latin typeface="Tahoma"/>
                <a:cs typeface="Tahoma"/>
              </a:rPr>
              <a:t>Представлены варианты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организации совместной деятельности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детей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 педагогом и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другими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детьми,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уточнены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возможные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варианты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позиции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педагога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основе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его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функции: обучает </a:t>
            </a:r>
            <a:r>
              <a:rPr sz="1600" dirty="0">
                <a:latin typeface="Tahoma"/>
                <a:cs typeface="Tahoma"/>
              </a:rPr>
              <a:t>чему-то новому, </a:t>
            </a:r>
            <a:r>
              <a:rPr sz="1600" spc="-5" dirty="0">
                <a:latin typeface="Tahoma"/>
                <a:cs typeface="Tahoma"/>
              </a:rPr>
              <a:t>равноправный партнер, направляет совместную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деятельность</a:t>
            </a:r>
            <a:r>
              <a:rPr sz="1600" spc="-5" dirty="0">
                <a:latin typeface="Tahoma"/>
                <a:cs typeface="Tahoma"/>
              </a:rPr>
              <a:t> детской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группы,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организует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деятельность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детей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друг</a:t>
            </a:r>
            <a:r>
              <a:rPr sz="1600" spc="-5" dirty="0">
                <a:latin typeface="Tahoma"/>
                <a:cs typeface="Tahoma"/>
              </a:rPr>
              <a:t> 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другом,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наблюдает самостоятельную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деятельность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детей</a:t>
            </a:r>
            <a:endParaRPr sz="1600">
              <a:latin typeface="Tahoma"/>
              <a:cs typeface="Tahoma"/>
            </a:endParaRPr>
          </a:p>
          <a:p>
            <a:pPr marL="12700" marR="8255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172720" algn="l"/>
              </a:tabLst>
            </a:pPr>
            <a:r>
              <a:rPr sz="1600" spc="-5" dirty="0">
                <a:latin typeface="Tahoma"/>
                <a:cs typeface="Tahoma"/>
              </a:rPr>
              <a:t>Уточнено </a:t>
            </a:r>
            <a:r>
              <a:rPr sz="1600" dirty="0">
                <a:latin typeface="Tahoma"/>
                <a:cs typeface="Tahoma"/>
              </a:rPr>
              <a:t>особое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место и роль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игры </a:t>
            </a:r>
            <a:r>
              <a:rPr sz="1600" spc="-5" dirty="0">
                <a:latin typeface="Tahoma"/>
                <a:cs typeface="Tahoma"/>
              </a:rPr>
              <a:t>в образовательной деятельности и в </a:t>
            </a:r>
            <a:r>
              <a:rPr sz="1600" spc="-10" dirty="0">
                <a:latin typeface="Tahoma"/>
                <a:cs typeface="Tahoma"/>
              </a:rPr>
              <a:t>развитии 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детей</a:t>
            </a:r>
            <a:endParaRPr sz="1600">
              <a:latin typeface="Tahoma"/>
              <a:cs typeface="Tahoma"/>
            </a:endParaRPr>
          </a:p>
          <a:p>
            <a:pPr marL="12700" marR="698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264160" algn="l"/>
              </a:tabLst>
            </a:pPr>
            <a:r>
              <a:rPr sz="1600" spc="-5" dirty="0">
                <a:latin typeface="Tahoma"/>
                <a:cs typeface="Tahoma"/>
              </a:rPr>
              <a:t>Уточнены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возможные</a:t>
            </a:r>
            <a:r>
              <a:rPr sz="1600" dirty="0">
                <a:latin typeface="Tahoma"/>
                <a:cs typeface="Tahoma"/>
              </a:rPr>
              <a:t> формы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организации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образовательной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Программе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 первой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половине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дня,</a:t>
            </a:r>
            <a:r>
              <a:rPr sz="16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на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прогулке,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во</a:t>
            </a:r>
            <a:r>
              <a:rPr sz="16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второй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половине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дня</a:t>
            </a:r>
            <a:endParaRPr sz="1600">
              <a:latin typeface="Tahoma"/>
              <a:cs typeface="Tahoma"/>
            </a:endParaRPr>
          </a:p>
          <a:p>
            <a:pPr marL="12700" marR="698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91135" algn="l"/>
              </a:tabLst>
            </a:pPr>
            <a:r>
              <a:rPr sz="1600" spc="-5" dirty="0">
                <a:latin typeface="Tahoma"/>
                <a:cs typeface="Tahoma"/>
              </a:rPr>
              <a:t>Развернуто представлена информация о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занятии </a:t>
            </a:r>
            <a:r>
              <a:rPr sz="1600" spc="-5" dirty="0">
                <a:latin typeface="Tahoma"/>
                <a:cs typeface="Tahoma"/>
              </a:rPr>
              <a:t>как организационной </a:t>
            </a:r>
            <a:r>
              <a:rPr sz="1600" dirty="0">
                <a:latin typeface="Tahoma"/>
                <a:cs typeface="Tahoma"/>
              </a:rPr>
              <a:t>форме, </a:t>
            </a:r>
            <a:r>
              <a:rPr sz="1600" spc="-5" dirty="0">
                <a:latin typeface="Tahoma"/>
                <a:cs typeface="Tahoma"/>
              </a:rPr>
              <a:t>не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означающей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обязательную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регламентированность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процесса,</a:t>
            </a:r>
            <a:r>
              <a:rPr sz="1600" spc="4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spc="4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предполагающей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выбор</a:t>
            </a:r>
            <a:r>
              <a:rPr sz="1600" spc="-5" dirty="0">
                <a:latin typeface="Tahoma"/>
                <a:cs typeface="Tahoma"/>
              </a:rPr>
              <a:t> педагогом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содержания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педагогически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обоснованных</a:t>
            </a:r>
            <a:r>
              <a:rPr sz="1600" spc="4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методов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образовательной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деятельности</a:t>
            </a:r>
            <a:endParaRPr sz="160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217170" algn="l"/>
              </a:tabLst>
            </a:pPr>
            <a:r>
              <a:rPr sz="1600" spc="-10" dirty="0">
                <a:latin typeface="Tahoma"/>
                <a:cs typeface="Tahoma"/>
              </a:rPr>
              <a:t>Выделены</a:t>
            </a:r>
            <a:r>
              <a:rPr sz="1600" spc="-5" dirty="0">
                <a:latin typeface="Tahoma"/>
                <a:cs typeface="Tahoma"/>
              </a:rPr>
              <a:t> способы,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направления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условия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поддержки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детской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ин</a:t>
            </a:r>
            <a:r>
              <a:rPr sz="1600" spc="-5" dirty="0">
                <a:latin typeface="Tahoma"/>
                <a:cs typeface="Tahoma"/>
              </a:rPr>
              <a:t>ициативы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разных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возрастных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этапах</a:t>
            </a:r>
            <a:endParaRPr sz="160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175895" algn="l"/>
              </a:tabLst>
            </a:pPr>
            <a:r>
              <a:rPr sz="1600" spc="-5" dirty="0">
                <a:latin typeface="Tahoma"/>
                <a:cs typeface="Tahoma"/>
              </a:rPr>
              <a:t>Представлено направление взаимодействия педагогического коллектива с семьями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воспитанников: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цель,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принципы,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направления,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возможные</a:t>
            </a:r>
            <a:r>
              <a:rPr sz="1600" spc="49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формы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(расширено)</a:t>
            </a:r>
            <a:endParaRPr sz="16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227965" algn="l"/>
              </a:tabLst>
            </a:pPr>
            <a:r>
              <a:rPr sz="1600" spc="-5" dirty="0">
                <a:latin typeface="Tahoma"/>
                <a:cs typeface="Tahoma"/>
              </a:rPr>
              <a:t>Представлено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направление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коррекционно-развивающей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работы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детьми</a:t>
            </a:r>
            <a:r>
              <a:rPr sz="1600" spc="-5" dirty="0">
                <a:latin typeface="Tahoma"/>
                <a:cs typeface="Tahoma"/>
              </a:rPr>
              <a:t> и/или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инклюзивного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образования: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задачи,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содержание,</a:t>
            </a:r>
            <a:r>
              <a:rPr sz="1600" spc="-5" dirty="0">
                <a:latin typeface="Tahoma"/>
                <a:cs typeface="Tahoma"/>
              </a:rPr>
              <a:t> формы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организации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др.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(расширено)</a:t>
            </a:r>
            <a:endParaRPr sz="1600">
              <a:latin typeface="Tahoma"/>
              <a:cs typeface="Tahoma"/>
            </a:endParaRPr>
          </a:p>
          <a:p>
            <a:pPr marL="151130" indent="-13906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51765" algn="l"/>
              </a:tabLst>
            </a:pPr>
            <a:r>
              <a:rPr sz="1600" spc="-5" dirty="0">
                <a:latin typeface="Tahoma"/>
                <a:cs typeface="Tahoma"/>
              </a:rPr>
              <a:t>Отдельным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блоком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(п.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29)</a:t>
            </a:r>
            <a:r>
              <a:rPr sz="1600" spc="-10" dirty="0"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включена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Федеральная программа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воспитания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4071" y="504266"/>
            <a:ext cx="226060" cy="4025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20320">
              <a:lnSpc>
                <a:spcPts val="4955"/>
              </a:lnSpc>
              <a:spcBef>
                <a:spcPts val="377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20320">
              <a:lnSpc>
                <a:spcPts val="4925"/>
              </a:lnSpc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20320">
              <a:lnSpc>
                <a:spcPts val="5250"/>
              </a:lnSpc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2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928" y="4622291"/>
            <a:ext cx="327659" cy="32766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26872" y="5908649"/>
            <a:ext cx="2171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5355335"/>
            <a:ext cx="327660" cy="32765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9526" y="580390"/>
            <a:ext cx="8267065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Организационный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раздел:</a:t>
            </a:r>
            <a:endParaRPr sz="1800">
              <a:latin typeface="Tahoma"/>
              <a:cs typeface="Tahoma"/>
            </a:endParaRPr>
          </a:p>
          <a:p>
            <a:pPr marL="12065" marR="5080" algn="ctr">
              <a:lnSpc>
                <a:spcPct val="100000"/>
              </a:lnSpc>
              <a:spcBef>
                <a:spcPts val="1205"/>
              </a:spcBef>
              <a:tabLst>
                <a:tab pos="2967990" algn="l"/>
                <a:tab pos="4016375" algn="l"/>
                <a:tab pos="5358130" algn="l"/>
                <a:tab pos="6710045" algn="l"/>
                <a:tab pos="7938134" algn="l"/>
              </a:tabLst>
            </a:pPr>
            <a:r>
              <a:rPr sz="1600" spc="-5" dirty="0">
                <a:latin typeface="Tahoma"/>
                <a:cs typeface="Tahoma"/>
              </a:rPr>
              <a:t>-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Психоло</a:t>
            </a:r>
            <a:r>
              <a:rPr sz="1600" dirty="0">
                <a:latin typeface="Tahoma"/>
                <a:cs typeface="Tahoma"/>
              </a:rPr>
              <a:t>г</a:t>
            </a:r>
            <a:r>
              <a:rPr sz="1600" spc="5" dirty="0">
                <a:latin typeface="Tahoma"/>
                <a:cs typeface="Tahoma"/>
              </a:rPr>
              <a:t>о</a:t>
            </a:r>
            <a:r>
              <a:rPr sz="1600" spc="-10" dirty="0">
                <a:latin typeface="Tahoma"/>
                <a:cs typeface="Tahoma"/>
              </a:rPr>
              <a:t>-пед</a:t>
            </a:r>
            <a:r>
              <a:rPr sz="1600" spc="5" dirty="0">
                <a:latin typeface="Tahoma"/>
                <a:cs typeface="Tahoma"/>
              </a:rPr>
              <a:t>а</a:t>
            </a:r>
            <a:r>
              <a:rPr sz="1600" spc="-10" dirty="0">
                <a:latin typeface="Tahoma"/>
                <a:cs typeface="Tahoma"/>
              </a:rPr>
              <a:t>гог</a:t>
            </a:r>
            <a:r>
              <a:rPr sz="1600" dirty="0">
                <a:latin typeface="Tahoma"/>
                <a:cs typeface="Tahoma"/>
              </a:rPr>
              <a:t>и</a:t>
            </a:r>
            <a:r>
              <a:rPr sz="1600" spc="-5" dirty="0">
                <a:latin typeface="Tahoma"/>
                <a:cs typeface="Tahoma"/>
              </a:rPr>
              <a:t>чес</a:t>
            </a:r>
            <a:r>
              <a:rPr sz="1600" spc="-10" dirty="0">
                <a:latin typeface="Tahoma"/>
                <a:cs typeface="Tahoma"/>
              </a:rPr>
              <a:t>ки</a:t>
            </a:r>
            <a:r>
              <a:rPr sz="1600" spc="-5" dirty="0">
                <a:latin typeface="Tahoma"/>
                <a:cs typeface="Tahoma"/>
              </a:rPr>
              <a:t>е</a:t>
            </a:r>
            <a:r>
              <a:rPr sz="1600" dirty="0">
                <a:latin typeface="Tahoma"/>
                <a:cs typeface="Tahoma"/>
              </a:rPr>
              <a:t>	ус</a:t>
            </a:r>
            <a:r>
              <a:rPr sz="1600" spc="-10" dirty="0">
                <a:latin typeface="Tahoma"/>
                <a:cs typeface="Tahoma"/>
              </a:rPr>
              <a:t>лови</a:t>
            </a:r>
            <a:r>
              <a:rPr sz="1600" spc="-5" dirty="0">
                <a:latin typeface="Tahoma"/>
                <a:cs typeface="Tahoma"/>
              </a:rPr>
              <a:t>я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д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ол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ен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ы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(напр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име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у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то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чне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ч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т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  образовательные</a:t>
            </a:r>
            <a:r>
              <a:rPr sz="1600" spc="3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задачи</a:t>
            </a:r>
            <a:r>
              <a:rPr sz="1600" spc="38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могут</a:t>
            </a:r>
            <a:r>
              <a:rPr sz="1600" spc="39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решаться</a:t>
            </a:r>
            <a:r>
              <a:rPr sz="1600" spc="3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как</a:t>
            </a:r>
            <a:r>
              <a:rPr sz="1600" spc="39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</a:t>
            </a:r>
            <a:r>
              <a:rPr sz="1600" spc="3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помощью</a:t>
            </a:r>
            <a:r>
              <a:rPr sz="1600" spc="38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новых</a:t>
            </a:r>
            <a:r>
              <a:rPr sz="1600" spc="39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форм</a:t>
            </a:r>
            <a:r>
              <a:rPr sz="1600" spc="4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организации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9526" y="1496313"/>
            <a:ext cx="8267065" cy="1640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процесса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образования</a:t>
            </a:r>
            <a:r>
              <a:rPr sz="16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(проектная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деятельность,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образовательная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ситуация,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обогащенные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игры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детей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в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центрах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детской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активности,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проблемно-обучающие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ситуации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в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рамках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интеграции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областей)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так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традиционных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(фронтальные,</a:t>
            </a:r>
            <a:r>
              <a:rPr sz="16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групповые,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индивидуальные</a:t>
            </a:r>
            <a:r>
              <a:rPr sz="16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занятия)</a:t>
            </a:r>
            <a:endParaRPr sz="16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1200"/>
              </a:spcBef>
              <a:tabLst>
                <a:tab pos="239395" algn="l"/>
                <a:tab pos="512445" algn="l"/>
                <a:tab pos="1270000" algn="l"/>
                <a:tab pos="1555115" algn="l"/>
                <a:tab pos="2694940" algn="l"/>
                <a:tab pos="2917825" algn="l"/>
                <a:tab pos="3418840" algn="l"/>
                <a:tab pos="3662679" algn="l"/>
                <a:tab pos="3952240" algn="l"/>
                <a:tab pos="4499610" algn="l"/>
                <a:tab pos="4969510" algn="l"/>
                <a:tab pos="5059045" algn="l"/>
                <a:tab pos="5434330" algn="l"/>
                <a:tab pos="5557520" algn="l"/>
                <a:tab pos="5995035" algn="l"/>
                <a:tab pos="6037580" algn="l"/>
                <a:tab pos="6369685" algn="l"/>
                <a:tab pos="6763384" algn="l"/>
                <a:tab pos="7494905" algn="l"/>
              </a:tabLst>
            </a:pP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-	В	бл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о</a:t>
            </a: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ке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,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5" dirty="0">
                <a:solidFill>
                  <a:srgbClr val="0D0D0D"/>
                </a:solidFill>
                <a:latin typeface="Tahoma"/>
                <a:cs typeface="Tahoma"/>
              </a:rPr>
              <a:t>п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о</a:t>
            </a: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священ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н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ом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Р</a:t>
            </a:r>
            <a:r>
              <a:rPr sz="1600" spc="5" dirty="0">
                <a:solidFill>
                  <a:srgbClr val="0D0D0D"/>
                </a:solidFill>
                <a:latin typeface="Tahoma"/>
                <a:cs typeface="Tahoma"/>
              </a:rPr>
              <a:t>П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ПС,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у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то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чне</a:t>
            </a:r>
            <a:r>
              <a:rPr sz="1600" spc="5" dirty="0">
                <a:solidFill>
                  <a:srgbClr val="0D0D0D"/>
                </a:solidFill>
                <a:latin typeface="Tahoma"/>
                <a:cs typeface="Tahoma"/>
              </a:rPr>
              <a:t>н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о,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ч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т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о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	</a:t>
            </a:r>
            <a:r>
              <a:rPr sz="1600" spc="10" dirty="0">
                <a:latin typeface="Tahoma"/>
                <a:cs typeface="Tahoma"/>
              </a:rPr>
              <a:t>Ф</a:t>
            </a:r>
            <a:r>
              <a:rPr sz="1600" spc="-5" dirty="0">
                <a:latin typeface="Tahoma"/>
                <a:cs typeface="Tahoma"/>
              </a:rPr>
              <a:t>ОП</a:t>
            </a:r>
            <a:r>
              <a:rPr sz="1600" dirty="0">
                <a:latin typeface="Tahoma"/>
                <a:cs typeface="Tahoma"/>
              </a:rPr>
              <a:t>		</a:t>
            </a:r>
            <a:r>
              <a:rPr sz="1600" spc="-5" dirty="0">
                <a:latin typeface="Tahoma"/>
                <a:cs typeface="Tahoma"/>
              </a:rPr>
              <a:t>ДО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не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выд</a:t>
            </a:r>
            <a:r>
              <a:rPr sz="1600" spc="-5" dirty="0">
                <a:latin typeface="Tahoma"/>
                <a:cs typeface="Tahoma"/>
              </a:rPr>
              <a:t>в</a:t>
            </a:r>
            <a:r>
              <a:rPr sz="1600" spc="-10" dirty="0">
                <a:latin typeface="Tahoma"/>
                <a:cs typeface="Tahoma"/>
              </a:rPr>
              <a:t>игае</a:t>
            </a:r>
            <a:r>
              <a:rPr sz="1600" spc="-5" dirty="0">
                <a:latin typeface="Tahoma"/>
                <a:cs typeface="Tahoma"/>
              </a:rPr>
              <a:t>т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же</a:t>
            </a:r>
            <a:r>
              <a:rPr sz="1600" dirty="0">
                <a:latin typeface="Tahoma"/>
                <a:cs typeface="Tahoma"/>
              </a:rPr>
              <a:t>с</a:t>
            </a:r>
            <a:r>
              <a:rPr sz="1600" spc="-5" dirty="0">
                <a:latin typeface="Tahoma"/>
                <a:cs typeface="Tahoma"/>
              </a:rPr>
              <a:t>тких  требов</a:t>
            </a:r>
            <a:r>
              <a:rPr sz="1600" dirty="0">
                <a:latin typeface="Tahoma"/>
                <a:cs typeface="Tahoma"/>
              </a:rPr>
              <a:t>а</a:t>
            </a:r>
            <a:r>
              <a:rPr sz="1600" spc="-5" dirty="0">
                <a:latin typeface="Tahoma"/>
                <a:cs typeface="Tahoma"/>
              </a:rPr>
              <a:t>ний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4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к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организации</a:t>
            </a:r>
            <a:r>
              <a:rPr sz="1600" dirty="0">
                <a:latin typeface="Tahoma"/>
                <a:cs typeface="Tahoma"/>
              </a:rPr>
              <a:t>	Р</a:t>
            </a:r>
            <a:r>
              <a:rPr sz="1600" spc="-10" dirty="0">
                <a:latin typeface="Tahoma"/>
                <a:cs typeface="Tahoma"/>
              </a:rPr>
              <a:t>П</a:t>
            </a:r>
            <a:r>
              <a:rPr sz="1600" spc="-5" dirty="0">
                <a:latin typeface="Tahoma"/>
                <a:cs typeface="Tahoma"/>
              </a:rPr>
              <a:t>ПС,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о</a:t>
            </a:r>
            <a:r>
              <a:rPr sz="1600" spc="-15" dirty="0">
                <a:latin typeface="Tahoma"/>
                <a:cs typeface="Tahoma"/>
              </a:rPr>
              <a:t>с</a:t>
            </a:r>
            <a:r>
              <a:rPr sz="1600" spc="-5" dirty="0">
                <a:latin typeface="Tahoma"/>
                <a:cs typeface="Tahoma"/>
              </a:rPr>
              <a:t>тав</a:t>
            </a:r>
            <a:r>
              <a:rPr sz="1600" dirty="0">
                <a:latin typeface="Tahoma"/>
                <a:cs typeface="Tahoma"/>
              </a:rPr>
              <a:t>л</a:t>
            </a:r>
            <a:r>
              <a:rPr sz="1600" spc="-5" dirty="0">
                <a:latin typeface="Tahoma"/>
                <a:cs typeface="Tahoma"/>
              </a:rPr>
              <a:t>яет</a:t>
            </a:r>
            <a:r>
              <a:rPr sz="1600" dirty="0">
                <a:latin typeface="Tahoma"/>
                <a:cs typeface="Tahoma"/>
              </a:rPr>
              <a:t>		</a:t>
            </a:r>
            <a:r>
              <a:rPr sz="1600" spc="-5" dirty="0">
                <a:latin typeface="Tahoma"/>
                <a:cs typeface="Tahoma"/>
              </a:rPr>
              <a:t>за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5" dirty="0">
                <a:latin typeface="Tahoma"/>
                <a:cs typeface="Tahoma"/>
              </a:rPr>
              <a:t>Д</a:t>
            </a:r>
            <a:r>
              <a:rPr sz="1600" dirty="0">
                <a:latin typeface="Tahoma"/>
                <a:cs typeface="Tahoma"/>
              </a:rPr>
              <a:t>О</a:t>
            </a:r>
            <a:r>
              <a:rPr sz="1600" spc="-5" dirty="0">
                <a:latin typeface="Tahoma"/>
                <a:cs typeface="Tahoma"/>
              </a:rPr>
              <a:t>О</a:t>
            </a:r>
            <a:r>
              <a:rPr sz="1600" dirty="0">
                <a:latin typeface="Tahoma"/>
                <a:cs typeface="Tahoma"/>
              </a:rPr>
              <a:t>		</a:t>
            </a:r>
            <a:r>
              <a:rPr sz="1600" spc="-10" dirty="0">
                <a:latin typeface="Tahoma"/>
                <a:cs typeface="Tahoma"/>
              </a:rPr>
              <a:t>п</a:t>
            </a:r>
            <a:r>
              <a:rPr sz="1600" spc="-5" dirty="0">
                <a:latin typeface="Tahoma"/>
                <a:cs typeface="Tahoma"/>
              </a:rPr>
              <a:t>раво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сам</a:t>
            </a:r>
            <a:r>
              <a:rPr sz="1600" dirty="0">
                <a:latin typeface="Tahoma"/>
                <a:cs typeface="Tahoma"/>
              </a:rPr>
              <a:t>о</a:t>
            </a:r>
            <a:r>
              <a:rPr sz="1600" spc="-10" dirty="0">
                <a:latin typeface="Tahoma"/>
                <a:cs typeface="Tahoma"/>
              </a:rPr>
              <a:t>с</a:t>
            </a:r>
            <a:r>
              <a:rPr sz="1600" spc="-5" dirty="0">
                <a:latin typeface="Tahoma"/>
                <a:cs typeface="Tahoma"/>
              </a:rPr>
              <a:t>т</a:t>
            </a:r>
            <a:r>
              <a:rPr sz="1600" dirty="0">
                <a:latin typeface="Tahoma"/>
                <a:cs typeface="Tahoma"/>
              </a:rPr>
              <a:t>о</a:t>
            </a:r>
            <a:r>
              <a:rPr sz="1600" spc="-5" dirty="0">
                <a:latin typeface="Tahoma"/>
                <a:cs typeface="Tahoma"/>
              </a:rPr>
              <a:t>ятель</a:t>
            </a:r>
            <a:r>
              <a:rPr sz="1600" spc="10" dirty="0">
                <a:latin typeface="Tahoma"/>
                <a:cs typeface="Tahoma"/>
              </a:rPr>
              <a:t>н</a:t>
            </a:r>
            <a:r>
              <a:rPr sz="1600" spc="-5" dirty="0">
                <a:latin typeface="Tahoma"/>
                <a:cs typeface="Tahoma"/>
              </a:rPr>
              <a:t>о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9526" y="3111830"/>
            <a:ext cx="8267700" cy="1397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проектировать</a:t>
            </a:r>
            <a:r>
              <a:rPr sz="1600" spc="4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предметно-пространственную</a:t>
            </a:r>
            <a:r>
              <a:rPr sz="1600" spc="4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среду</a:t>
            </a:r>
            <a:r>
              <a:rPr sz="1600" spc="425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в</a:t>
            </a:r>
            <a:r>
              <a:rPr sz="1600" spc="4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соответствии</a:t>
            </a:r>
            <a:r>
              <a:rPr sz="1600" spc="43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с</a:t>
            </a:r>
            <a:r>
              <a:rPr sz="1600" spc="4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ФГОС</a:t>
            </a:r>
            <a:r>
              <a:rPr sz="1600" spc="43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ДО</a:t>
            </a:r>
            <a:r>
              <a:rPr sz="1600" spc="4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и</a:t>
            </a:r>
            <a:r>
              <a:rPr sz="1600" spc="434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с</a:t>
            </a:r>
            <a:endParaRPr sz="16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solidFill>
                  <a:srgbClr val="0D0D0D"/>
                </a:solidFill>
                <a:latin typeface="Tahoma"/>
                <a:cs typeface="Tahoma"/>
              </a:rPr>
              <a:t>учетом</a:t>
            </a:r>
            <a:r>
              <a:rPr sz="1600" spc="3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целей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принципов</a:t>
            </a:r>
            <a:r>
              <a:rPr sz="1600" spc="1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Программы,</a:t>
            </a:r>
            <a:r>
              <a:rPr sz="1600" spc="2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а</a:t>
            </a:r>
            <a:r>
              <a:rPr sz="1600" spc="1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также</a:t>
            </a:r>
            <a:r>
              <a:rPr sz="1600" spc="1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ряда</a:t>
            </a:r>
            <a:r>
              <a:rPr sz="1600" spc="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Tahoma"/>
                <a:cs typeface="Tahoma"/>
              </a:rPr>
              <a:t>требований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*</a:t>
            </a:r>
            <a:endParaRPr sz="1600">
              <a:latin typeface="Tahoma"/>
              <a:cs typeface="Tahoma"/>
            </a:endParaRPr>
          </a:p>
          <a:p>
            <a:pPr marL="12700" marR="7620" algn="just">
              <a:lnSpc>
                <a:spcPct val="100000"/>
              </a:lnSpc>
              <a:spcBef>
                <a:spcPts val="1200"/>
              </a:spcBef>
            </a:pPr>
            <a:r>
              <a:rPr sz="1600" spc="-5" dirty="0">
                <a:latin typeface="Tahoma"/>
                <a:cs typeface="Tahoma"/>
              </a:rPr>
              <a:t>-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Блок,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посвященный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материально-техническому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обеспечению</a:t>
            </a:r>
            <a:r>
              <a:rPr sz="1600" dirty="0">
                <a:latin typeface="Tahoma"/>
                <a:cs typeface="Tahoma"/>
              </a:rPr>
              <a:t> Программы, 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обеспеченности методическими материалами и </a:t>
            </a:r>
            <a:r>
              <a:rPr sz="1600" spc="-10" dirty="0">
                <a:latin typeface="Tahoma"/>
                <a:cs typeface="Tahoma"/>
              </a:rPr>
              <a:t>средствами </a:t>
            </a:r>
            <a:r>
              <a:rPr sz="1600" spc="-5" dirty="0">
                <a:latin typeface="Tahoma"/>
                <a:cs typeface="Tahoma"/>
              </a:rPr>
              <a:t>обучения и воспитания,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наполнен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обобщенными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требованиями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*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1574" y="1370787"/>
            <a:ext cx="21780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1574" y="5322570"/>
            <a:ext cx="8568055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*</a:t>
            </a:r>
            <a:r>
              <a:rPr sz="1600" b="1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«Рекомендации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формированию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инфраструктуры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дошкольных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образовательных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организаций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 комплектации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учебно-методических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материалов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в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целях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реализации </a:t>
            </a:r>
            <a:r>
              <a:rPr sz="1600" spc="-5" dirty="0">
                <a:latin typeface="Tahoma"/>
                <a:cs typeface="Tahoma"/>
              </a:rPr>
              <a:t> образовательных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программ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дошкольного</a:t>
            </a:r>
            <a:r>
              <a:rPr sz="1600" spc="7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образования»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(письмо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Минпросвещения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России </a:t>
            </a:r>
            <a:r>
              <a:rPr sz="1600" spc="-5" dirty="0">
                <a:latin typeface="Tahoma"/>
                <a:cs typeface="Tahoma"/>
              </a:rPr>
              <a:t> ТВ-413-03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от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13.02.2023) </a:t>
            </a:r>
            <a:r>
              <a:rPr sz="1600" spc="5" dirty="0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ahoma"/>
                <a:cs typeface="Tahoma"/>
                <a:hlinkClick r:id="rId2"/>
              </a:rPr>
              <a:t>https://docs.edu.gov.ru/document/f4f7837770384bfa1faa1827ec8d72d4/?ysclid=le6tcj9677368 </a:t>
            </a:r>
            <a:r>
              <a:rPr sz="1600" spc="-484" dirty="0">
                <a:solidFill>
                  <a:srgbClr val="0000FF"/>
                </a:solidFill>
                <a:latin typeface="Tahoma"/>
                <a:cs typeface="Tahoma"/>
                <a:hlinkClick r:id="rId2"/>
              </a:rPr>
              <a:t> </a:t>
            </a:r>
            <a:r>
              <a:rPr sz="1600" u="sng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ahoma"/>
                <a:cs typeface="Tahoma"/>
                <a:hlinkClick r:id="rId2"/>
              </a:rPr>
              <a:t>387754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1574" y="2407237"/>
            <a:ext cx="217804" cy="2033270"/>
          </a:xfrm>
          <a:prstGeom prst="rect">
            <a:avLst/>
          </a:prstGeom>
        </p:spPr>
        <p:txBody>
          <a:bodyPr vert="horz" wrap="square" lIns="0" tIns="345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2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2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2614" y="364363"/>
            <a:ext cx="3215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Организационный</a:t>
            </a:r>
            <a:r>
              <a:rPr sz="1800" u="heavy" spc="-4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раздел: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618540" y="791082"/>
            <a:ext cx="8268970" cy="3028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buChar char="-"/>
              <a:tabLst>
                <a:tab pos="213995" algn="l"/>
              </a:tabLst>
            </a:pPr>
            <a:r>
              <a:rPr sz="1700" spc="-5" dirty="0">
                <a:latin typeface="Tahoma"/>
                <a:cs typeface="Tahoma"/>
              </a:rPr>
              <a:t>Представлен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развернутый примерный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перечень </a:t>
            </a:r>
            <a:r>
              <a:rPr sz="1700" spc="-5" dirty="0">
                <a:latin typeface="Tahoma"/>
                <a:cs typeface="Tahoma"/>
              </a:rPr>
              <a:t>художественной литературы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(для каждой группы детей от </a:t>
            </a:r>
            <a:r>
              <a:rPr sz="1700" dirty="0">
                <a:latin typeface="Tahoma"/>
                <a:cs typeface="Tahoma"/>
              </a:rPr>
              <a:t>1 </a:t>
            </a:r>
            <a:r>
              <a:rPr sz="1700" spc="-10" dirty="0">
                <a:latin typeface="Tahoma"/>
                <a:cs typeface="Tahoma"/>
              </a:rPr>
              <a:t>года </a:t>
            </a:r>
            <a:r>
              <a:rPr sz="1700" spc="-5" dirty="0">
                <a:latin typeface="Tahoma"/>
                <a:cs typeface="Tahoma"/>
              </a:rPr>
              <a:t>до </a:t>
            </a:r>
            <a:r>
              <a:rPr sz="1700" dirty="0">
                <a:latin typeface="Tahoma"/>
                <a:cs typeface="Tahoma"/>
              </a:rPr>
              <a:t>7 лет), </a:t>
            </a:r>
            <a:r>
              <a:rPr sz="1700" spc="-5" dirty="0">
                <a:latin typeface="Tahoma"/>
                <a:cs typeface="Tahoma"/>
              </a:rPr>
              <a:t>музыкальных произведений, игр,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упражнений </a:t>
            </a:r>
            <a:r>
              <a:rPr sz="1700" dirty="0">
                <a:latin typeface="Tahoma"/>
                <a:cs typeface="Tahoma"/>
              </a:rPr>
              <a:t>и т.п. </a:t>
            </a:r>
            <a:r>
              <a:rPr sz="1700" spc="-5" dirty="0">
                <a:latin typeface="Tahoma"/>
                <a:cs typeface="Tahoma"/>
              </a:rPr>
              <a:t>(для всех возрастных групп </a:t>
            </a:r>
            <a:r>
              <a:rPr sz="1700" dirty="0">
                <a:latin typeface="Tahoma"/>
                <a:cs typeface="Tahoma"/>
              </a:rPr>
              <a:t>от 2 мес. до 7 </a:t>
            </a:r>
            <a:r>
              <a:rPr sz="1700" spc="-5" dirty="0">
                <a:latin typeface="Tahoma"/>
                <a:cs typeface="Tahoma"/>
              </a:rPr>
              <a:t>лет), </a:t>
            </a:r>
            <a:r>
              <a:rPr sz="1700" dirty="0">
                <a:latin typeface="Tahoma"/>
                <a:cs typeface="Tahoma"/>
              </a:rPr>
              <a:t>произведений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изобразительного искусства (для </a:t>
            </a:r>
            <a:r>
              <a:rPr sz="1700" dirty="0">
                <a:latin typeface="Tahoma"/>
                <a:cs typeface="Tahoma"/>
              </a:rPr>
              <a:t>каждой </a:t>
            </a:r>
            <a:r>
              <a:rPr sz="1700" spc="-5" dirty="0">
                <a:latin typeface="Tahoma"/>
                <a:cs typeface="Tahoma"/>
              </a:rPr>
              <a:t>возрастной группы от </a:t>
            </a:r>
            <a:r>
              <a:rPr sz="1700" dirty="0">
                <a:latin typeface="Tahoma"/>
                <a:cs typeface="Tahoma"/>
              </a:rPr>
              <a:t>2 </a:t>
            </a:r>
            <a:r>
              <a:rPr sz="1700" spc="-5" dirty="0">
                <a:latin typeface="Tahoma"/>
                <a:cs typeface="Tahoma"/>
              </a:rPr>
              <a:t>до </a:t>
            </a:r>
            <a:r>
              <a:rPr sz="1700" dirty="0">
                <a:latin typeface="Tahoma"/>
                <a:cs typeface="Tahoma"/>
              </a:rPr>
              <a:t>7 </a:t>
            </a:r>
            <a:r>
              <a:rPr sz="1700" spc="-5" dirty="0">
                <a:latin typeface="Tahoma"/>
                <a:cs typeface="Tahoma"/>
              </a:rPr>
              <a:t>лет), </a:t>
            </a:r>
            <a:r>
              <a:rPr sz="1700" dirty="0">
                <a:latin typeface="Tahoma"/>
                <a:cs typeface="Tahoma"/>
              </a:rPr>
              <a:t>а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также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анимационных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произведений</a:t>
            </a:r>
            <a:r>
              <a:rPr sz="1700" spc="-5" dirty="0">
                <a:latin typeface="Tahoma"/>
                <a:cs typeface="Tahoma"/>
              </a:rPr>
              <a:t>,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которые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рекомендуются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для</a:t>
            </a:r>
            <a:r>
              <a:rPr sz="1700" dirty="0">
                <a:latin typeface="Tahoma"/>
                <a:cs typeface="Tahoma"/>
              </a:rPr>
              <a:t> семейного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просмотра</a:t>
            </a:r>
            <a:r>
              <a:rPr sz="1700" dirty="0">
                <a:latin typeface="Tahoma"/>
                <a:cs typeface="Tahoma"/>
              </a:rPr>
              <a:t> и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могут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быть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использованы</a:t>
            </a:r>
            <a:r>
              <a:rPr sz="1700" dirty="0">
                <a:latin typeface="Tahoma"/>
                <a:cs typeface="Tahoma"/>
              </a:rPr>
              <a:t> в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образовательном</a:t>
            </a:r>
            <a:r>
              <a:rPr sz="1700" dirty="0">
                <a:latin typeface="Tahoma"/>
                <a:cs typeface="Tahoma"/>
              </a:rPr>
              <a:t> процессе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ДОО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(преимущественно </a:t>
            </a:r>
            <a:r>
              <a:rPr sz="1700" dirty="0">
                <a:latin typeface="Tahoma"/>
                <a:cs typeface="Tahoma"/>
              </a:rPr>
              <a:t>отечественные мультипликационные фильмы и </a:t>
            </a:r>
            <a:r>
              <a:rPr sz="1700" spc="-5" dirty="0">
                <a:latin typeface="Tahoma"/>
                <a:cs typeface="Tahoma"/>
              </a:rPr>
              <a:t>сериалы для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детей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5" dirty="0">
                <a:latin typeface="Tahoma"/>
                <a:cs typeface="Tahoma"/>
              </a:rPr>
              <a:t>5-6</a:t>
            </a:r>
            <a:r>
              <a:rPr sz="1700" spc="-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и</a:t>
            </a:r>
            <a:r>
              <a:rPr sz="1700" spc="5" dirty="0">
                <a:latin typeface="Tahoma"/>
                <a:cs typeface="Tahoma"/>
              </a:rPr>
              <a:t> 6-7</a:t>
            </a:r>
            <a:r>
              <a:rPr sz="1700" spc="-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лет)</a:t>
            </a:r>
            <a:endParaRPr sz="17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1205"/>
              </a:spcBef>
              <a:buChar char="-"/>
              <a:tabLst>
                <a:tab pos="168275" algn="l"/>
              </a:tabLst>
            </a:pPr>
            <a:r>
              <a:rPr sz="1700" spc="-5" dirty="0">
                <a:latin typeface="Tahoma"/>
                <a:cs typeface="Tahoma"/>
              </a:rPr>
              <a:t>Примерный </a:t>
            </a:r>
            <a:r>
              <a:rPr sz="1700" dirty="0">
                <a:latin typeface="Tahoma"/>
                <a:cs typeface="Tahoma"/>
              </a:rPr>
              <a:t>режим и </a:t>
            </a:r>
            <a:r>
              <a:rPr sz="1700" spc="-5" dirty="0">
                <a:latin typeface="Tahoma"/>
                <a:cs typeface="Tahoma"/>
              </a:rPr>
              <a:t>распорядок дня </a:t>
            </a:r>
            <a:r>
              <a:rPr sz="1700" dirty="0">
                <a:latin typeface="Tahoma"/>
                <a:cs typeface="Tahoma"/>
              </a:rPr>
              <a:t>опирается на </a:t>
            </a:r>
            <a:r>
              <a:rPr sz="1700" spc="-5" dirty="0">
                <a:latin typeface="Tahoma"/>
                <a:cs typeface="Tahoma"/>
              </a:rPr>
              <a:t>действующие </a:t>
            </a:r>
            <a:r>
              <a:rPr sz="1700" dirty="0">
                <a:latin typeface="Tahoma"/>
                <a:cs typeface="Tahoma"/>
              </a:rPr>
              <a:t>СанПиН,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даны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как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четкие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требования,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обязательные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соблюдения,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так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рамочные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ориентиры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изменения</a:t>
            </a:r>
            <a:r>
              <a:rPr sz="17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режима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распорядка дня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0" y="3946397"/>
            <a:ext cx="8268334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2255" algn="l"/>
                <a:tab pos="560705" algn="l"/>
                <a:tab pos="1312545" algn="l"/>
                <a:tab pos="2975610" algn="l"/>
                <a:tab pos="4472305" algn="l"/>
                <a:tab pos="5121275" algn="l"/>
                <a:tab pos="6885305" algn="l"/>
                <a:tab pos="7898765" algn="l"/>
              </a:tabLst>
            </a:pPr>
            <a:r>
              <a:rPr sz="1700" dirty="0">
                <a:latin typeface="Tahoma"/>
                <a:cs typeface="Tahoma"/>
              </a:rPr>
              <a:t>-	В	блоке	«Феде</a:t>
            </a:r>
            <a:r>
              <a:rPr sz="1700" spc="-10" dirty="0">
                <a:latin typeface="Tahoma"/>
                <a:cs typeface="Tahoma"/>
              </a:rPr>
              <a:t>р</a:t>
            </a:r>
            <a:r>
              <a:rPr sz="1700" dirty="0">
                <a:latin typeface="Tahoma"/>
                <a:cs typeface="Tahoma"/>
              </a:rPr>
              <a:t>а</a:t>
            </a:r>
            <a:r>
              <a:rPr sz="1700" spc="-5" dirty="0">
                <a:latin typeface="Tahoma"/>
                <a:cs typeface="Tahoma"/>
              </a:rPr>
              <a:t>льны</a:t>
            </a:r>
            <a:r>
              <a:rPr sz="1700" dirty="0">
                <a:latin typeface="Tahoma"/>
                <a:cs typeface="Tahoma"/>
              </a:rPr>
              <a:t>й	</a:t>
            </a:r>
            <a:r>
              <a:rPr sz="1700" spc="-5" dirty="0">
                <a:latin typeface="Tahoma"/>
                <a:cs typeface="Tahoma"/>
              </a:rPr>
              <a:t>к</a:t>
            </a:r>
            <a:r>
              <a:rPr sz="1700" spc="5" dirty="0">
                <a:latin typeface="Tahoma"/>
                <a:cs typeface="Tahoma"/>
              </a:rPr>
              <a:t>а</a:t>
            </a:r>
            <a:r>
              <a:rPr sz="1700" spc="-5" dirty="0">
                <a:latin typeface="Tahoma"/>
                <a:cs typeface="Tahoma"/>
              </a:rPr>
              <a:t>л</a:t>
            </a:r>
            <a:r>
              <a:rPr sz="1700" dirty="0">
                <a:latin typeface="Tahoma"/>
                <a:cs typeface="Tahoma"/>
              </a:rPr>
              <a:t>ен</a:t>
            </a:r>
            <a:r>
              <a:rPr sz="1700" spc="-15" dirty="0">
                <a:latin typeface="Tahoma"/>
                <a:cs typeface="Tahoma"/>
              </a:rPr>
              <a:t>д</a:t>
            </a:r>
            <a:r>
              <a:rPr sz="1700" dirty="0">
                <a:latin typeface="Tahoma"/>
                <a:cs typeface="Tahoma"/>
              </a:rPr>
              <a:t>а</a:t>
            </a:r>
            <a:r>
              <a:rPr sz="1700" spc="-10" dirty="0">
                <a:latin typeface="Tahoma"/>
                <a:cs typeface="Tahoma"/>
              </a:rPr>
              <a:t>р</a:t>
            </a:r>
            <a:r>
              <a:rPr sz="1700" dirty="0">
                <a:latin typeface="Tahoma"/>
                <a:cs typeface="Tahoma"/>
              </a:rPr>
              <a:t>ный	</a:t>
            </a:r>
            <a:r>
              <a:rPr sz="1700" spc="-5" dirty="0">
                <a:latin typeface="Tahoma"/>
                <a:cs typeface="Tahoma"/>
              </a:rPr>
              <a:t>пл</a:t>
            </a:r>
            <a:r>
              <a:rPr sz="1700" spc="5" dirty="0">
                <a:latin typeface="Tahoma"/>
                <a:cs typeface="Tahoma"/>
              </a:rPr>
              <a:t>а</a:t>
            </a:r>
            <a:r>
              <a:rPr sz="1700" dirty="0">
                <a:latin typeface="Tahoma"/>
                <a:cs typeface="Tahoma"/>
              </a:rPr>
              <a:t>н	</a:t>
            </a:r>
            <a:r>
              <a:rPr sz="1700" spc="-5" dirty="0">
                <a:latin typeface="Tahoma"/>
                <a:cs typeface="Tahoma"/>
              </a:rPr>
              <a:t>в</a:t>
            </a:r>
            <a:r>
              <a:rPr sz="1700" spc="-10" dirty="0">
                <a:latin typeface="Tahoma"/>
                <a:cs typeface="Tahoma"/>
              </a:rPr>
              <a:t>о</a:t>
            </a:r>
            <a:r>
              <a:rPr sz="1700" dirty="0">
                <a:latin typeface="Tahoma"/>
                <a:cs typeface="Tahoma"/>
              </a:rPr>
              <a:t>с</a:t>
            </a:r>
            <a:r>
              <a:rPr sz="1700" spc="-5" dirty="0">
                <a:latin typeface="Tahoma"/>
                <a:cs typeface="Tahoma"/>
              </a:rPr>
              <a:t>пита</a:t>
            </a:r>
            <a:r>
              <a:rPr sz="1700" spc="-15" dirty="0">
                <a:latin typeface="Tahoma"/>
                <a:cs typeface="Tahoma"/>
              </a:rPr>
              <a:t>т</a:t>
            </a:r>
            <a:r>
              <a:rPr sz="1700" spc="-5" dirty="0">
                <a:latin typeface="Tahoma"/>
                <a:cs typeface="Tahoma"/>
              </a:rPr>
              <a:t>е</a:t>
            </a:r>
            <a:r>
              <a:rPr sz="1700" dirty="0">
                <a:latin typeface="Tahoma"/>
                <a:cs typeface="Tahoma"/>
              </a:rPr>
              <a:t>л</a:t>
            </a:r>
            <a:r>
              <a:rPr sz="1700" spc="-5" dirty="0">
                <a:latin typeface="Tahoma"/>
                <a:cs typeface="Tahoma"/>
              </a:rPr>
              <a:t>ьно</a:t>
            </a:r>
            <a:r>
              <a:rPr sz="1700" dirty="0">
                <a:latin typeface="Tahoma"/>
                <a:cs typeface="Tahoma"/>
              </a:rPr>
              <a:t>й	</a:t>
            </a:r>
            <a:r>
              <a:rPr sz="1700" spc="-10" dirty="0">
                <a:latin typeface="Tahoma"/>
                <a:cs typeface="Tahoma"/>
              </a:rPr>
              <a:t>р</a:t>
            </a:r>
            <a:r>
              <a:rPr sz="1700" dirty="0">
                <a:latin typeface="Tahoma"/>
                <a:cs typeface="Tahoma"/>
              </a:rPr>
              <a:t>або</a:t>
            </a:r>
            <a:r>
              <a:rPr sz="1700" spc="-10" dirty="0">
                <a:latin typeface="Tahoma"/>
                <a:cs typeface="Tahoma"/>
              </a:rPr>
              <a:t>т</a:t>
            </a:r>
            <a:r>
              <a:rPr sz="1700" dirty="0">
                <a:latin typeface="Tahoma"/>
                <a:cs typeface="Tahoma"/>
              </a:rPr>
              <a:t>ы»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дан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8540" y="4205173"/>
            <a:ext cx="8267700" cy="544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перечень</a:t>
            </a:r>
            <a:r>
              <a:rPr sz="1700" spc="3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основных</a:t>
            </a:r>
            <a:r>
              <a:rPr sz="1700" spc="3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государственных</a:t>
            </a:r>
            <a:r>
              <a:rPr sz="1700" spc="3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3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народных</a:t>
            </a:r>
            <a:r>
              <a:rPr sz="1700" spc="3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праздников,</a:t>
            </a:r>
            <a:r>
              <a:rPr sz="1700" spc="3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памятных</a:t>
            </a:r>
            <a:r>
              <a:rPr sz="1700" spc="30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дат,</a:t>
            </a:r>
            <a:r>
              <a:rPr sz="1700" spc="3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уточнено,</a:t>
            </a:r>
            <a:r>
              <a:rPr sz="1700" spc="-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что: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540" y="4723891"/>
            <a:ext cx="8268334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план</a:t>
            </a:r>
            <a:r>
              <a:rPr sz="17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является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 единым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7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ДОО</a:t>
            </a:r>
            <a:endParaRPr sz="17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ДОО</a:t>
            </a:r>
            <a:r>
              <a:rPr sz="1700" spc="4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вправе</a:t>
            </a:r>
            <a:r>
              <a:rPr sz="1700" spc="4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наряду</a:t>
            </a:r>
            <a:r>
              <a:rPr sz="1700" spc="4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</a:t>
            </a:r>
            <a:r>
              <a:rPr sz="1700" spc="459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указанными</a:t>
            </a:r>
            <a:r>
              <a:rPr sz="1700" spc="4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700" spc="4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плане,</a:t>
            </a:r>
            <a:r>
              <a:rPr sz="1700" spc="4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проводить</a:t>
            </a:r>
            <a:r>
              <a:rPr sz="1700" spc="4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иные</a:t>
            </a:r>
            <a:r>
              <a:rPr sz="1700" spc="459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мероприятия,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5052" y="5242052"/>
            <a:ext cx="7979409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214755" algn="l"/>
                <a:tab pos="2562225" algn="l"/>
                <a:tab pos="4319905" algn="l"/>
                <a:tab pos="5789295" algn="l"/>
                <a:tab pos="6232525" algn="l"/>
              </a:tabLst>
            </a:pP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согласно	ключевым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направлениям	воспитания	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дополнительного </a:t>
            </a:r>
            <a:r>
              <a:rPr sz="1700" spc="-5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образования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детей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8540" y="5759907"/>
            <a:ext cx="3977004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  <a:tab pos="299720" algn="l"/>
                <a:tab pos="844550" algn="l"/>
                <a:tab pos="2366010" algn="l"/>
                <a:tab pos="3176270" algn="l"/>
              </a:tabLst>
            </a:pP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се	мер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ия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т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я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план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а	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д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олжны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40021" y="5759907"/>
            <a:ext cx="4145915" cy="544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105"/>
              </a:spcBef>
              <a:tabLst>
                <a:tab pos="1532255" algn="l"/>
                <a:tab pos="1850389" algn="l"/>
                <a:tab pos="2764790" algn="l"/>
              </a:tabLst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проводиться	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учетом	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особенностей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2001520" algn="l"/>
              </a:tabLst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физиологических,	психоэмоциональных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5052" y="6019596"/>
            <a:ext cx="3679190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388745" algn="l"/>
                <a:tab pos="1682750" algn="l"/>
                <a:tab pos="2459990" algn="l"/>
              </a:tabLst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г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ам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м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ы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,	а	так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ж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е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з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ра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стн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ы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х, 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особенностей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детей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9674" y="795020"/>
            <a:ext cx="2171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9674" y="3027680"/>
            <a:ext cx="217170" cy="1896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16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23509" y="1846326"/>
            <a:ext cx="3538854" cy="2159635"/>
          </a:xfrm>
          <a:custGeom>
            <a:avLst/>
            <a:gdLst/>
            <a:ahLst/>
            <a:cxnLst/>
            <a:rect l="l" t="t" r="r" b="b"/>
            <a:pathLst>
              <a:path w="3538854" h="2159635">
                <a:moveTo>
                  <a:pt x="0" y="2159508"/>
                </a:moveTo>
                <a:lnTo>
                  <a:pt x="3538728" y="2159508"/>
                </a:lnTo>
                <a:lnTo>
                  <a:pt x="3538728" y="0"/>
                </a:lnTo>
                <a:lnTo>
                  <a:pt x="0" y="0"/>
                </a:lnTo>
                <a:lnTo>
                  <a:pt x="0" y="2159508"/>
                </a:lnTo>
                <a:close/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14188" y="1879473"/>
            <a:ext cx="3371850" cy="596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Tahoma"/>
                <a:cs typeface="Tahoma"/>
              </a:rPr>
              <a:t>Исходя</a:t>
            </a:r>
            <a:r>
              <a:rPr sz="1250" b="1" spc="-45" dirty="0">
                <a:latin typeface="Tahoma"/>
                <a:cs typeface="Tahoma"/>
              </a:rPr>
              <a:t> </a:t>
            </a:r>
            <a:r>
              <a:rPr sz="1250" b="1" dirty="0">
                <a:latin typeface="Tahoma"/>
                <a:cs typeface="Tahoma"/>
              </a:rPr>
              <a:t>из:</a:t>
            </a:r>
            <a:endParaRPr sz="1250">
              <a:latin typeface="Tahoma"/>
              <a:cs typeface="Tahoma"/>
            </a:endParaRPr>
          </a:p>
          <a:p>
            <a:pPr marL="286385" marR="5080" indent="-287020">
              <a:lnSpc>
                <a:spcPct val="100000"/>
              </a:lnSpc>
              <a:buFont typeface="Arial MT"/>
              <a:buChar char="•"/>
              <a:tabLst>
                <a:tab pos="286385" algn="l"/>
                <a:tab pos="287020" algn="l"/>
                <a:tab pos="1925955" algn="l"/>
                <a:tab pos="3268979" algn="l"/>
              </a:tabLst>
            </a:pPr>
            <a:r>
              <a:rPr sz="1250" spc="-5" dirty="0">
                <a:latin typeface="Tahoma"/>
                <a:cs typeface="Tahoma"/>
              </a:rPr>
              <a:t>Об</a:t>
            </a:r>
            <a:r>
              <a:rPr sz="1250" spc="-15" dirty="0">
                <a:latin typeface="Tahoma"/>
                <a:cs typeface="Tahoma"/>
              </a:rPr>
              <a:t>р</a:t>
            </a:r>
            <a:r>
              <a:rPr sz="1250" spc="-5" dirty="0">
                <a:latin typeface="Tahoma"/>
                <a:cs typeface="Tahoma"/>
              </a:rPr>
              <a:t>аз</a:t>
            </a:r>
            <a:r>
              <a:rPr sz="1250" spc="-2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в</a:t>
            </a:r>
            <a:r>
              <a:rPr sz="1250" spc="-15" dirty="0">
                <a:latin typeface="Tahoma"/>
                <a:cs typeface="Tahoma"/>
              </a:rPr>
              <a:t>а</a:t>
            </a:r>
            <a:r>
              <a:rPr sz="1250" spc="-5" dirty="0">
                <a:latin typeface="Tahoma"/>
                <a:cs typeface="Tahoma"/>
              </a:rPr>
              <a:t>т</a:t>
            </a:r>
            <a:r>
              <a:rPr sz="1250" spc="-10" dirty="0">
                <a:latin typeface="Tahoma"/>
                <a:cs typeface="Tahoma"/>
              </a:rPr>
              <a:t>е</a:t>
            </a:r>
            <a:r>
              <a:rPr sz="1250" dirty="0">
                <a:latin typeface="Tahoma"/>
                <a:cs typeface="Tahoma"/>
              </a:rPr>
              <a:t>л</a:t>
            </a:r>
            <a:r>
              <a:rPr sz="1250" spc="-10" dirty="0">
                <a:latin typeface="Tahoma"/>
                <a:cs typeface="Tahoma"/>
              </a:rPr>
              <a:t>ь</a:t>
            </a:r>
            <a:r>
              <a:rPr sz="1250" spc="-5" dirty="0">
                <a:latin typeface="Tahoma"/>
                <a:cs typeface="Tahoma"/>
              </a:rPr>
              <a:t>ных</a:t>
            </a:r>
            <a:r>
              <a:rPr sz="1250" dirty="0">
                <a:latin typeface="Tahoma"/>
                <a:cs typeface="Tahoma"/>
              </a:rPr>
              <a:t>	</a:t>
            </a:r>
            <a:r>
              <a:rPr sz="1250" spc="-5" dirty="0">
                <a:latin typeface="Tahoma"/>
                <a:cs typeface="Tahoma"/>
              </a:rPr>
              <a:t>п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т</a:t>
            </a:r>
            <a:r>
              <a:rPr sz="1250" spc="-15" dirty="0">
                <a:latin typeface="Tahoma"/>
                <a:cs typeface="Tahoma"/>
              </a:rPr>
              <a:t>р</a:t>
            </a:r>
            <a:r>
              <a:rPr sz="1250" spc="-10" dirty="0">
                <a:latin typeface="Tahoma"/>
                <a:cs typeface="Tahoma"/>
              </a:rPr>
              <a:t>еб</a:t>
            </a:r>
            <a:r>
              <a:rPr sz="1250" spc="-5" dirty="0">
                <a:latin typeface="Tahoma"/>
                <a:cs typeface="Tahoma"/>
              </a:rPr>
              <a:t>н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10" dirty="0">
                <a:latin typeface="Tahoma"/>
                <a:cs typeface="Tahoma"/>
              </a:rPr>
              <a:t>с</a:t>
            </a:r>
            <a:r>
              <a:rPr sz="1250" spc="-5" dirty="0">
                <a:latin typeface="Tahoma"/>
                <a:cs typeface="Tahoma"/>
              </a:rPr>
              <a:t>т</a:t>
            </a:r>
            <a:r>
              <a:rPr sz="1250" spc="-15" dirty="0">
                <a:latin typeface="Tahoma"/>
                <a:cs typeface="Tahoma"/>
              </a:rPr>
              <a:t>е</a:t>
            </a:r>
            <a:r>
              <a:rPr sz="1250" spc="-5" dirty="0">
                <a:latin typeface="Tahoma"/>
                <a:cs typeface="Tahoma"/>
              </a:rPr>
              <a:t>й</a:t>
            </a:r>
            <a:r>
              <a:rPr sz="1250" dirty="0">
                <a:latin typeface="Tahoma"/>
                <a:cs typeface="Tahoma"/>
              </a:rPr>
              <a:t>	</a:t>
            </a:r>
            <a:r>
              <a:rPr sz="1250" spc="-5" dirty="0">
                <a:latin typeface="Tahoma"/>
                <a:cs typeface="Tahoma"/>
              </a:rPr>
              <a:t>и  интересов</a:t>
            </a:r>
            <a:r>
              <a:rPr sz="1250" spc="-25" dirty="0">
                <a:latin typeface="Tahoma"/>
                <a:cs typeface="Tahoma"/>
              </a:rPr>
              <a:t> </a:t>
            </a:r>
            <a:r>
              <a:rPr sz="1250" spc="-5" dirty="0">
                <a:latin typeface="Tahoma"/>
                <a:cs typeface="Tahoma"/>
              </a:rPr>
              <a:t>детей,</a:t>
            </a:r>
            <a:r>
              <a:rPr sz="1250" spc="-20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запросов</a:t>
            </a:r>
            <a:r>
              <a:rPr sz="1250" spc="-30" dirty="0">
                <a:latin typeface="Tahoma"/>
                <a:cs typeface="Tahoma"/>
              </a:rPr>
              <a:t> </a:t>
            </a:r>
            <a:r>
              <a:rPr sz="1250" spc="-5" dirty="0">
                <a:latin typeface="Tahoma"/>
                <a:cs typeface="Tahoma"/>
              </a:rPr>
              <a:t>родителей</a:t>
            </a:r>
            <a:endParaRPr sz="125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14188" y="2450973"/>
            <a:ext cx="337121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86385" algn="l"/>
                <a:tab pos="287020" algn="l"/>
                <a:tab pos="2148840" algn="l"/>
              </a:tabLst>
            </a:pPr>
            <a:r>
              <a:rPr sz="1250" spc="-10" dirty="0">
                <a:latin typeface="Tahoma"/>
                <a:cs typeface="Tahoma"/>
              </a:rPr>
              <a:t>В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з</a:t>
            </a:r>
            <a:r>
              <a:rPr sz="1250" spc="-10" dirty="0">
                <a:latin typeface="Tahoma"/>
                <a:cs typeface="Tahoma"/>
              </a:rPr>
              <a:t>м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10" dirty="0">
                <a:latin typeface="Tahoma"/>
                <a:cs typeface="Tahoma"/>
              </a:rPr>
              <a:t>ж</a:t>
            </a:r>
            <a:r>
              <a:rPr sz="1250" spc="-5" dirty="0">
                <a:latin typeface="Tahoma"/>
                <a:cs typeface="Tahoma"/>
              </a:rPr>
              <a:t>н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10" dirty="0">
                <a:latin typeface="Tahoma"/>
                <a:cs typeface="Tahoma"/>
              </a:rPr>
              <a:t>с</a:t>
            </a:r>
            <a:r>
              <a:rPr sz="1250" spc="-5" dirty="0">
                <a:latin typeface="Tahoma"/>
                <a:cs typeface="Tahoma"/>
              </a:rPr>
              <a:t>т</a:t>
            </a:r>
            <a:r>
              <a:rPr sz="1250" spc="-10" dirty="0">
                <a:latin typeface="Tahoma"/>
                <a:cs typeface="Tahoma"/>
              </a:rPr>
              <a:t>е</a:t>
            </a:r>
            <a:r>
              <a:rPr sz="1250" spc="-5" dirty="0">
                <a:latin typeface="Tahoma"/>
                <a:cs typeface="Tahoma"/>
              </a:rPr>
              <a:t>й</a:t>
            </a:r>
            <a:r>
              <a:rPr sz="1250" dirty="0">
                <a:latin typeface="Tahoma"/>
                <a:cs typeface="Tahoma"/>
              </a:rPr>
              <a:t>	</a:t>
            </a:r>
            <a:r>
              <a:rPr sz="1250" spc="-5" dirty="0">
                <a:latin typeface="Tahoma"/>
                <a:cs typeface="Tahoma"/>
              </a:rPr>
              <a:t>п</a:t>
            </a:r>
            <a:r>
              <a:rPr sz="1250" spc="-10" dirty="0">
                <a:latin typeface="Tahoma"/>
                <a:cs typeface="Tahoma"/>
              </a:rPr>
              <a:t>е</a:t>
            </a:r>
            <a:r>
              <a:rPr sz="1250" spc="-15" dirty="0">
                <a:latin typeface="Tahoma"/>
                <a:cs typeface="Tahoma"/>
              </a:rPr>
              <a:t>д</a:t>
            </a:r>
            <a:r>
              <a:rPr sz="1250" spc="-5" dirty="0">
                <a:latin typeface="Tahoma"/>
                <a:cs typeface="Tahoma"/>
              </a:rPr>
              <a:t>аг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гическ</a:t>
            </a:r>
            <a:r>
              <a:rPr sz="1250" spc="-15" dirty="0">
                <a:latin typeface="Tahoma"/>
                <a:cs typeface="Tahoma"/>
              </a:rPr>
              <a:t>о</a:t>
            </a:r>
            <a:r>
              <a:rPr sz="1250" spc="-5" dirty="0">
                <a:latin typeface="Tahoma"/>
                <a:cs typeface="Tahoma"/>
              </a:rPr>
              <a:t>го  коллектива</a:t>
            </a:r>
            <a:endParaRPr sz="12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14188" y="2831973"/>
            <a:ext cx="3373120" cy="1169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5080" indent="-28702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87020" algn="l"/>
                <a:tab pos="1935480" algn="l"/>
              </a:tabLst>
            </a:pPr>
            <a:r>
              <a:rPr sz="1250" spc="-5" dirty="0">
                <a:latin typeface="Tahoma"/>
                <a:cs typeface="Tahoma"/>
              </a:rPr>
              <a:t>Специфики	</a:t>
            </a:r>
            <a:r>
              <a:rPr sz="1250" spc="-10" dirty="0">
                <a:latin typeface="Tahoma"/>
                <a:cs typeface="Tahoma"/>
              </a:rPr>
              <a:t>этнонациональных, </a:t>
            </a:r>
            <a:r>
              <a:rPr sz="1250" spc="-380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социокультурных </a:t>
            </a:r>
            <a:r>
              <a:rPr sz="1250" spc="-5" dirty="0">
                <a:latin typeface="Tahoma"/>
                <a:cs typeface="Tahoma"/>
              </a:rPr>
              <a:t>условий</a:t>
            </a:r>
            <a:endParaRPr sz="1250">
              <a:latin typeface="Tahoma"/>
              <a:cs typeface="Tahoma"/>
            </a:endParaRPr>
          </a:p>
          <a:p>
            <a:pPr marL="286385" indent="-287020" algn="just">
              <a:lnSpc>
                <a:spcPct val="100000"/>
              </a:lnSpc>
              <a:buFont typeface="Arial MT"/>
              <a:buChar char="•"/>
              <a:tabLst>
                <a:tab pos="287020" algn="l"/>
              </a:tabLst>
            </a:pPr>
            <a:r>
              <a:rPr sz="1250" spc="-10" dirty="0">
                <a:latin typeface="Tahoma"/>
                <a:cs typeface="Tahoma"/>
              </a:rPr>
              <a:t>Сложившихся</a:t>
            </a:r>
            <a:r>
              <a:rPr sz="1250" spc="-5" dirty="0">
                <a:latin typeface="Tahoma"/>
                <a:cs typeface="Tahoma"/>
              </a:rPr>
              <a:t> традиций</a:t>
            </a:r>
            <a:r>
              <a:rPr sz="1250" spc="-35" dirty="0">
                <a:latin typeface="Tahoma"/>
                <a:cs typeface="Tahoma"/>
              </a:rPr>
              <a:t> </a:t>
            </a:r>
            <a:r>
              <a:rPr sz="1250" spc="-5" dirty="0">
                <a:latin typeface="Tahoma"/>
                <a:cs typeface="Tahoma"/>
              </a:rPr>
              <a:t>ДОО или</a:t>
            </a:r>
            <a:r>
              <a:rPr sz="1250" spc="-10" dirty="0">
                <a:latin typeface="Tahoma"/>
                <a:cs typeface="Tahoma"/>
              </a:rPr>
              <a:t> </a:t>
            </a:r>
            <a:r>
              <a:rPr sz="1250" spc="-5" dirty="0">
                <a:latin typeface="Tahoma"/>
                <a:cs typeface="Tahoma"/>
              </a:rPr>
              <a:t>группы</a:t>
            </a:r>
            <a:endParaRPr sz="1250">
              <a:latin typeface="Tahoma"/>
              <a:cs typeface="Tahoma"/>
            </a:endParaRPr>
          </a:p>
          <a:p>
            <a:pPr marL="286385" marR="6985" indent="-287020" algn="just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87020" algn="l"/>
              </a:tabLst>
            </a:pPr>
            <a:r>
              <a:rPr sz="1250" spc="-10" dirty="0">
                <a:latin typeface="Tahoma"/>
                <a:cs typeface="Tahoma"/>
              </a:rPr>
              <a:t>Выбора</a:t>
            </a:r>
            <a:r>
              <a:rPr sz="1250" spc="-5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коллективом</a:t>
            </a:r>
            <a:r>
              <a:rPr sz="1250" spc="-5" dirty="0">
                <a:latin typeface="Tahoma"/>
                <a:cs typeface="Tahoma"/>
              </a:rPr>
              <a:t> ДОО</a:t>
            </a:r>
            <a:r>
              <a:rPr sz="1250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авторских </a:t>
            </a:r>
            <a:r>
              <a:rPr sz="1250" spc="-5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парциальных </a:t>
            </a:r>
            <a:r>
              <a:rPr sz="1250" spc="-5" dirty="0">
                <a:latin typeface="Tahoma"/>
                <a:cs typeface="Tahoma"/>
              </a:rPr>
              <a:t>образовательных </a:t>
            </a:r>
            <a:r>
              <a:rPr sz="1250" spc="-10" dirty="0">
                <a:latin typeface="Tahoma"/>
                <a:cs typeface="Tahoma"/>
              </a:rPr>
              <a:t>программ </a:t>
            </a:r>
            <a:r>
              <a:rPr sz="1250" spc="-5" dirty="0">
                <a:latin typeface="Tahoma"/>
                <a:cs typeface="Tahoma"/>
              </a:rPr>
              <a:t> </a:t>
            </a:r>
            <a:r>
              <a:rPr sz="1250" spc="-10" dirty="0">
                <a:latin typeface="Tahoma"/>
                <a:cs typeface="Tahoma"/>
              </a:rPr>
              <a:t>дошкольного</a:t>
            </a:r>
            <a:r>
              <a:rPr sz="1250" spc="-5" dirty="0">
                <a:latin typeface="Tahoma"/>
                <a:cs typeface="Tahoma"/>
              </a:rPr>
              <a:t> образования</a:t>
            </a:r>
            <a:endParaRPr sz="12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844" y="2657982"/>
            <a:ext cx="10179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Tahoma"/>
                <a:cs typeface="Tahoma"/>
              </a:rPr>
              <a:t>БЫЛО: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9953" y="5393842"/>
            <a:ext cx="11055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FF0000"/>
                </a:solidFill>
                <a:latin typeface="Tahoma"/>
                <a:cs typeface="Tahoma"/>
              </a:rPr>
              <a:t>СТАЛО: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8965" y="3100577"/>
            <a:ext cx="1583690" cy="2193290"/>
          </a:xfrm>
          <a:custGeom>
            <a:avLst/>
            <a:gdLst/>
            <a:ahLst/>
            <a:cxnLst/>
            <a:rect l="l" t="t" r="r" b="b"/>
            <a:pathLst>
              <a:path w="1583689" h="2193290">
                <a:moveTo>
                  <a:pt x="0" y="1401318"/>
                </a:moveTo>
                <a:lnTo>
                  <a:pt x="395859" y="1401318"/>
                </a:lnTo>
                <a:lnTo>
                  <a:pt x="395859" y="0"/>
                </a:lnTo>
                <a:lnTo>
                  <a:pt x="1187577" y="0"/>
                </a:lnTo>
                <a:lnTo>
                  <a:pt x="1187577" y="1401318"/>
                </a:lnTo>
                <a:lnTo>
                  <a:pt x="1583436" y="1401318"/>
                </a:lnTo>
                <a:lnTo>
                  <a:pt x="791718" y="2193036"/>
                </a:lnTo>
                <a:lnTo>
                  <a:pt x="0" y="1401318"/>
                </a:lnTo>
                <a:close/>
              </a:path>
            </a:pathLst>
          </a:custGeom>
          <a:ln w="2895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73953" y="3337859"/>
            <a:ext cx="850265" cy="1325880"/>
          </a:xfrm>
          <a:prstGeom prst="rect">
            <a:avLst/>
          </a:prstGeom>
        </p:spPr>
        <p:txBody>
          <a:bodyPr vert="vert270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ahoma"/>
                <a:cs typeface="Tahoma"/>
              </a:rPr>
              <a:t>Перех</a:t>
            </a:r>
            <a:r>
              <a:rPr sz="1800" spc="-10" dirty="0">
                <a:latin typeface="Tahoma"/>
                <a:cs typeface="Tahoma"/>
              </a:rPr>
              <a:t>о</a:t>
            </a:r>
            <a:r>
              <a:rPr sz="1800" spc="-5" dirty="0">
                <a:latin typeface="Tahoma"/>
                <a:cs typeface="Tahoma"/>
              </a:rPr>
              <a:t>дный  период до </a:t>
            </a:r>
            <a:r>
              <a:rPr sz="180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01.09.2023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247645" y="80517"/>
            <a:ext cx="6170930" cy="68326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551940" marR="5080" indent="-1539240">
              <a:lnSpc>
                <a:spcPts val="2540"/>
              </a:lnSpc>
              <a:spcBef>
                <a:spcPts val="260"/>
              </a:spcBef>
            </a:pPr>
            <a:r>
              <a:rPr sz="2200" spc="-10" dirty="0">
                <a:solidFill>
                  <a:srgbClr val="00AF50"/>
                </a:solidFill>
              </a:rPr>
              <a:t>ООП</a:t>
            </a:r>
            <a:r>
              <a:rPr sz="2200" spc="5" dirty="0">
                <a:solidFill>
                  <a:srgbClr val="00AF50"/>
                </a:solidFill>
              </a:rPr>
              <a:t> </a:t>
            </a:r>
            <a:r>
              <a:rPr sz="2200" spc="-10" dirty="0">
                <a:solidFill>
                  <a:srgbClr val="00AF50"/>
                </a:solidFill>
              </a:rPr>
              <a:t>ДО</a:t>
            </a:r>
            <a:r>
              <a:rPr sz="2200" spc="-5" dirty="0">
                <a:solidFill>
                  <a:srgbClr val="00AF50"/>
                </a:solidFill>
              </a:rPr>
              <a:t> разрабатывается</a:t>
            </a:r>
            <a:r>
              <a:rPr sz="2200" dirty="0">
                <a:solidFill>
                  <a:srgbClr val="00AF50"/>
                </a:solidFill>
              </a:rPr>
              <a:t> </a:t>
            </a:r>
            <a:r>
              <a:rPr sz="2200" spc="-5" dirty="0">
                <a:solidFill>
                  <a:srgbClr val="00AF50"/>
                </a:solidFill>
              </a:rPr>
              <a:t>и</a:t>
            </a:r>
            <a:r>
              <a:rPr sz="2200" dirty="0">
                <a:solidFill>
                  <a:srgbClr val="00AF50"/>
                </a:solidFill>
              </a:rPr>
              <a:t> </a:t>
            </a:r>
            <a:r>
              <a:rPr sz="2200" spc="-5" dirty="0">
                <a:solidFill>
                  <a:srgbClr val="00AF50"/>
                </a:solidFill>
              </a:rPr>
              <a:t>утверждается </a:t>
            </a:r>
            <a:r>
              <a:rPr sz="2200" spc="-630" dirty="0">
                <a:solidFill>
                  <a:srgbClr val="00AF50"/>
                </a:solidFill>
              </a:rPr>
              <a:t> </a:t>
            </a:r>
            <a:r>
              <a:rPr sz="2200" spc="-10" dirty="0">
                <a:solidFill>
                  <a:srgbClr val="00AF50"/>
                </a:solidFill>
              </a:rPr>
              <a:t>ДОО</a:t>
            </a:r>
            <a:r>
              <a:rPr sz="2200" spc="20" dirty="0">
                <a:solidFill>
                  <a:srgbClr val="00AF50"/>
                </a:solidFill>
              </a:rPr>
              <a:t> </a:t>
            </a:r>
            <a:r>
              <a:rPr sz="2200" spc="-5" dirty="0">
                <a:solidFill>
                  <a:srgbClr val="00AF50"/>
                </a:solidFill>
              </a:rPr>
              <a:t>самостоятельно</a:t>
            </a:r>
            <a:endParaRPr sz="2200"/>
          </a:p>
        </p:txBody>
      </p:sp>
      <p:sp>
        <p:nvSpPr>
          <p:cNvPr id="11" name="object 11"/>
          <p:cNvSpPr txBox="1"/>
          <p:nvPr/>
        </p:nvSpPr>
        <p:spPr>
          <a:xfrm>
            <a:off x="2230882" y="1027633"/>
            <a:ext cx="222504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0AF50"/>
                </a:solidFill>
                <a:latin typeface="Tahoma"/>
                <a:cs typeface="Tahoma"/>
              </a:rPr>
              <a:t>Обязательная</a:t>
            </a:r>
            <a:r>
              <a:rPr sz="1600" b="1" spc="1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часть:</a:t>
            </a:r>
            <a:endParaRPr sz="1600">
              <a:latin typeface="Tahoma"/>
              <a:cs typeface="Tahoma"/>
            </a:endParaRP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не</a:t>
            </a:r>
            <a:r>
              <a:rPr sz="1600" b="1" spc="-2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менее</a:t>
            </a:r>
            <a:r>
              <a:rPr sz="1600" b="1" spc="-1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60%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64073" y="892555"/>
            <a:ext cx="366458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Часть,</a:t>
            </a:r>
            <a:r>
              <a:rPr sz="1600" b="1" spc="1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формируемая</a:t>
            </a:r>
            <a:r>
              <a:rPr sz="1600" b="1" spc="1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участниками </a:t>
            </a:r>
            <a:r>
              <a:rPr sz="1600" b="1" spc="-45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00AF50"/>
                </a:solidFill>
                <a:latin typeface="Tahoma"/>
                <a:cs typeface="Tahoma"/>
              </a:rPr>
              <a:t>образовательных</a:t>
            </a:r>
            <a:r>
              <a:rPr sz="1600" b="1" spc="3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00AF50"/>
                </a:solidFill>
                <a:latin typeface="Tahoma"/>
                <a:cs typeface="Tahoma"/>
              </a:rPr>
              <a:t>отношений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 (вариативная):</a:t>
            </a:r>
            <a:r>
              <a:rPr sz="1600" b="1" spc="2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не </a:t>
            </a:r>
            <a:r>
              <a:rPr sz="1600" b="1" spc="-10" dirty="0">
                <a:solidFill>
                  <a:srgbClr val="00AF50"/>
                </a:solidFill>
                <a:latin typeface="Tahoma"/>
                <a:cs typeface="Tahoma"/>
              </a:rPr>
              <a:t>более</a:t>
            </a:r>
            <a:r>
              <a:rPr sz="1600" b="1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00AF50"/>
                </a:solidFill>
                <a:latin typeface="Tahoma"/>
                <a:cs typeface="Tahoma"/>
              </a:rPr>
              <a:t>40%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3916" y="54864"/>
            <a:ext cx="460247" cy="46024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4395" y="1025652"/>
            <a:ext cx="458724" cy="458724"/>
          </a:xfrm>
          <a:prstGeom prst="rect">
            <a:avLst/>
          </a:prstGeom>
        </p:spPr>
      </p:pic>
      <p:sp>
        <p:nvSpPr>
          <p:cNvPr id="15" name="object 15"/>
          <p:cNvSpPr/>
          <p:nvPr/>
        </p:nvSpPr>
        <p:spPr>
          <a:xfrm>
            <a:off x="5211317" y="4325872"/>
            <a:ext cx="3537585" cy="2415540"/>
          </a:xfrm>
          <a:custGeom>
            <a:avLst/>
            <a:gdLst/>
            <a:ahLst/>
            <a:cxnLst/>
            <a:rect l="l" t="t" r="r" b="b"/>
            <a:pathLst>
              <a:path w="3537584" h="2415540">
                <a:moveTo>
                  <a:pt x="0" y="2415539"/>
                </a:moveTo>
                <a:lnTo>
                  <a:pt x="3537203" y="2415539"/>
                </a:lnTo>
                <a:lnTo>
                  <a:pt x="3537203" y="0"/>
                </a:lnTo>
                <a:lnTo>
                  <a:pt x="0" y="0"/>
                </a:lnTo>
                <a:lnTo>
                  <a:pt x="0" y="2415539"/>
                </a:lnTo>
                <a:close/>
              </a:path>
            </a:pathLst>
          </a:custGeom>
          <a:ln w="25908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301107" y="4322445"/>
            <a:ext cx="2660015" cy="35496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R="5080">
              <a:lnSpc>
                <a:spcPct val="80000"/>
              </a:lnSpc>
              <a:spcBef>
                <a:spcPts val="385"/>
              </a:spcBef>
            </a:pPr>
            <a:r>
              <a:rPr sz="1200" b="1" dirty="0">
                <a:latin typeface="Tahoma"/>
                <a:cs typeface="Tahoma"/>
              </a:rPr>
              <a:t>Выбор</a:t>
            </a:r>
            <a:r>
              <a:rPr sz="1200" b="1" spc="-55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содержания</a:t>
            </a:r>
            <a:r>
              <a:rPr sz="1200" b="1" spc="-40" dirty="0">
                <a:latin typeface="Tahoma"/>
                <a:cs typeface="Tahoma"/>
              </a:rPr>
              <a:t> </a:t>
            </a:r>
            <a:r>
              <a:rPr sz="1200" b="1" dirty="0">
                <a:latin typeface="Tahoma"/>
                <a:cs typeface="Tahoma"/>
              </a:rPr>
              <a:t>и</a:t>
            </a:r>
            <a:r>
              <a:rPr sz="1200" b="1" spc="-10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технологий </a:t>
            </a:r>
            <a:r>
              <a:rPr sz="1200" b="1" spc="-335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ориентирован</a:t>
            </a:r>
            <a:r>
              <a:rPr sz="1200" b="1" spc="-45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на</a:t>
            </a:r>
            <a:r>
              <a:rPr sz="1200" b="1" spc="-20" dirty="0">
                <a:latin typeface="Tahoma"/>
                <a:cs typeface="Tahoma"/>
              </a:rPr>
              <a:t> </a:t>
            </a:r>
            <a:r>
              <a:rPr sz="1200" b="1" spc="-5" dirty="0">
                <a:latin typeface="Tahoma"/>
                <a:cs typeface="Tahoma"/>
              </a:rPr>
              <a:t>специфику: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01107" y="4615053"/>
            <a:ext cx="3256915" cy="1964689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86385" marR="86995" indent="-287020">
              <a:lnSpc>
                <a:spcPct val="80000"/>
              </a:lnSpc>
              <a:spcBef>
                <a:spcPts val="385"/>
              </a:spcBef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Tahoma"/>
                <a:cs typeface="Tahoma"/>
              </a:rPr>
              <a:t>Специфики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этнонациональных, 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социокультурных, </a:t>
            </a:r>
            <a:r>
              <a:rPr sz="1200" dirty="0">
                <a:latin typeface="Tahoma"/>
                <a:cs typeface="Tahoma"/>
              </a:rPr>
              <a:t>и </a:t>
            </a:r>
            <a:r>
              <a:rPr sz="1200" spc="-5" dirty="0">
                <a:latin typeface="Tahoma"/>
                <a:cs typeface="Tahoma"/>
              </a:rPr>
              <a:t>иных условий, </a:t>
            </a:r>
            <a:r>
              <a:rPr sz="1200" dirty="0">
                <a:latin typeface="Tahoma"/>
                <a:cs typeface="Tahoma"/>
              </a:rPr>
              <a:t>в </a:t>
            </a:r>
            <a:r>
              <a:rPr sz="1200" spc="-5" dirty="0">
                <a:latin typeface="Tahoma"/>
                <a:cs typeface="Tahoma"/>
              </a:rPr>
              <a:t>т.ч. </a:t>
            </a:r>
            <a:r>
              <a:rPr sz="1200" spc="-36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региональных</a:t>
            </a:r>
            <a:endParaRPr sz="1200">
              <a:latin typeface="Tahoma"/>
              <a:cs typeface="Tahoma"/>
            </a:endParaRPr>
          </a:p>
          <a:p>
            <a:pPr marL="286385" indent="-287020">
              <a:lnSpc>
                <a:spcPts val="1010"/>
              </a:lnSpc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Tahoma"/>
                <a:cs typeface="Tahoma"/>
              </a:rPr>
              <a:t>Сложившихся</a:t>
            </a:r>
            <a:r>
              <a:rPr sz="1200" spc="-15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традиций ДОО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или</a:t>
            </a:r>
            <a:r>
              <a:rPr sz="1200" spc="-1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группы</a:t>
            </a:r>
            <a:endParaRPr sz="1200">
              <a:latin typeface="Tahoma"/>
              <a:cs typeface="Tahoma"/>
            </a:endParaRPr>
          </a:p>
          <a:p>
            <a:pPr marL="286385" marR="54610" indent="-287020">
              <a:lnSpc>
                <a:spcPct val="80100"/>
              </a:lnSpc>
              <a:spcBef>
                <a:spcPts val="145"/>
              </a:spcBef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Tahoma"/>
                <a:cs typeface="Tahoma"/>
              </a:rPr>
              <a:t>Выбора авторских парциальных 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образовательных программ дошкольного </a:t>
            </a:r>
            <a:r>
              <a:rPr sz="1200" spc="-36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образования</a:t>
            </a:r>
            <a:endParaRPr sz="1200">
              <a:latin typeface="Tahoma"/>
              <a:cs typeface="Tahoma"/>
            </a:endParaRPr>
          </a:p>
          <a:p>
            <a:pPr marL="286385" marR="5080" indent="-287020">
              <a:lnSpc>
                <a:spcPct val="80000"/>
              </a:lnSpc>
              <a:buFont typeface="Arial MT"/>
              <a:buChar char="•"/>
              <a:tabLst>
                <a:tab pos="286385" algn="l"/>
                <a:tab pos="287020" algn="l"/>
              </a:tabLst>
            </a:pPr>
            <a:r>
              <a:rPr sz="1200" spc="-5" dirty="0">
                <a:latin typeface="Tahoma"/>
                <a:cs typeface="Tahoma"/>
              </a:rPr>
              <a:t>Выбора форм организации работы </a:t>
            </a:r>
            <a:r>
              <a:rPr sz="1200" dirty="0">
                <a:latin typeface="Tahoma"/>
                <a:cs typeface="Tahoma"/>
              </a:rPr>
              <a:t>с 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детьми, которые </a:t>
            </a:r>
            <a:r>
              <a:rPr sz="1200" dirty="0">
                <a:latin typeface="Tahoma"/>
                <a:cs typeface="Tahoma"/>
              </a:rPr>
              <a:t>в </a:t>
            </a:r>
            <a:r>
              <a:rPr sz="1200" spc="-5" dirty="0">
                <a:latin typeface="Tahoma"/>
                <a:cs typeface="Tahoma"/>
              </a:rPr>
              <a:t>наибольшей степени 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соответствуют потребностям </a:t>
            </a:r>
            <a:r>
              <a:rPr sz="1200" dirty="0">
                <a:latin typeface="Tahoma"/>
                <a:cs typeface="Tahoma"/>
              </a:rPr>
              <a:t>и </a:t>
            </a:r>
            <a:r>
              <a:rPr sz="1200" spc="-5" dirty="0">
                <a:latin typeface="Tahoma"/>
                <a:cs typeface="Tahoma"/>
              </a:rPr>
              <a:t>интересам </a:t>
            </a:r>
            <a:r>
              <a:rPr sz="1200" spc="-360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детей, а также </a:t>
            </a:r>
            <a:r>
              <a:rPr sz="1200" spc="-5" dirty="0">
                <a:latin typeface="Tahoma"/>
                <a:cs typeface="Tahoma"/>
              </a:rPr>
              <a:t>возможностям </a:t>
            </a:r>
            <a:r>
              <a:rPr sz="1200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педагогического коллектива </a:t>
            </a:r>
            <a:r>
              <a:rPr sz="1200" dirty="0">
                <a:latin typeface="Tahoma"/>
                <a:cs typeface="Tahoma"/>
              </a:rPr>
              <a:t>и </a:t>
            </a:r>
            <a:r>
              <a:rPr sz="1200" spc="-5" dirty="0">
                <a:latin typeface="Tahoma"/>
                <a:cs typeface="Tahoma"/>
              </a:rPr>
              <a:t>ДОО </a:t>
            </a:r>
            <a:r>
              <a:rPr sz="1200" dirty="0">
                <a:latin typeface="Tahoma"/>
                <a:cs typeface="Tahoma"/>
              </a:rPr>
              <a:t>в </a:t>
            </a:r>
            <a:r>
              <a:rPr sz="1200" spc="5" dirty="0">
                <a:latin typeface="Tahoma"/>
                <a:cs typeface="Tahoma"/>
              </a:rPr>
              <a:t> </a:t>
            </a:r>
            <a:r>
              <a:rPr sz="1200" dirty="0">
                <a:latin typeface="Tahoma"/>
                <a:cs typeface="Tahoma"/>
              </a:rPr>
              <a:t>целом</a:t>
            </a:r>
            <a:endParaRPr sz="1200">
              <a:latin typeface="Tahoma"/>
              <a:cs typeface="Tahoma"/>
            </a:endParaRPr>
          </a:p>
        </p:txBody>
      </p:sp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88095" y="4364735"/>
            <a:ext cx="327659" cy="327660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1908810" y="1846326"/>
            <a:ext cx="2880360" cy="2159635"/>
          </a:xfrm>
          <a:prstGeom prst="rect">
            <a:avLst/>
          </a:prstGeom>
          <a:ln w="25907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345"/>
              </a:spcBef>
            </a:pPr>
            <a:r>
              <a:rPr sz="1500" b="1" dirty="0">
                <a:latin typeface="Tahoma"/>
                <a:cs typeface="Tahoma"/>
              </a:rPr>
              <a:t>На</a:t>
            </a:r>
            <a:r>
              <a:rPr sz="1500" b="1" spc="-55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основе:</a:t>
            </a:r>
            <a:endParaRPr sz="1500">
              <a:latin typeface="Tahoma"/>
              <a:cs typeface="Tahoma"/>
            </a:endParaRPr>
          </a:p>
          <a:p>
            <a:pPr marL="37528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500" spc="-5" dirty="0">
                <a:latin typeface="Tahoma"/>
                <a:cs typeface="Tahoma"/>
              </a:rPr>
              <a:t>ФГОС</a:t>
            </a:r>
            <a:r>
              <a:rPr sz="1500" spc="-4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1450">
              <a:latin typeface="Tahoma"/>
              <a:cs typeface="Tahoma"/>
            </a:endParaRPr>
          </a:p>
          <a:p>
            <a:pPr marL="88900">
              <a:lnSpc>
                <a:spcPct val="100000"/>
              </a:lnSpc>
            </a:pPr>
            <a:r>
              <a:rPr sz="1500" b="1" dirty="0">
                <a:latin typeface="Tahoma"/>
                <a:cs typeface="Tahoma"/>
              </a:rPr>
              <a:t>С</a:t>
            </a:r>
            <a:r>
              <a:rPr sz="1500" b="1" spc="-50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учетом:</a:t>
            </a:r>
            <a:endParaRPr sz="1500">
              <a:latin typeface="Tahoma"/>
              <a:cs typeface="Tahoma"/>
            </a:endParaRPr>
          </a:p>
          <a:p>
            <a:pPr marL="37528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500" spc="-10" dirty="0">
                <a:latin typeface="Tahoma"/>
                <a:cs typeface="Tahoma"/>
              </a:rPr>
              <a:t>ПООП</a:t>
            </a:r>
            <a:r>
              <a:rPr sz="1500" spc="-3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</a:t>
            </a:r>
            <a:endParaRPr sz="1500">
              <a:latin typeface="Tahoma"/>
              <a:cs typeface="Tahoma"/>
            </a:endParaRPr>
          </a:p>
          <a:p>
            <a:pPr marL="88900" marR="354965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500" spc="-5" dirty="0">
                <a:latin typeface="Tahoma"/>
                <a:cs typeface="Tahoma"/>
              </a:rPr>
              <a:t>авторских комплексных </a:t>
            </a:r>
            <a:r>
              <a:rPr sz="1500" spc="-45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парциальных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образовательных программ </a:t>
            </a:r>
            <a:r>
              <a:rPr sz="1500" spc="-459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дошкольного</a:t>
            </a:r>
            <a:r>
              <a:rPr sz="1500" spc="-1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образования</a:t>
            </a:r>
            <a:endParaRPr sz="1500">
              <a:latin typeface="Tahoma"/>
              <a:cs typeface="Tahoma"/>
            </a:endParaRPr>
          </a:p>
        </p:txBody>
      </p:sp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99788" y="2997707"/>
            <a:ext cx="359663" cy="359663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03448" y="2564892"/>
            <a:ext cx="361188" cy="359663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1908810" y="4325873"/>
            <a:ext cx="2880360" cy="2272665"/>
          </a:xfrm>
          <a:prstGeom prst="rect">
            <a:avLst/>
          </a:prstGeom>
          <a:ln w="25907">
            <a:solidFill>
              <a:srgbClr val="C00000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365"/>
              </a:spcBef>
            </a:pPr>
            <a:r>
              <a:rPr sz="1400" b="1" dirty="0">
                <a:latin typeface="Tahoma"/>
                <a:cs typeface="Tahoma"/>
              </a:rPr>
              <a:t>На</a:t>
            </a:r>
            <a:r>
              <a:rPr sz="1400" b="1" spc="-4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основе:</a:t>
            </a:r>
            <a:endParaRPr sz="1400">
              <a:latin typeface="Tahoma"/>
              <a:cs typeface="Tahoma"/>
            </a:endParaRPr>
          </a:p>
          <a:p>
            <a:pPr marL="375285" indent="-287020">
              <a:lnSpc>
                <a:spcPct val="100000"/>
              </a:lnSpc>
              <a:buClr>
                <a:srgbClr val="FF0000"/>
              </a:buClr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400" dirty="0">
                <a:latin typeface="Tahoma"/>
                <a:cs typeface="Tahoma"/>
              </a:rPr>
              <a:t>ФГОС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</a:t>
            </a:r>
            <a:endParaRPr sz="1400">
              <a:latin typeface="Tahoma"/>
              <a:cs typeface="Tahoma"/>
            </a:endParaRPr>
          </a:p>
          <a:p>
            <a:pPr marL="37528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r>
              <a:rPr sz="14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endParaRPr sz="1400">
              <a:latin typeface="Tahoma"/>
              <a:cs typeface="Tahoma"/>
            </a:endParaRPr>
          </a:p>
          <a:p>
            <a:pPr marL="88900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Tahoma"/>
                <a:cs typeface="Tahoma"/>
              </a:rPr>
              <a:t>С</a:t>
            </a:r>
            <a:r>
              <a:rPr sz="1400" b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ahoma"/>
                <a:cs typeface="Tahoma"/>
              </a:rPr>
              <a:t>учетом:</a:t>
            </a:r>
            <a:endParaRPr sz="1400">
              <a:latin typeface="Tahoma"/>
              <a:cs typeface="Tahoma"/>
            </a:endParaRPr>
          </a:p>
          <a:p>
            <a:pPr marL="375285" marR="53657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авторских</a:t>
            </a:r>
            <a:r>
              <a:rPr sz="1400" spc="-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технологий</a:t>
            </a:r>
            <a:r>
              <a:rPr sz="1400" spc="-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400" spc="-4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методик</a:t>
            </a:r>
            <a:endParaRPr sz="1400">
              <a:latin typeface="Tahoma"/>
              <a:cs typeface="Tahoma"/>
            </a:endParaRPr>
          </a:p>
          <a:p>
            <a:pPr marL="375285" marR="367665" indent="-287020">
              <a:lnSpc>
                <a:spcPct val="100000"/>
              </a:lnSpc>
              <a:buFont typeface="Arial MT"/>
              <a:buChar char="•"/>
              <a:tabLst>
                <a:tab pos="375285" algn="l"/>
                <a:tab pos="375920" algn="l"/>
              </a:tabLst>
            </a:pP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линейки пособий к </a:t>
            </a:r>
            <a:r>
              <a:rPr sz="14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комплексным авторским </a:t>
            </a:r>
            <a:r>
              <a:rPr sz="1400" dirty="0">
                <a:solidFill>
                  <a:srgbClr val="FF0000"/>
                </a:solidFill>
                <a:latin typeface="Tahoma"/>
                <a:cs typeface="Tahoma"/>
              </a:rPr>
              <a:t> программам </a:t>
            </a: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дошкольного </a:t>
            </a:r>
            <a:r>
              <a:rPr sz="1400" spc="-4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FF0000"/>
                </a:solidFill>
                <a:latin typeface="Tahoma"/>
                <a:cs typeface="Tahoma"/>
              </a:rPr>
              <a:t>образования</a:t>
            </a:r>
            <a:endParaRPr sz="1400">
              <a:latin typeface="Tahoma"/>
              <a:cs typeface="Tahoma"/>
            </a:endParaRPr>
          </a:p>
        </p:txBody>
      </p:sp>
      <p:pic>
        <p:nvPicPr>
          <p:cNvPr id="23" name="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5244" y="4529328"/>
            <a:ext cx="288035" cy="29718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303" y="1588769"/>
            <a:ext cx="7979409" cy="2037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>
              <a:lnSpc>
                <a:spcPct val="100000"/>
              </a:lnSpc>
              <a:spcBef>
                <a:spcPts val="95"/>
              </a:spcBef>
              <a:tabLst>
                <a:tab pos="1928495" algn="l"/>
                <a:tab pos="2806065" algn="l"/>
                <a:tab pos="3240405" algn="l"/>
                <a:tab pos="4743450" algn="l"/>
                <a:tab pos="5505450" algn="l"/>
                <a:tab pos="5859145" algn="l"/>
                <a:tab pos="6330315" algn="l"/>
                <a:tab pos="6941820" algn="l"/>
                <a:tab pos="7452359" algn="l"/>
              </a:tabLst>
            </a:pPr>
            <a:r>
              <a:rPr sz="2200" spc="-5" dirty="0">
                <a:latin typeface="Tahoma"/>
                <a:cs typeface="Tahoma"/>
              </a:rPr>
              <a:t>Фе</a:t>
            </a:r>
            <a:r>
              <a:rPr sz="2200" dirty="0">
                <a:latin typeface="Tahoma"/>
                <a:cs typeface="Tahoma"/>
              </a:rPr>
              <a:t>д</a:t>
            </a:r>
            <a:r>
              <a:rPr sz="2200" spc="-10" dirty="0">
                <a:latin typeface="Tahoma"/>
                <a:cs typeface="Tahoma"/>
              </a:rPr>
              <a:t>ераль</a:t>
            </a:r>
            <a:r>
              <a:rPr sz="2200" spc="5" dirty="0">
                <a:latin typeface="Tahoma"/>
                <a:cs typeface="Tahoma"/>
              </a:rPr>
              <a:t>н</a:t>
            </a:r>
            <a:r>
              <a:rPr sz="2200" spc="-5" dirty="0">
                <a:latin typeface="Tahoma"/>
                <a:cs typeface="Tahoma"/>
              </a:rPr>
              <a:t>ый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за</a:t>
            </a:r>
            <a:r>
              <a:rPr sz="2200" dirty="0">
                <a:latin typeface="Tahoma"/>
                <a:cs typeface="Tahoma"/>
              </a:rPr>
              <a:t>к</a:t>
            </a:r>
            <a:r>
              <a:rPr sz="2200" spc="-5" dirty="0">
                <a:latin typeface="Tahoma"/>
                <a:cs typeface="Tahoma"/>
              </a:rPr>
              <a:t>он</a:t>
            </a:r>
            <a:r>
              <a:rPr sz="2200" dirty="0">
                <a:latin typeface="Tahoma"/>
                <a:cs typeface="Tahoma"/>
              </a:rPr>
              <a:t>	о</a:t>
            </a:r>
            <a:r>
              <a:rPr sz="2200" spc="-5" dirty="0">
                <a:latin typeface="Tahoma"/>
                <a:cs typeface="Tahoma"/>
              </a:rPr>
              <a:t>т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29</a:t>
            </a:r>
            <a:r>
              <a:rPr sz="2200" dirty="0">
                <a:latin typeface="Tahoma"/>
                <a:cs typeface="Tahoma"/>
              </a:rPr>
              <a:t>д</a:t>
            </a:r>
            <a:r>
              <a:rPr sz="2200" spc="-10" dirty="0">
                <a:latin typeface="Tahoma"/>
                <a:cs typeface="Tahoma"/>
              </a:rPr>
              <a:t>екаб</a:t>
            </a:r>
            <a:r>
              <a:rPr sz="2200" dirty="0">
                <a:latin typeface="Tahoma"/>
                <a:cs typeface="Tahoma"/>
              </a:rPr>
              <a:t>р</a:t>
            </a:r>
            <a:r>
              <a:rPr sz="2200" spc="-5" dirty="0">
                <a:latin typeface="Tahoma"/>
                <a:cs typeface="Tahoma"/>
              </a:rPr>
              <a:t>я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2012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г.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№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273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ФЗ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5" dirty="0">
                <a:latin typeface="Tahoma"/>
                <a:cs typeface="Tahoma"/>
              </a:rPr>
              <a:t>«</a:t>
            </a:r>
            <a:r>
              <a:rPr sz="2200" spc="-5" dirty="0">
                <a:latin typeface="Tahoma"/>
                <a:cs typeface="Tahoma"/>
              </a:rPr>
              <a:t>Об  образовании</a:t>
            </a:r>
            <a:r>
              <a:rPr sz="2200" spc="20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в </a:t>
            </a:r>
            <a:r>
              <a:rPr sz="2200" spc="-10" dirty="0">
                <a:latin typeface="Tahoma"/>
                <a:cs typeface="Tahoma"/>
              </a:rPr>
              <a:t>Российской</a:t>
            </a:r>
            <a:r>
              <a:rPr sz="2200" spc="35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Федерации»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tabLst>
                <a:tab pos="1334135" algn="l"/>
                <a:tab pos="2184400" algn="l"/>
                <a:tab pos="4443730" algn="l"/>
                <a:tab pos="5737225" algn="l"/>
                <a:tab pos="7808595" algn="l"/>
              </a:tabLst>
            </a:pPr>
            <a:r>
              <a:rPr sz="2200" spc="-5" dirty="0">
                <a:latin typeface="Tahoma"/>
                <a:cs typeface="Tahoma"/>
              </a:rPr>
              <a:t>Ста</a:t>
            </a:r>
            <a:r>
              <a:rPr sz="2200" spc="-20" dirty="0">
                <a:latin typeface="Tahoma"/>
                <a:cs typeface="Tahoma"/>
              </a:rPr>
              <a:t>т</a:t>
            </a:r>
            <a:r>
              <a:rPr sz="2200" spc="-10" dirty="0">
                <a:latin typeface="Tahoma"/>
                <a:cs typeface="Tahoma"/>
              </a:rPr>
              <a:t>ь</a:t>
            </a:r>
            <a:r>
              <a:rPr sz="2200" spc="-5" dirty="0">
                <a:latin typeface="Tahoma"/>
                <a:cs typeface="Tahoma"/>
              </a:rPr>
              <a:t>я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5" dirty="0">
                <a:latin typeface="Tahoma"/>
                <a:cs typeface="Tahoma"/>
              </a:rPr>
              <a:t>2</a:t>
            </a:r>
            <a:r>
              <a:rPr sz="2200" spc="-5" dirty="0">
                <a:latin typeface="Tahoma"/>
                <a:cs typeface="Tahoma"/>
              </a:rPr>
              <a:t>8.</a:t>
            </a:r>
            <a:r>
              <a:rPr sz="2200" dirty="0">
                <a:latin typeface="Tahoma"/>
                <a:cs typeface="Tahoma"/>
              </a:rPr>
              <a:t>	К</a:t>
            </a:r>
            <a:r>
              <a:rPr sz="2200" spc="-5" dirty="0">
                <a:latin typeface="Tahoma"/>
                <a:cs typeface="Tahoma"/>
              </a:rPr>
              <a:t>ом</a:t>
            </a:r>
            <a:r>
              <a:rPr sz="2200" spc="5" dirty="0">
                <a:latin typeface="Tahoma"/>
                <a:cs typeface="Tahoma"/>
              </a:rPr>
              <a:t>п</a:t>
            </a:r>
            <a:r>
              <a:rPr sz="2200" dirty="0">
                <a:latin typeface="Tahoma"/>
                <a:cs typeface="Tahoma"/>
              </a:rPr>
              <a:t>е</a:t>
            </a:r>
            <a:r>
              <a:rPr sz="2200" spc="-5" dirty="0">
                <a:latin typeface="Tahoma"/>
                <a:cs typeface="Tahoma"/>
              </a:rPr>
              <a:t>те</a:t>
            </a:r>
            <a:r>
              <a:rPr sz="2200" dirty="0">
                <a:latin typeface="Tahoma"/>
                <a:cs typeface="Tahoma"/>
              </a:rPr>
              <a:t>н</a:t>
            </a:r>
            <a:r>
              <a:rPr sz="2200" spc="-5" dirty="0">
                <a:latin typeface="Tahoma"/>
                <a:cs typeface="Tahoma"/>
              </a:rPr>
              <a:t>ц</a:t>
            </a:r>
            <a:r>
              <a:rPr sz="2200" dirty="0">
                <a:latin typeface="Tahoma"/>
                <a:cs typeface="Tahoma"/>
              </a:rPr>
              <a:t>и</a:t>
            </a:r>
            <a:r>
              <a:rPr sz="2200" spc="-10" dirty="0">
                <a:latin typeface="Tahoma"/>
                <a:cs typeface="Tahoma"/>
              </a:rPr>
              <a:t>и</a:t>
            </a:r>
            <a:r>
              <a:rPr sz="2200" spc="-5" dirty="0">
                <a:latin typeface="Tahoma"/>
                <a:cs typeface="Tahoma"/>
              </a:rPr>
              <a:t>,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10" dirty="0">
                <a:latin typeface="Tahoma"/>
                <a:cs typeface="Tahoma"/>
              </a:rPr>
              <a:t>права</a:t>
            </a:r>
            <a:r>
              <a:rPr sz="2200" spc="-5" dirty="0">
                <a:latin typeface="Tahoma"/>
                <a:cs typeface="Tahoma"/>
              </a:rPr>
              <a:t>,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об</a:t>
            </a:r>
            <a:r>
              <a:rPr sz="2200" dirty="0">
                <a:latin typeface="Tahoma"/>
                <a:cs typeface="Tahoma"/>
              </a:rPr>
              <a:t>я</a:t>
            </a:r>
            <a:r>
              <a:rPr sz="2200" spc="-5" dirty="0">
                <a:latin typeface="Tahoma"/>
                <a:cs typeface="Tahoma"/>
              </a:rPr>
              <a:t>занн</a:t>
            </a:r>
            <a:r>
              <a:rPr sz="2200" dirty="0">
                <a:latin typeface="Tahoma"/>
                <a:cs typeface="Tahoma"/>
              </a:rPr>
              <a:t>о</a:t>
            </a:r>
            <a:r>
              <a:rPr sz="2200" spc="-10" dirty="0">
                <a:latin typeface="Tahoma"/>
                <a:cs typeface="Tahoma"/>
              </a:rPr>
              <a:t>с</a:t>
            </a:r>
            <a:r>
              <a:rPr sz="2200" spc="-20" dirty="0">
                <a:latin typeface="Tahoma"/>
                <a:cs typeface="Tahoma"/>
              </a:rPr>
              <a:t>т</a:t>
            </a:r>
            <a:r>
              <a:rPr sz="2200" spc="-5" dirty="0">
                <a:latin typeface="Tahoma"/>
                <a:cs typeface="Tahoma"/>
              </a:rPr>
              <a:t>и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5" dirty="0">
                <a:latin typeface="Tahoma"/>
                <a:cs typeface="Tahoma"/>
              </a:rPr>
              <a:t>и  </a:t>
            </a:r>
            <a:r>
              <a:rPr sz="2200" spc="-10" dirty="0">
                <a:latin typeface="Tahoma"/>
                <a:cs typeface="Tahoma"/>
              </a:rPr>
              <a:t>ответственность</a:t>
            </a:r>
            <a:r>
              <a:rPr sz="2200" spc="65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образовательной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" dirty="0">
                <a:latin typeface="Tahoma"/>
                <a:cs typeface="Tahoma"/>
              </a:rPr>
              <a:t>организации:</a:t>
            </a:r>
            <a:endParaRPr sz="2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591820" algn="l"/>
                <a:tab pos="1137285" algn="l"/>
                <a:tab pos="3742054" algn="l"/>
                <a:tab pos="5680710" algn="l"/>
                <a:tab pos="6456680" algn="l"/>
              </a:tabLst>
            </a:pPr>
            <a:r>
              <a:rPr sz="2200" dirty="0">
                <a:latin typeface="Tahoma"/>
                <a:cs typeface="Tahoma"/>
              </a:rPr>
              <a:t>П.	</a:t>
            </a:r>
            <a:r>
              <a:rPr sz="2200" spc="-5" dirty="0">
                <a:latin typeface="Tahoma"/>
                <a:cs typeface="Tahoma"/>
              </a:rPr>
              <a:t>2.	Образовательные	</a:t>
            </a:r>
            <a:r>
              <a:rPr sz="2200" spc="-10" dirty="0">
                <a:latin typeface="Tahoma"/>
                <a:cs typeface="Tahoma"/>
              </a:rPr>
              <a:t>организации	</a:t>
            </a:r>
            <a:r>
              <a:rPr sz="2200" spc="-5" dirty="0">
                <a:latin typeface="Tahoma"/>
                <a:cs typeface="Tahoma"/>
              </a:rPr>
              <a:t>при	реализации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12534" y="3600703"/>
            <a:ext cx="22117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11175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в	определении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303" y="3600703"/>
            <a:ext cx="544131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05405" algn="l"/>
                <a:tab pos="4190365" algn="l"/>
              </a:tabLst>
            </a:pPr>
            <a:r>
              <a:rPr sz="2200" spc="-5" dirty="0">
                <a:latin typeface="Tahoma"/>
                <a:cs typeface="Tahoma"/>
              </a:rPr>
              <a:t>обра</a:t>
            </a:r>
            <a:r>
              <a:rPr sz="2200" dirty="0">
                <a:latin typeface="Tahoma"/>
                <a:cs typeface="Tahoma"/>
              </a:rPr>
              <a:t>з</a:t>
            </a:r>
            <a:r>
              <a:rPr sz="2200" spc="-5" dirty="0">
                <a:latin typeface="Tahoma"/>
                <a:cs typeface="Tahoma"/>
              </a:rPr>
              <a:t>оват</a:t>
            </a:r>
            <a:r>
              <a:rPr sz="2200" dirty="0">
                <a:latin typeface="Tahoma"/>
                <a:cs typeface="Tahoma"/>
              </a:rPr>
              <a:t>е</a:t>
            </a:r>
            <a:r>
              <a:rPr sz="2200" spc="-10" dirty="0">
                <a:latin typeface="Tahoma"/>
                <a:cs typeface="Tahoma"/>
              </a:rPr>
              <a:t>л</a:t>
            </a:r>
            <a:r>
              <a:rPr sz="2200" dirty="0">
                <a:latin typeface="Tahoma"/>
                <a:cs typeface="Tahoma"/>
              </a:rPr>
              <a:t>ь</a:t>
            </a:r>
            <a:r>
              <a:rPr sz="2200" spc="-5" dirty="0">
                <a:latin typeface="Tahoma"/>
                <a:cs typeface="Tahoma"/>
              </a:rPr>
              <a:t>ных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10" dirty="0">
                <a:latin typeface="Tahoma"/>
                <a:cs typeface="Tahoma"/>
              </a:rPr>
              <a:t>пр</a:t>
            </a:r>
            <a:r>
              <a:rPr sz="2200" spc="-15" dirty="0">
                <a:latin typeface="Tahoma"/>
                <a:cs typeface="Tahoma"/>
              </a:rPr>
              <a:t>о</a:t>
            </a:r>
            <a:r>
              <a:rPr sz="2200" spc="-10" dirty="0">
                <a:latin typeface="Tahoma"/>
                <a:cs typeface="Tahoma"/>
              </a:rPr>
              <a:t>грам</a:t>
            </a:r>
            <a:r>
              <a:rPr sz="2200" spc="-5" dirty="0">
                <a:latin typeface="Tahoma"/>
                <a:cs typeface="Tahoma"/>
              </a:rPr>
              <a:t>м</a:t>
            </a:r>
            <a:r>
              <a:rPr sz="2200" dirty="0">
                <a:latin typeface="Tahoma"/>
                <a:cs typeface="Tahoma"/>
              </a:rPr>
              <a:t>	</a:t>
            </a:r>
            <a:r>
              <a:rPr sz="2200" spc="-10" dirty="0">
                <a:latin typeface="Tahoma"/>
                <a:cs typeface="Tahoma"/>
              </a:rPr>
              <a:t>св</a:t>
            </a:r>
            <a:r>
              <a:rPr sz="2200" spc="-15" dirty="0">
                <a:latin typeface="Tahoma"/>
                <a:cs typeface="Tahoma"/>
              </a:rPr>
              <a:t>о</a:t>
            </a:r>
            <a:r>
              <a:rPr sz="2200" spc="5" dirty="0">
                <a:latin typeface="Tahoma"/>
                <a:cs typeface="Tahoma"/>
              </a:rPr>
              <a:t>б</a:t>
            </a:r>
            <a:r>
              <a:rPr sz="2200" spc="-5" dirty="0">
                <a:latin typeface="Tahoma"/>
                <a:cs typeface="Tahoma"/>
              </a:rPr>
              <a:t>одны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2059305" algn="l"/>
                <a:tab pos="4280535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содержания	образования</a:t>
            </a:r>
            <a:r>
              <a:rPr sz="2200" spc="-5" dirty="0">
                <a:latin typeface="Tahoma"/>
                <a:cs typeface="Tahoma"/>
              </a:rPr>
              <a:t>,	</a:t>
            </a:r>
            <a:r>
              <a:rPr sz="2200" spc="-10" dirty="0">
                <a:solidFill>
                  <a:srgbClr val="00AF50"/>
                </a:solidFill>
                <a:latin typeface="Tahoma"/>
                <a:cs typeface="Tahoma"/>
              </a:rPr>
              <a:t>выборе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57671" y="3935679"/>
            <a:ext cx="22663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образовательных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28519" y="4920234"/>
            <a:ext cx="5884545" cy="18415"/>
          </a:xfrm>
          <a:custGeom>
            <a:avLst/>
            <a:gdLst/>
            <a:ahLst/>
            <a:cxnLst/>
            <a:rect l="l" t="t" r="r" b="b"/>
            <a:pathLst>
              <a:path w="5884545" h="18414">
                <a:moveTo>
                  <a:pt x="5884163" y="0"/>
                </a:moveTo>
                <a:lnTo>
                  <a:pt x="0" y="0"/>
                </a:lnTo>
                <a:lnTo>
                  <a:pt x="0" y="18288"/>
                </a:lnTo>
                <a:lnTo>
                  <a:pt x="5884163" y="18288"/>
                </a:lnTo>
                <a:lnTo>
                  <a:pt x="58841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46303" y="4271517"/>
            <a:ext cx="7980045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технологий,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а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также</a:t>
            </a:r>
            <a:r>
              <a:rPr sz="2200" spc="5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в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выборе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учебно-методического </a:t>
            </a:r>
            <a:r>
              <a:rPr sz="2200" dirty="0">
                <a:solidFill>
                  <a:srgbClr val="00AF50"/>
                </a:solidFill>
                <a:latin typeface="Tahoma"/>
                <a:cs typeface="Tahoma"/>
              </a:rPr>
              <a:t> </a:t>
            </a:r>
            <a:r>
              <a:rPr sz="2200" spc="-5" dirty="0">
                <a:solidFill>
                  <a:srgbClr val="00AF50"/>
                </a:solidFill>
                <a:latin typeface="Tahoma"/>
                <a:cs typeface="Tahoma"/>
              </a:rPr>
              <a:t>обеспечения</a:t>
            </a:r>
            <a:r>
              <a:rPr sz="2200" spc="-5" dirty="0">
                <a:latin typeface="Tahoma"/>
                <a:cs typeface="Tahoma"/>
              </a:rPr>
              <a:t>,</a:t>
            </a:r>
            <a:r>
              <a:rPr sz="2200" dirty="0">
                <a:latin typeface="Tahoma"/>
                <a:cs typeface="Tahoma"/>
              </a:rPr>
              <a:t> </a:t>
            </a:r>
            <a:r>
              <a:rPr sz="2200" spc="-10" dirty="0">
                <a:latin typeface="Tahoma"/>
                <a:cs typeface="Tahoma"/>
              </a:rPr>
              <a:t>если</a:t>
            </a:r>
            <a:r>
              <a:rPr sz="2200" spc="-5" dirty="0">
                <a:latin typeface="Tahoma"/>
                <a:cs typeface="Tahoma"/>
              </a:rPr>
              <a:t> иное</a:t>
            </a:r>
            <a:r>
              <a:rPr sz="2200" dirty="0">
                <a:latin typeface="Tahoma"/>
                <a:cs typeface="Tahoma"/>
              </a:rPr>
              <a:t> не</a:t>
            </a:r>
            <a:r>
              <a:rPr sz="2200" spc="5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установлено</a:t>
            </a:r>
            <a:r>
              <a:rPr sz="2200" dirty="0">
                <a:latin typeface="Tahoma"/>
                <a:cs typeface="Tahoma"/>
              </a:rPr>
              <a:t> </a:t>
            </a:r>
            <a:r>
              <a:rPr sz="2200" spc="-5" dirty="0">
                <a:latin typeface="Tahoma"/>
                <a:cs typeface="Tahoma"/>
              </a:rPr>
              <a:t>настоящим </a:t>
            </a:r>
            <a:r>
              <a:rPr sz="2200" dirty="0">
                <a:latin typeface="Tahoma"/>
                <a:cs typeface="Tahoma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Федеральным</a:t>
            </a:r>
            <a:r>
              <a:rPr sz="2200" u="heavy" spc="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законом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5961" y="723976"/>
            <a:ext cx="681291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000000"/>
                </a:solidFill>
                <a:latin typeface="Tahoma"/>
                <a:cs typeface="Tahoma"/>
              </a:rPr>
              <a:t>Заявлено, что </a:t>
            </a:r>
            <a:r>
              <a:rPr sz="2400" b="0" spc="-5" dirty="0">
                <a:solidFill>
                  <a:srgbClr val="000000"/>
                </a:solidFill>
                <a:latin typeface="Tahoma"/>
                <a:cs typeface="Tahoma"/>
              </a:rPr>
              <a:t>Министерство </a:t>
            </a:r>
            <a:r>
              <a:rPr sz="2400" b="0" dirty="0">
                <a:solidFill>
                  <a:srgbClr val="000000"/>
                </a:solidFill>
                <a:latin typeface="Tahoma"/>
                <a:cs typeface="Tahoma"/>
              </a:rPr>
              <a:t>просвещения </a:t>
            </a:r>
            <a:r>
              <a:rPr sz="2400" b="0" spc="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Tahoma"/>
                <a:cs typeface="Tahoma"/>
              </a:rPr>
              <a:t>Российской</a:t>
            </a:r>
            <a:r>
              <a:rPr sz="2400" b="0" spc="-3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Tahoma"/>
                <a:cs typeface="Tahoma"/>
              </a:rPr>
              <a:t>Федерации</a:t>
            </a:r>
            <a:r>
              <a:rPr sz="2400" b="0" spc="-25" dirty="0">
                <a:solidFill>
                  <a:srgbClr val="000000"/>
                </a:solidFill>
                <a:latin typeface="Tahoma"/>
                <a:cs typeface="Tahoma"/>
              </a:rPr>
              <a:t> </a:t>
            </a:r>
            <a:r>
              <a:rPr sz="2400" dirty="0">
                <a:solidFill>
                  <a:srgbClr val="000000"/>
                </a:solidFill>
              </a:rPr>
              <a:t>будет</a:t>
            </a:r>
            <a:r>
              <a:rPr sz="2400" spc="-25" dirty="0">
                <a:solidFill>
                  <a:srgbClr val="000000"/>
                </a:solidFill>
              </a:rPr>
              <a:t> </a:t>
            </a:r>
            <a:r>
              <a:rPr sz="2400" dirty="0">
                <a:solidFill>
                  <a:srgbClr val="000000"/>
                </a:solidFill>
              </a:rPr>
              <a:t>реализовывать </a:t>
            </a:r>
            <a:r>
              <a:rPr sz="2400" spc="-685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организационно-методическое </a:t>
            </a:r>
            <a:r>
              <a:rPr sz="2400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сопровождение</a:t>
            </a:r>
            <a:r>
              <a:rPr sz="2400" spc="40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реализации </a:t>
            </a:r>
            <a:r>
              <a:rPr sz="2400" dirty="0">
                <a:solidFill>
                  <a:srgbClr val="000000"/>
                </a:solidFill>
              </a:rPr>
              <a:t>ФОП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3957" y="2919476"/>
            <a:ext cx="6875780" cy="3307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ahoma"/>
                <a:cs typeface="Tahoma"/>
              </a:rPr>
              <a:t>готовятся </a:t>
            </a:r>
            <a:r>
              <a:rPr sz="2400" b="1" spc="-5" dirty="0">
                <a:latin typeface="Tahoma"/>
                <a:cs typeface="Tahoma"/>
              </a:rPr>
              <a:t>методические</a:t>
            </a:r>
            <a:r>
              <a:rPr sz="2400" b="1" spc="10" dirty="0">
                <a:latin typeface="Tahoma"/>
                <a:cs typeface="Tahoma"/>
              </a:rPr>
              <a:t> </a:t>
            </a:r>
            <a:r>
              <a:rPr sz="2400" b="1" spc="-5" dirty="0">
                <a:latin typeface="Tahoma"/>
                <a:cs typeface="Tahoma"/>
              </a:rPr>
              <a:t>рекомендации</a:t>
            </a:r>
            <a:endParaRPr sz="240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</a:pPr>
            <a:r>
              <a:rPr sz="2400" spc="-5" dirty="0">
                <a:latin typeface="Tahoma"/>
                <a:cs typeface="Tahoma"/>
              </a:rPr>
              <a:t>по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переходу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на</a:t>
            </a:r>
            <a:r>
              <a:rPr sz="2400" spc="-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ФОП ДО,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spc="-5" dirty="0">
                <a:latin typeface="Tahoma"/>
                <a:cs typeface="Tahoma"/>
              </a:rPr>
              <a:t>по</a:t>
            </a:r>
            <a:r>
              <a:rPr sz="2400" spc="-2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реализации</a:t>
            </a:r>
            <a:r>
              <a:rPr sz="2400" spc="-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ООП</a:t>
            </a:r>
            <a:r>
              <a:rPr sz="2400" spc="-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на </a:t>
            </a:r>
            <a:r>
              <a:rPr sz="2400" spc="-735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основе</a:t>
            </a:r>
            <a:r>
              <a:rPr sz="2400" spc="-20" dirty="0">
                <a:latin typeface="Tahoma"/>
                <a:cs typeface="Tahoma"/>
              </a:rPr>
              <a:t> </a:t>
            </a:r>
            <a:r>
              <a:rPr sz="2400" dirty="0">
                <a:latin typeface="Tahoma"/>
                <a:cs typeface="Tahoma"/>
              </a:rPr>
              <a:t>ФОП ДО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9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400">
              <a:latin typeface="Tahoma"/>
              <a:cs typeface="Tahoma"/>
            </a:endParaRPr>
          </a:p>
          <a:p>
            <a:pPr marL="290195" algn="ctr">
              <a:lnSpc>
                <a:spcPct val="100000"/>
              </a:lnSpc>
            </a:pPr>
            <a:r>
              <a:rPr sz="3000" b="1" dirty="0">
                <a:solidFill>
                  <a:srgbClr val="FF0000"/>
                </a:solidFill>
                <a:latin typeface="Tahoma"/>
                <a:cs typeface="Tahoma"/>
              </a:rPr>
              <a:t>Ждем</a:t>
            </a:r>
            <a:endParaRPr sz="3000">
              <a:latin typeface="Tahoma"/>
              <a:cs typeface="Tahoma"/>
            </a:endParaRPr>
          </a:p>
          <a:p>
            <a:pPr marL="287655" algn="ctr">
              <a:lnSpc>
                <a:spcPct val="100000"/>
              </a:lnSpc>
              <a:spcBef>
                <a:spcPts val="5"/>
              </a:spcBef>
            </a:pPr>
            <a:r>
              <a:rPr sz="3000" dirty="0">
                <a:solidFill>
                  <a:srgbClr val="FF0000"/>
                </a:solidFill>
                <a:latin typeface="Tahoma"/>
                <a:cs typeface="Tahoma"/>
              </a:rPr>
              <a:t>или</a:t>
            </a:r>
            <a:endParaRPr sz="3000">
              <a:latin typeface="Tahoma"/>
              <a:cs typeface="Tahoma"/>
            </a:endParaRPr>
          </a:p>
          <a:p>
            <a:pPr marL="287655" algn="ctr">
              <a:lnSpc>
                <a:spcPct val="100000"/>
              </a:lnSpc>
            </a:pPr>
            <a:r>
              <a:rPr sz="3000" b="1" spc="-5" dirty="0">
                <a:solidFill>
                  <a:srgbClr val="FF0000"/>
                </a:solidFill>
                <a:latin typeface="Tahoma"/>
                <a:cs typeface="Tahoma"/>
              </a:rPr>
              <a:t>действуем?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85132" y="2276855"/>
            <a:ext cx="173990" cy="720090"/>
          </a:xfrm>
          <a:custGeom>
            <a:avLst/>
            <a:gdLst/>
            <a:ahLst/>
            <a:cxnLst/>
            <a:rect l="l" t="t" r="r" b="b"/>
            <a:pathLst>
              <a:path w="173989" h="720089">
                <a:moveTo>
                  <a:pt x="57912" y="546354"/>
                </a:moveTo>
                <a:lnTo>
                  <a:pt x="0" y="546354"/>
                </a:lnTo>
                <a:lnTo>
                  <a:pt x="86867" y="720090"/>
                </a:lnTo>
                <a:lnTo>
                  <a:pt x="159257" y="575310"/>
                </a:lnTo>
                <a:lnTo>
                  <a:pt x="57912" y="575310"/>
                </a:lnTo>
                <a:lnTo>
                  <a:pt x="57912" y="546354"/>
                </a:lnTo>
                <a:close/>
              </a:path>
              <a:path w="173989" h="720089">
                <a:moveTo>
                  <a:pt x="115823" y="0"/>
                </a:moveTo>
                <a:lnTo>
                  <a:pt x="57912" y="0"/>
                </a:lnTo>
                <a:lnTo>
                  <a:pt x="57912" y="575310"/>
                </a:lnTo>
                <a:lnTo>
                  <a:pt x="115823" y="575310"/>
                </a:lnTo>
                <a:lnTo>
                  <a:pt x="115823" y="0"/>
                </a:lnTo>
                <a:close/>
              </a:path>
              <a:path w="173989" h="720089">
                <a:moveTo>
                  <a:pt x="173735" y="546354"/>
                </a:moveTo>
                <a:lnTo>
                  <a:pt x="115823" y="546354"/>
                </a:lnTo>
                <a:lnTo>
                  <a:pt x="115823" y="575310"/>
                </a:lnTo>
                <a:lnTo>
                  <a:pt x="159257" y="575310"/>
                </a:lnTo>
                <a:lnTo>
                  <a:pt x="173735" y="546354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2510" y="285114"/>
            <a:ext cx="145351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solidFill>
                  <a:srgbClr val="FF0000"/>
                </a:solidFill>
              </a:rPr>
              <a:t>В</a:t>
            </a:r>
            <a:r>
              <a:rPr sz="2600" spc="5" dirty="0">
                <a:solidFill>
                  <a:srgbClr val="FF0000"/>
                </a:solidFill>
              </a:rPr>
              <a:t>АЖ</a:t>
            </a:r>
            <a:r>
              <a:rPr sz="2600" spc="-5" dirty="0">
                <a:solidFill>
                  <a:srgbClr val="FF0000"/>
                </a:solidFill>
              </a:rPr>
              <a:t>НО:</a:t>
            </a:r>
            <a:endParaRPr sz="2600"/>
          </a:p>
        </p:txBody>
      </p:sp>
      <p:sp>
        <p:nvSpPr>
          <p:cNvPr id="3" name="object 3"/>
          <p:cNvSpPr txBox="1"/>
          <p:nvPr/>
        </p:nvSpPr>
        <p:spPr>
          <a:xfrm>
            <a:off x="576173" y="4182567"/>
            <a:ext cx="3122930" cy="2401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8275" marR="163830" indent="1905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ahoma"/>
                <a:cs typeface="Tahoma"/>
              </a:rPr>
              <a:t>ФОП ДО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включает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себя </a:t>
            </a:r>
            <a:r>
              <a:rPr sz="1600" b="1" spc="-5" dirty="0">
                <a:latin typeface="Tahoma"/>
                <a:cs typeface="Tahoma"/>
              </a:rPr>
              <a:t> программу образования и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программу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воспитания</a:t>
            </a:r>
            <a:endParaRPr sz="16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latin typeface="Tahoma"/>
                <a:cs typeface="Tahoma"/>
              </a:rPr>
              <a:t>детей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дошкольного</a:t>
            </a:r>
            <a:r>
              <a:rPr sz="1600" b="1" spc="5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возраста</a:t>
            </a:r>
            <a:endParaRPr sz="1600">
              <a:latin typeface="Tahoma"/>
              <a:cs typeface="Tahoma"/>
            </a:endParaRPr>
          </a:p>
          <a:p>
            <a:pPr marL="41275" marR="35560" algn="ctr">
              <a:lnSpc>
                <a:spcPct val="100000"/>
              </a:lnSpc>
              <a:spcBef>
                <a:spcPts val="1425"/>
              </a:spcBef>
            </a:pPr>
            <a:r>
              <a:rPr sz="1600" b="1" spc="-10" dirty="0">
                <a:latin typeface="Tahoma"/>
                <a:cs typeface="Tahoma"/>
              </a:rPr>
              <a:t>Содержание </a:t>
            </a:r>
            <a:r>
              <a:rPr sz="1600" b="1" spc="-5" dirty="0">
                <a:latin typeface="Tahoma"/>
                <a:cs typeface="Tahoma"/>
              </a:rPr>
              <a:t>и планируемые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результаты</a:t>
            </a:r>
            <a:r>
              <a:rPr sz="1600" b="1" spc="4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ООП</a:t>
            </a:r>
            <a:r>
              <a:rPr sz="1600" b="1" spc="3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НЕ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ДОЛЖНЫ</a:t>
            </a:r>
            <a:r>
              <a:rPr sz="1600" b="1" spc="3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БЫТЬ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НИЖЕ</a:t>
            </a:r>
            <a:endParaRPr sz="16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10" dirty="0">
                <a:latin typeface="Tahoma"/>
                <a:cs typeface="Tahoma"/>
              </a:rPr>
              <a:t>содержания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и</a:t>
            </a:r>
            <a:r>
              <a:rPr sz="1600" b="1" spc="-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планируемых</a:t>
            </a:r>
            <a:endParaRPr sz="1600">
              <a:latin typeface="Tahoma"/>
              <a:cs typeface="Tahoma"/>
            </a:endParaRPr>
          </a:p>
          <a:p>
            <a:pPr marL="1905" algn="ctr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результатов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-1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23457" y="5752591"/>
            <a:ext cx="19005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ahoma"/>
                <a:cs typeface="Tahoma"/>
              </a:rPr>
              <a:t>Могут быть </a:t>
            </a:r>
            <a:r>
              <a:rPr sz="1600" b="1" spc="-5" dirty="0">
                <a:latin typeface="Tahoma"/>
                <a:cs typeface="Tahoma"/>
              </a:rPr>
              <a:t>выше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064508" y="5666232"/>
            <a:ext cx="1449705" cy="443865"/>
            <a:chOff x="4064508" y="5666232"/>
            <a:chExt cx="1449705" cy="443865"/>
          </a:xfrm>
        </p:grpSpPr>
        <p:sp>
          <p:nvSpPr>
            <p:cNvPr id="6" name="object 6"/>
            <p:cNvSpPr/>
            <p:nvPr/>
          </p:nvSpPr>
          <p:spPr>
            <a:xfrm>
              <a:off x="4070604" y="5672328"/>
              <a:ext cx="1437640" cy="431800"/>
            </a:xfrm>
            <a:custGeom>
              <a:avLst/>
              <a:gdLst/>
              <a:ahLst/>
              <a:cxnLst/>
              <a:rect l="l" t="t" r="r" b="b"/>
              <a:pathLst>
                <a:path w="1437639" h="431800">
                  <a:moveTo>
                    <a:pt x="1221486" y="0"/>
                  </a:moveTo>
                  <a:lnTo>
                    <a:pt x="1221486" y="107823"/>
                  </a:lnTo>
                  <a:lnTo>
                    <a:pt x="0" y="107823"/>
                  </a:lnTo>
                  <a:lnTo>
                    <a:pt x="0" y="323469"/>
                  </a:lnTo>
                  <a:lnTo>
                    <a:pt x="1221486" y="323469"/>
                  </a:lnTo>
                  <a:lnTo>
                    <a:pt x="1221486" y="431292"/>
                  </a:lnTo>
                  <a:lnTo>
                    <a:pt x="1437132" y="215646"/>
                  </a:lnTo>
                  <a:lnTo>
                    <a:pt x="1221486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070604" y="5672328"/>
              <a:ext cx="1437640" cy="431800"/>
            </a:xfrm>
            <a:custGeom>
              <a:avLst/>
              <a:gdLst/>
              <a:ahLst/>
              <a:cxnLst/>
              <a:rect l="l" t="t" r="r" b="b"/>
              <a:pathLst>
                <a:path w="1437639" h="431800">
                  <a:moveTo>
                    <a:pt x="0" y="107823"/>
                  </a:moveTo>
                  <a:lnTo>
                    <a:pt x="1221486" y="107823"/>
                  </a:lnTo>
                  <a:lnTo>
                    <a:pt x="1221486" y="0"/>
                  </a:lnTo>
                  <a:lnTo>
                    <a:pt x="1437132" y="215646"/>
                  </a:lnTo>
                  <a:lnTo>
                    <a:pt x="1221486" y="431292"/>
                  </a:lnTo>
                  <a:lnTo>
                    <a:pt x="1221486" y="323469"/>
                  </a:lnTo>
                  <a:lnTo>
                    <a:pt x="0" y="323469"/>
                  </a:lnTo>
                  <a:lnTo>
                    <a:pt x="0" y="10782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20751" y="953261"/>
            <a:ext cx="3634104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2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должны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быть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приведены </a:t>
            </a:r>
            <a:r>
              <a:rPr sz="1600" b="1" spc="-45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соответствие</a:t>
            </a:r>
            <a:r>
              <a:rPr sz="1600" b="1" spc="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с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к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01.09.2023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59882" y="653923"/>
            <a:ext cx="3228340" cy="43795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265" marR="20701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-5" dirty="0">
                <a:latin typeface="Tahoma"/>
                <a:cs typeface="Tahoma"/>
              </a:rPr>
              <a:t> 31.08.2023</a:t>
            </a:r>
            <a:r>
              <a:rPr sz="1600" b="1" spc="3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ДОО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имеют </a:t>
            </a:r>
            <a:r>
              <a:rPr sz="1600" b="1" spc="-45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право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работать</a:t>
            </a:r>
            <a:r>
              <a:rPr sz="1600" b="1" spc="3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по</a:t>
            </a:r>
            <a:endParaRPr sz="16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утвержденным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ранее </a:t>
            </a: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endParaRPr sz="1600">
              <a:latin typeface="Tahoma"/>
              <a:cs typeface="Tahoma"/>
            </a:endParaRPr>
          </a:p>
          <a:p>
            <a:pPr marL="81280" marR="73025" indent="-1270" algn="ctr">
              <a:lnSpc>
                <a:spcPct val="100000"/>
              </a:lnSpc>
              <a:spcBef>
                <a:spcPts val="600"/>
              </a:spcBef>
            </a:pPr>
            <a:r>
              <a:rPr sz="1600" b="1" spc="-5" dirty="0">
                <a:latin typeface="Tahoma"/>
                <a:cs typeface="Tahoma"/>
              </a:rPr>
              <a:t>Крайний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срок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утверждения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2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на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основе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–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31.08.2023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С</a:t>
            </a:r>
            <a:r>
              <a:rPr sz="1600" b="1" spc="-20" dirty="0">
                <a:latin typeface="Tahoma"/>
                <a:cs typeface="Tahoma"/>
              </a:rPr>
              <a:t> </a:t>
            </a:r>
            <a:r>
              <a:rPr sz="1600" b="1" dirty="0">
                <a:latin typeface="Tahoma"/>
                <a:cs typeface="Tahoma"/>
              </a:rPr>
              <a:t>01.09.2023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должны</a:t>
            </a:r>
            <a:endParaRPr sz="1600">
              <a:latin typeface="Tahoma"/>
              <a:cs typeface="Tahoma"/>
            </a:endParaRPr>
          </a:p>
          <a:p>
            <a:pPr marL="1270" algn="ctr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соответствовать</a:t>
            </a:r>
            <a:r>
              <a:rPr sz="1600" b="1" spc="3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-10" dirty="0">
                <a:latin typeface="Tahoma"/>
                <a:cs typeface="Tahoma"/>
              </a:rPr>
              <a:t> ДО</a:t>
            </a:r>
            <a:endParaRPr sz="1600">
              <a:latin typeface="Tahoma"/>
              <a:cs typeface="Tahoma"/>
            </a:endParaRPr>
          </a:p>
          <a:p>
            <a:pPr marL="17145" marR="9525" indent="2540" algn="ctr">
              <a:lnSpc>
                <a:spcPct val="100000"/>
              </a:lnSpc>
              <a:spcBef>
                <a:spcPts val="605"/>
              </a:spcBef>
            </a:pPr>
            <a:r>
              <a:rPr sz="1600" b="1" spc="-10" dirty="0">
                <a:latin typeface="Tahoma"/>
                <a:cs typeface="Tahoma"/>
              </a:rPr>
              <a:t>Все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группы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ДОО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должны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перейти на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ООП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-5" dirty="0">
                <a:latin typeface="Tahoma"/>
                <a:cs typeface="Tahoma"/>
              </a:rPr>
              <a:t> на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основе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с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01.09.2023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00">
              <a:latin typeface="Tahoma"/>
              <a:cs typeface="Tahoma"/>
            </a:endParaRPr>
          </a:p>
          <a:p>
            <a:pPr marL="26670" marR="17780" indent="545465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latin typeface="Tahoma"/>
                <a:cs typeface="Tahoma"/>
              </a:rPr>
              <a:t>Отдельная</a:t>
            </a:r>
            <a:r>
              <a:rPr sz="1600" b="1" spc="6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Рабочая </a:t>
            </a:r>
            <a:r>
              <a:rPr sz="1600" b="1" spc="-5" dirty="0">
                <a:latin typeface="Tahoma"/>
                <a:cs typeface="Tahoma"/>
              </a:rPr>
              <a:t> программа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воспитания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 </a:t>
            </a:r>
            <a:r>
              <a:rPr sz="1600" b="1" spc="-10" dirty="0">
                <a:latin typeface="Tahoma"/>
                <a:cs typeface="Tahoma"/>
              </a:rPr>
              <a:t>ДОО</a:t>
            </a:r>
            <a:endParaRPr sz="1600">
              <a:latin typeface="Tahoma"/>
              <a:cs typeface="Tahoma"/>
            </a:endParaRPr>
          </a:p>
          <a:p>
            <a:pPr marL="232410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не требуется</a:t>
            </a:r>
            <a:r>
              <a:rPr sz="1600" b="1" spc="3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с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01.09.2023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064508" y="1011936"/>
            <a:ext cx="1449705" cy="443865"/>
            <a:chOff x="4064508" y="1011936"/>
            <a:chExt cx="1449705" cy="443865"/>
          </a:xfrm>
        </p:grpSpPr>
        <p:sp>
          <p:nvSpPr>
            <p:cNvPr id="11" name="object 11"/>
            <p:cNvSpPr/>
            <p:nvPr/>
          </p:nvSpPr>
          <p:spPr>
            <a:xfrm>
              <a:off x="4070604" y="1018032"/>
              <a:ext cx="1437640" cy="431800"/>
            </a:xfrm>
            <a:custGeom>
              <a:avLst/>
              <a:gdLst/>
              <a:ahLst/>
              <a:cxnLst/>
              <a:rect l="l" t="t" r="r" b="b"/>
              <a:pathLst>
                <a:path w="1437639" h="431800">
                  <a:moveTo>
                    <a:pt x="1221486" y="0"/>
                  </a:moveTo>
                  <a:lnTo>
                    <a:pt x="1221486" y="107822"/>
                  </a:lnTo>
                  <a:lnTo>
                    <a:pt x="0" y="107822"/>
                  </a:lnTo>
                  <a:lnTo>
                    <a:pt x="0" y="323468"/>
                  </a:lnTo>
                  <a:lnTo>
                    <a:pt x="1221486" y="323468"/>
                  </a:lnTo>
                  <a:lnTo>
                    <a:pt x="1221486" y="431291"/>
                  </a:lnTo>
                  <a:lnTo>
                    <a:pt x="1437132" y="215645"/>
                  </a:lnTo>
                  <a:lnTo>
                    <a:pt x="1221486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070604" y="1018032"/>
              <a:ext cx="1437640" cy="431800"/>
            </a:xfrm>
            <a:custGeom>
              <a:avLst/>
              <a:gdLst/>
              <a:ahLst/>
              <a:cxnLst/>
              <a:rect l="l" t="t" r="r" b="b"/>
              <a:pathLst>
                <a:path w="1437639" h="431800">
                  <a:moveTo>
                    <a:pt x="0" y="107822"/>
                  </a:moveTo>
                  <a:lnTo>
                    <a:pt x="1221486" y="107822"/>
                  </a:lnTo>
                  <a:lnTo>
                    <a:pt x="1221486" y="0"/>
                  </a:lnTo>
                  <a:lnTo>
                    <a:pt x="1437132" y="215645"/>
                  </a:lnTo>
                  <a:lnTo>
                    <a:pt x="1221486" y="431291"/>
                  </a:lnTo>
                  <a:lnTo>
                    <a:pt x="1221486" y="323468"/>
                  </a:lnTo>
                  <a:lnTo>
                    <a:pt x="0" y="323468"/>
                  </a:lnTo>
                  <a:lnTo>
                    <a:pt x="0" y="107822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20395" y="2878073"/>
            <a:ext cx="32334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0935" marR="5080" indent="-111887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Tahoma"/>
                <a:cs typeface="Tahoma"/>
              </a:rPr>
              <a:t>Все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ПООП</a:t>
            </a:r>
            <a:r>
              <a:rPr sz="1600" b="1" spc="2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завершили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свое </a:t>
            </a:r>
            <a:r>
              <a:rPr sz="1600" b="1" spc="-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действие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064508" y="2846832"/>
            <a:ext cx="1449705" cy="445134"/>
            <a:chOff x="4064508" y="2846832"/>
            <a:chExt cx="1449705" cy="445134"/>
          </a:xfrm>
        </p:grpSpPr>
        <p:sp>
          <p:nvSpPr>
            <p:cNvPr id="15" name="object 15"/>
            <p:cNvSpPr/>
            <p:nvPr/>
          </p:nvSpPr>
          <p:spPr>
            <a:xfrm>
              <a:off x="4070604" y="2852928"/>
              <a:ext cx="1437640" cy="433070"/>
            </a:xfrm>
            <a:custGeom>
              <a:avLst/>
              <a:gdLst/>
              <a:ahLst/>
              <a:cxnLst/>
              <a:rect l="l" t="t" r="r" b="b"/>
              <a:pathLst>
                <a:path w="1437639" h="433070">
                  <a:moveTo>
                    <a:pt x="1220724" y="0"/>
                  </a:moveTo>
                  <a:lnTo>
                    <a:pt x="1220724" y="108204"/>
                  </a:lnTo>
                  <a:lnTo>
                    <a:pt x="0" y="108204"/>
                  </a:lnTo>
                  <a:lnTo>
                    <a:pt x="0" y="324612"/>
                  </a:lnTo>
                  <a:lnTo>
                    <a:pt x="1220724" y="324612"/>
                  </a:lnTo>
                  <a:lnTo>
                    <a:pt x="1220724" y="432816"/>
                  </a:lnTo>
                  <a:lnTo>
                    <a:pt x="1437132" y="216408"/>
                  </a:lnTo>
                  <a:lnTo>
                    <a:pt x="1220724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070604" y="2852928"/>
              <a:ext cx="1437640" cy="433070"/>
            </a:xfrm>
            <a:custGeom>
              <a:avLst/>
              <a:gdLst/>
              <a:ahLst/>
              <a:cxnLst/>
              <a:rect l="l" t="t" r="r" b="b"/>
              <a:pathLst>
                <a:path w="1437639" h="433070">
                  <a:moveTo>
                    <a:pt x="0" y="108204"/>
                  </a:moveTo>
                  <a:lnTo>
                    <a:pt x="1220724" y="108204"/>
                  </a:lnTo>
                  <a:lnTo>
                    <a:pt x="1220724" y="0"/>
                  </a:lnTo>
                  <a:lnTo>
                    <a:pt x="1437132" y="216408"/>
                  </a:lnTo>
                  <a:lnTo>
                    <a:pt x="1220724" y="432816"/>
                  </a:lnTo>
                  <a:lnTo>
                    <a:pt x="1220724" y="324612"/>
                  </a:lnTo>
                  <a:lnTo>
                    <a:pt x="0" y="324612"/>
                  </a:lnTo>
                  <a:lnTo>
                    <a:pt x="0" y="108204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4064508" y="4431791"/>
            <a:ext cx="1449705" cy="445134"/>
            <a:chOff x="4064508" y="4431791"/>
            <a:chExt cx="1449705" cy="445134"/>
          </a:xfrm>
        </p:grpSpPr>
        <p:sp>
          <p:nvSpPr>
            <p:cNvPr id="18" name="object 18"/>
            <p:cNvSpPr/>
            <p:nvPr/>
          </p:nvSpPr>
          <p:spPr>
            <a:xfrm>
              <a:off x="4070604" y="4437887"/>
              <a:ext cx="1437640" cy="433070"/>
            </a:xfrm>
            <a:custGeom>
              <a:avLst/>
              <a:gdLst/>
              <a:ahLst/>
              <a:cxnLst/>
              <a:rect l="l" t="t" r="r" b="b"/>
              <a:pathLst>
                <a:path w="1437639" h="433070">
                  <a:moveTo>
                    <a:pt x="1220724" y="0"/>
                  </a:moveTo>
                  <a:lnTo>
                    <a:pt x="1220724" y="108204"/>
                  </a:lnTo>
                  <a:lnTo>
                    <a:pt x="0" y="108204"/>
                  </a:lnTo>
                  <a:lnTo>
                    <a:pt x="0" y="324612"/>
                  </a:lnTo>
                  <a:lnTo>
                    <a:pt x="1220724" y="324612"/>
                  </a:lnTo>
                  <a:lnTo>
                    <a:pt x="1220724" y="432816"/>
                  </a:lnTo>
                  <a:lnTo>
                    <a:pt x="1437132" y="216407"/>
                  </a:lnTo>
                  <a:lnTo>
                    <a:pt x="1220724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070604" y="4437887"/>
              <a:ext cx="1437640" cy="433070"/>
            </a:xfrm>
            <a:custGeom>
              <a:avLst/>
              <a:gdLst/>
              <a:ahLst/>
              <a:cxnLst/>
              <a:rect l="l" t="t" r="r" b="b"/>
              <a:pathLst>
                <a:path w="1437639" h="433070">
                  <a:moveTo>
                    <a:pt x="0" y="108204"/>
                  </a:moveTo>
                  <a:lnTo>
                    <a:pt x="1220724" y="108204"/>
                  </a:lnTo>
                  <a:lnTo>
                    <a:pt x="1220724" y="0"/>
                  </a:lnTo>
                  <a:lnTo>
                    <a:pt x="1437132" y="216407"/>
                  </a:lnTo>
                  <a:lnTo>
                    <a:pt x="1220724" y="432816"/>
                  </a:lnTo>
                  <a:lnTo>
                    <a:pt x="1220724" y="324612"/>
                  </a:lnTo>
                  <a:lnTo>
                    <a:pt x="0" y="324612"/>
                  </a:lnTo>
                  <a:lnTo>
                    <a:pt x="0" y="108204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831" y="117347"/>
            <a:ext cx="8819388" cy="11993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7907" y="301498"/>
            <a:ext cx="6832600" cy="1031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000000"/>
                </a:solidFill>
              </a:rPr>
              <a:t>Порядок</a:t>
            </a:r>
            <a:r>
              <a:rPr sz="2200" spc="10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действий</a:t>
            </a:r>
            <a:r>
              <a:rPr sz="2200" spc="55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ДОО</a:t>
            </a:r>
            <a:r>
              <a:rPr sz="2200" spc="1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в</a:t>
            </a:r>
            <a:r>
              <a:rPr sz="2200" spc="1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переходный</a:t>
            </a:r>
            <a:r>
              <a:rPr sz="2200" spc="3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период: </a:t>
            </a:r>
            <a:r>
              <a:rPr sz="2200" spc="-630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основные</a:t>
            </a:r>
            <a:r>
              <a:rPr sz="2200" spc="3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этапы,</a:t>
            </a:r>
            <a:r>
              <a:rPr sz="2200" spc="2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управленческие</a:t>
            </a:r>
            <a:r>
              <a:rPr sz="2200" spc="4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решения</a:t>
            </a:r>
            <a:endParaRPr sz="2200"/>
          </a:p>
          <a:p>
            <a:pPr marL="4445" algn="ctr">
              <a:lnSpc>
                <a:spcPct val="100000"/>
              </a:lnSpc>
            </a:pPr>
            <a:r>
              <a:rPr sz="2200" spc="-5" dirty="0">
                <a:solidFill>
                  <a:srgbClr val="000000"/>
                </a:solidFill>
              </a:rPr>
              <a:t>и</a:t>
            </a:r>
            <a:r>
              <a:rPr sz="2200" spc="-1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методические</a:t>
            </a:r>
            <a:r>
              <a:rPr sz="2200" spc="2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шаги</a:t>
            </a:r>
            <a:endParaRPr sz="220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39268" y="1833372"/>
          <a:ext cx="8722995" cy="4706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0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00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0956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376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marL="307975" marR="302260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16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едение  ООП ДО в</a:t>
                      </a:r>
                      <a:endParaRPr sz="1600">
                        <a:latin typeface="Tahoma"/>
                        <a:cs typeface="Tahoma"/>
                      </a:endParaRPr>
                    </a:p>
                    <a:p>
                      <a:pPr marL="178435" marR="170180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6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с </a:t>
                      </a:r>
                      <a:r>
                        <a:rPr sz="1600" spc="-48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349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T w="28575" cap="flat" cmpd="sng" algn="ctr">
                      <a:solidFill>
                        <a:srgbClr val="4F61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94615" marR="68580" indent="-635"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Изучение</a:t>
                      </a:r>
                      <a:r>
                        <a:rPr sz="16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ФОП 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6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6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экспертиза </a:t>
                      </a:r>
                      <a:r>
                        <a:rPr sz="1600" spc="-48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действующей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 ООП</a:t>
                      </a:r>
                      <a:r>
                        <a:rPr sz="16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на</a:t>
                      </a:r>
                      <a:endParaRPr sz="1600">
                        <a:latin typeface="Tahoma"/>
                        <a:cs typeface="Tahoma"/>
                      </a:endParaRPr>
                    </a:p>
                    <a:p>
                      <a:pPr marL="259079" marR="230504" indent="-3175" algn="ctr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предмет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 с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ответ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600" dirty="0">
                          <a:latin typeface="Tahoma"/>
                          <a:cs typeface="Tahoma"/>
                        </a:rPr>
                        <a:t>твия 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83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Утверждение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635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74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68275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6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16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основе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88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T w="28575" cap="flat" cmpd="sng" algn="ctr">
                      <a:solidFill>
                        <a:srgbClr val="4F61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rowSpan="1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1968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Разработка</a:t>
                      </a:r>
                      <a:endParaRPr sz="1600">
                        <a:latin typeface="Tahoma"/>
                        <a:cs typeface="Tahoma"/>
                      </a:endParaRPr>
                    </a:p>
                    <a:p>
                      <a:pPr marL="342900" marR="314325" indent="-63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«</a:t>
                      </a:r>
                      <a:r>
                        <a:rPr sz="1600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дорожной </a:t>
                      </a:r>
                      <a:r>
                        <a:rPr sz="1600" spc="-48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карты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»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перехода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 на</a:t>
                      </a:r>
                      <a:r>
                        <a:rPr sz="16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6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6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6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3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830">
                        <a:lnSpc>
                          <a:spcPts val="2105"/>
                        </a:lnSpc>
                      </a:pPr>
                      <a:r>
                        <a:rPr sz="1800" b="1" spc="-5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800" b="1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b="1" dirty="0">
                          <a:latin typeface="Tahoma"/>
                          <a:cs typeface="Tahoma"/>
                        </a:rPr>
                        <a:t>31.08.2023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689">
                <a:tc>
                  <a:txBody>
                    <a:bodyPr/>
                    <a:lstStyle/>
                    <a:p>
                      <a:pPr marL="19685" algn="ctr">
                        <a:lnSpc>
                          <a:spcPts val="1825"/>
                        </a:lnSpc>
                        <a:spcBef>
                          <a:spcPts val="80"/>
                        </a:spcBef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Создание</a:t>
                      </a:r>
                      <a:r>
                        <a:rPr sz="16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6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600" spc="-5" dirty="0">
                          <a:latin typeface="Tahoma"/>
                          <a:cs typeface="Tahoma"/>
                        </a:rPr>
                        <a:t>ДОО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016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 marL="17780" algn="ctr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рабочей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20320" algn="ctr">
                        <a:lnSpc>
                          <a:spcPts val="1820"/>
                        </a:lnSpc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группы,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18415" algn="ctr">
                        <a:lnSpc>
                          <a:spcPts val="1820"/>
                        </a:lnSpc>
                      </a:pPr>
                      <a:r>
                        <a:rPr sz="1600" spc="-10" dirty="0">
                          <a:latin typeface="Tahoma"/>
                          <a:cs typeface="Tahoma"/>
                        </a:rPr>
                        <a:t>утверждение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3839">
                <a:tc>
                  <a:txBody>
                    <a:bodyPr/>
                    <a:lstStyle/>
                    <a:p>
                      <a:pPr marL="20320" algn="ctr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соотв.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17780" algn="ctr">
                        <a:lnSpc>
                          <a:spcPts val="182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локальных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1760">
                <a:tc>
                  <a:txBody>
                    <a:bodyPr/>
                    <a:lstStyle/>
                    <a:p>
                      <a:pPr marL="18415" algn="ctr">
                        <a:lnSpc>
                          <a:spcPts val="1880"/>
                        </a:lnSpc>
                      </a:pPr>
                      <a:r>
                        <a:rPr sz="1600" spc="-5" dirty="0">
                          <a:latin typeface="Tahoma"/>
                          <a:cs typeface="Tahoma"/>
                        </a:rPr>
                        <a:t>актов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38100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T w="28575">
                      <a:solidFill>
                        <a:srgbClr val="4F6128"/>
                      </a:solidFill>
                      <a:prstDash val="solid"/>
                    </a:lnT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4F6128"/>
                      </a:solidFill>
                      <a:prstDash val="solid"/>
                    </a:lnL>
                    <a:lnR w="28575">
                      <a:solidFill>
                        <a:srgbClr val="4F6128"/>
                      </a:solidFill>
                      <a:prstDash val="solid"/>
                    </a:lnR>
                    <a:lnB w="28575">
                      <a:solidFill>
                        <a:srgbClr val="4F6128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3164" y="1334388"/>
          <a:ext cx="8732520" cy="5431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9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9203">
                <a:tc>
                  <a:txBody>
                    <a:bodyPr/>
                    <a:lstStyle/>
                    <a:p>
                      <a:pPr marL="90805">
                        <a:lnSpc>
                          <a:spcPts val="1165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№</a:t>
                      </a:r>
                      <a:endParaRPr sz="1000">
                        <a:latin typeface="Tahoma"/>
                        <a:cs typeface="Tahoma"/>
                      </a:endParaRPr>
                    </a:p>
                    <a:p>
                      <a:pPr marL="127000" marR="81915" indent="-36830">
                        <a:lnSpc>
                          <a:spcPct val="107000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п/ 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п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191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Наименование</a:t>
                      </a:r>
                      <a:r>
                        <a:rPr sz="1000" b="1" spc="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spc="-10" dirty="0">
                          <a:latin typeface="Tahoma"/>
                          <a:cs typeface="Tahoma"/>
                        </a:rPr>
                        <a:t>мероприятий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Срок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Ответственные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Результат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183">
                <a:tc gridSpan="5">
                  <a:txBody>
                    <a:bodyPr/>
                    <a:lstStyle/>
                    <a:p>
                      <a:pPr marL="2440305">
                        <a:lnSpc>
                          <a:spcPts val="1280"/>
                        </a:lnSpc>
                        <a:tabLst>
                          <a:tab pos="2783205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1.	Организационно-</a:t>
                      </a:r>
                      <a:r>
                        <a:rPr sz="110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управленческое</a:t>
                      </a:r>
                      <a:r>
                        <a:rPr sz="1100" b="1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4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1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33909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Создание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приведению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Январь-февраль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marR="72390" indent="-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Заведующий,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ст.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воспитатель (методист),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члены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indent="-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Приказ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создании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план-график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деятельности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2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86360">
                        <a:lnSpc>
                          <a:spcPts val="1320"/>
                        </a:lnSpc>
                        <a:spcBef>
                          <a:spcPts val="4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Изучение ФОП ДО и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экспертиза действующей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на предмет соответствия ФОП ДО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(соотнесение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действующей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и ФОП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ДО)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60960" marR="136525">
                        <a:lnSpc>
                          <a:spcPts val="132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Если реализуются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программы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дополнительного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образования,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целесообразно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также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их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проанализировать с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учетом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расширенного в ФОП ДО объема и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содержания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обязательной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части ООП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Февраль-март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254635" marR="243840" indent="12318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Аналитический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отчет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(справка, аналитическая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таблица,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презентация по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результатам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экспертизы)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4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3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55372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Анализ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УМК,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используемого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ранее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при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реализации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Февраль-март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Аналитическая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таблица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0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4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29400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Анализ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образовательных потребностей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(запросов)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для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разработки/корректировки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части ООП ДО, формируемой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участниками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образовательных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отношений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Март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652145" marR="273685" indent="-37084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Справка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результатам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мониторинга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1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Создание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 основе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Апрель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Проект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обновленной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4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6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Доработка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проекта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учетом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методических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рекомендаций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к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Апрель-август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7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Текст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обновленной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04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3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7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960" marR="6159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Обсуждение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обновленной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педсовете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Август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 marR="339090" indent="-247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группа,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коллектив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5925" marR="76200" indent="-3295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Протокол педсовета,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решение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принятии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29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8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Утверждение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обновленной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31.08.2023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г.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256540" marR="248920"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(это</a:t>
                      </a:r>
                      <a:r>
                        <a:rPr sz="11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крайний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срок!)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Заведующий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7705" marR="343535" indent="-3340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Обновленная</a:t>
                      </a:r>
                      <a:r>
                        <a:rPr sz="11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утверждена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838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330200" y="118110"/>
            <a:ext cx="8317865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345" algn="ctr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ahoma"/>
                <a:cs typeface="Tahoma"/>
              </a:rPr>
              <a:t>Вариант</a:t>
            </a:r>
            <a:r>
              <a:rPr sz="1400" b="1" spc="-3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дорожной</a:t>
            </a:r>
            <a:r>
              <a:rPr sz="1400" b="1" spc="-45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карты</a:t>
            </a:r>
            <a:endParaRPr sz="1400">
              <a:latin typeface="Tahoma"/>
              <a:cs typeface="Tahoma"/>
            </a:endParaRPr>
          </a:p>
          <a:p>
            <a:pPr marL="92710" algn="ctr">
              <a:lnSpc>
                <a:spcPct val="100000"/>
              </a:lnSpc>
            </a:pPr>
            <a:r>
              <a:rPr sz="1400" b="1" spc="-5" dirty="0">
                <a:latin typeface="Tahoma"/>
                <a:cs typeface="Tahoma"/>
              </a:rPr>
              <a:t>приведения</a:t>
            </a:r>
            <a:r>
              <a:rPr sz="1400" b="1" spc="-1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ООП</a:t>
            </a:r>
            <a:r>
              <a:rPr sz="1400" b="1" spc="1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ДО</a:t>
            </a:r>
            <a:r>
              <a:rPr sz="1400" b="1" spc="-1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в</a:t>
            </a:r>
            <a:r>
              <a:rPr sz="1400" b="1" spc="1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соответствие</a:t>
            </a:r>
            <a:r>
              <a:rPr sz="1400" b="1" spc="-3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с</a:t>
            </a:r>
            <a:r>
              <a:rPr sz="1400" b="1" spc="1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ФОП</a:t>
            </a:r>
            <a:r>
              <a:rPr sz="1400" b="1" spc="5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ДО</a:t>
            </a:r>
            <a:r>
              <a:rPr sz="1400" b="1" spc="-10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на</a:t>
            </a:r>
            <a:r>
              <a:rPr sz="1400" b="1" spc="10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переходный</a:t>
            </a:r>
            <a:r>
              <a:rPr sz="1400" b="1" spc="-1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период</a:t>
            </a:r>
            <a:r>
              <a:rPr sz="1400" b="1" spc="-15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(до</a:t>
            </a:r>
            <a:r>
              <a:rPr sz="1400" b="1" spc="-10" dirty="0">
                <a:latin typeface="Tahoma"/>
                <a:cs typeface="Tahoma"/>
              </a:rPr>
              <a:t> </a:t>
            </a:r>
            <a:r>
              <a:rPr sz="1400" b="1" spc="-5" dirty="0">
                <a:latin typeface="Tahoma"/>
                <a:cs typeface="Tahoma"/>
              </a:rPr>
              <a:t>31.08.2023</a:t>
            </a:r>
            <a:r>
              <a:rPr sz="1400" b="1" spc="-15" dirty="0">
                <a:latin typeface="Tahoma"/>
                <a:cs typeface="Tahoma"/>
              </a:rPr>
              <a:t> </a:t>
            </a:r>
            <a:r>
              <a:rPr sz="1400" b="1" dirty="0">
                <a:latin typeface="Tahoma"/>
                <a:cs typeface="Tahoma"/>
              </a:rPr>
              <a:t>г.)</a:t>
            </a:r>
            <a:endParaRPr sz="1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ahoma"/>
                <a:cs typeface="Tahoma"/>
              </a:rPr>
              <a:t>Цель: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привести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ООП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 в </a:t>
            </a:r>
            <a:r>
              <a:rPr sz="1400" spc="-5" dirty="0">
                <a:latin typeface="Tahoma"/>
                <a:cs typeface="Tahoma"/>
              </a:rPr>
              <a:t>соответствие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с</a:t>
            </a:r>
            <a:r>
              <a:rPr sz="1400" spc="44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ФОП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ahoma"/>
                <a:cs typeface="Tahoma"/>
              </a:rPr>
              <a:t>Ожидаемый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результат: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ООП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приведена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в</a:t>
            </a:r>
            <a:r>
              <a:rPr sz="1400" spc="1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соответствие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с ФОП ДО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204" y="260604"/>
            <a:ext cx="8927592" cy="165658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3631" y="256031"/>
            <a:ext cx="8936990" cy="1666239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047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25"/>
              </a:spcBef>
            </a:pPr>
            <a:r>
              <a:rPr sz="1600" spc="-5" dirty="0">
                <a:latin typeface="Tahoma"/>
                <a:cs typeface="Tahoma"/>
              </a:rPr>
              <a:t>Приказ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Министерства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просвещения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Российской</a:t>
            </a:r>
            <a:r>
              <a:rPr sz="1600" spc="6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Федерации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от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08.11.2022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№</a:t>
            </a:r>
            <a:r>
              <a:rPr sz="1600" spc="5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955</a:t>
            </a:r>
            <a:endParaRPr sz="1600">
              <a:latin typeface="Tahoma"/>
              <a:cs typeface="Tahoma"/>
            </a:endParaRPr>
          </a:p>
          <a:p>
            <a:pPr marL="167640" marR="160655" indent="-5080" algn="ctr">
              <a:lnSpc>
                <a:spcPct val="99400"/>
              </a:lnSpc>
              <a:spcBef>
                <a:spcPts val="10"/>
              </a:spcBef>
            </a:pP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«О</a:t>
            </a:r>
            <a:r>
              <a:rPr sz="1600" spc="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внесении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изменений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в</a:t>
            </a:r>
            <a:r>
              <a:rPr sz="16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некоторые</a:t>
            </a:r>
            <a:r>
              <a:rPr sz="1600" spc="4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приказы</a:t>
            </a:r>
            <a:r>
              <a:rPr sz="16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Министерства</a:t>
            </a:r>
            <a:r>
              <a:rPr sz="1600" spc="2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образования</a:t>
            </a:r>
            <a:r>
              <a:rPr sz="1600" spc="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науки 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Российской</a:t>
            </a:r>
            <a:r>
              <a:rPr sz="1600" spc="5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Федерации</a:t>
            </a:r>
            <a:r>
              <a:rPr sz="1600" spc="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Министерства</a:t>
            </a:r>
            <a:r>
              <a:rPr sz="1600" spc="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просвещения</a:t>
            </a:r>
            <a:r>
              <a:rPr sz="1600" spc="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Российской</a:t>
            </a:r>
            <a:r>
              <a:rPr sz="1600" spc="5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C00000"/>
                </a:solidFill>
                <a:latin typeface="Tahoma"/>
                <a:cs typeface="Tahoma"/>
              </a:rPr>
              <a:t>Федерации</a:t>
            </a:r>
            <a:r>
              <a:rPr sz="1600" dirty="0">
                <a:latin typeface="Tahoma"/>
                <a:cs typeface="Tahoma"/>
              </a:rPr>
              <a:t>,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касающиеся 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федеральных </a:t>
            </a:r>
            <a:r>
              <a:rPr sz="1600" spc="-10" dirty="0">
                <a:solidFill>
                  <a:srgbClr val="C00000"/>
                </a:solidFill>
                <a:latin typeface="Tahoma"/>
                <a:cs typeface="Tahoma"/>
              </a:rPr>
              <a:t>государственных</a:t>
            </a:r>
            <a:r>
              <a:rPr sz="1600" spc="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образовательных</a:t>
            </a:r>
            <a:r>
              <a:rPr sz="1600" spc="3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Tahoma"/>
                <a:cs typeface="Tahoma"/>
              </a:rPr>
              <a:t>стандартов</a:t>
            </a:r>
            <a:r>
              <a:rPr sz="1600" spc="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общего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обучающихся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ограниченными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возможностями</a:t>
            </a:r>
            <a:r>
              <a:rPr sz="1600" spc="6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здоровья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умственной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отсталостью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(интеллектуальными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нарушениями)»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50" spc="-30" dirty="0">
                <a:latin typeface="Tahoma"/>
                <a:cs typeface="Tahoma"/>
              </a:rPr>
              <a:t>(зарегистрирован</a:t>
            </a:r>
            <a:r>
              <a:rPr sz="1650" spc="10" dirty="0">
                <a:latin typeface="Tahoma"/>
                <a:cs typeface="Tahoma"/>
              </a:rPr>
              <a:t> </a:t>
            </a:r>
            <a:r>
              <a:rPr sz="1650" spc="-30" dirty="0">
                <a:latin typeface="Tahoma"/>
                <a:cs typeface="Tahoma"/>
              </a:rPr>
              <a:t>06.02.2023</a:t>
            </a:r>
            <a:r>
              <a:rPr sz="1650" spc="-10" dirty="0">
                <a:latin typeface="Tahoma"/>
                <a:cs typeface="Tahoma"/>
              </a:rPr>
              <a:t> </a:t>
            </a:r>
            <a:r>
              <a:rPr sz="1650" spc="-65" dirty="0">
                <a:latin typeface="Tahoma"/>
                <a:cs typeface="Tahoma"/>
              </a:rPr>
              <a:t>№</a:t>
            </a:r>
            <a:r>
              <a:rPr sz="1650" spc="-5" dirty="0">
                <a:latin typeface="Tahoma"/>
                <a:cs typeface="Tahoma"/>
              </a:rPr>
              <a:t> </a:t>
            </a:r>
            <a:r>
              <a:rPr sz="1650" spc="-25" dirty="0">
                <a:latin typeface="Tahoma"/>
                <a:cs typeface="Tahoma"/>
              </a:rPr>
              <a:t>72264):</a:t>
            </a:r>
            <a:endParaRPr sz="1650">
              <a:latin typeface="Tahoma"/>
              <a:cs typeface="Tahom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7160" y="2558542"/>
          <a:ext cx="8874760" cy="3579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4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1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70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b="1" dirty="0">
                          <a:latin typeface="Tahoma"/>
                          <a:cs typeface="Tahoma"/>
                        </a:rPr>
                        <a:t>Было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Стало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14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5" dirty="0">
                          <a:latin typeface="Tahoma"/>
                          <a:cs typeface="Tahoma"/>
                        </a:rPr>
                        <a:t>1.7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ФГОС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является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основой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для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разработки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вариативных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примерных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образовательных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программ</a:t>
                      </a:r>
                      <a:r>
                        <a:rPr sz="14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дошкольного</a:t>
                      </a:r>
                      <a:r>
                        <a:rPr sz="14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образования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26543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ФГОС</a:t>
                      </a:r>
                      <a:r>
                        <a:rPr sz="14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4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является</a:t>
                      </a:r>
                      <a:r>
                        <a:rPr sz="14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основой</a:t>
                      </a:r>
                      <a:r>
                        <a:rPr sz="14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для</a:t>
                      </a:r>
                      <a:r>
                        <a:rPr sz="14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разработки </a:t>
                      </a:r>
                      <a:r>
                        <a:rPr sz="1400" spc="-4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федеральной образовательной программы 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дошкольного</a:t>
                      </a:r>
                      <a:r>
                        <a:rPr sz="1400" spc="-4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образования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14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2.5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3185" algn="just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spc="-5" dirty="0">
                          <a:latin typeface="Tahoma"/>
                          <a:cs typeface="Tahoma"/>
                        </a:rPr>
                        <a:t>Программа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разрабатывается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и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утверждается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Организацией</a:t>
                      </a:r>
                      <a:r>
                        <a:rPr sz="1400" spc="20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самостоятельно</a:t>
                      </a:r>
                      <a:r>
                        <a:rPr sz="1400" spc="20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400" spc="1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соответствии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настоящим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Стандартом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учетом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Примерных</a:t>
                      </a:r>
                      <a:r>
                        <a:rPr sz="14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программ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625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Программа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разрабатывается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и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утверждается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Организацией самостоятельно в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соответствии с настоящим Стандартом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и 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ФОП</a:t>
                      </a:r>
                      <a:r>
                        <a:rPr sz="1400" spc="-2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ДО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497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14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2.6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82550" algn="just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Содержание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Программы должно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обеспечивать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развитие личности,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мотивации и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способностей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детей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в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различных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видах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деятельности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и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охватывать следующие структурные единицы,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представляющие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определенные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направления </a:t>
                      </a:r>
                      <a:r>
                        <a:rPr sz="1400" spc="-4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развития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и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образования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детей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(далее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 -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образовательные</a:t>
                      </a:r>
                      <a:r>
                        <a:rPr sz="14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области)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4795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Содержание ООП ДО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должно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обеспечивать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физическое</a:t>
                      </a:r>
                      <a:r>
                        <a:rPr sz="1400" spc="-4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и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психическое</a:t>
                      </a:r>
                      <a:r>
                        <a:rPr sz="1400" spc="-4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развитие</a:t>
                      </a:r>
                      <a:r>
                        <a:rPr sz="1400" spc="-3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ребенка </a:t>
                      </a:r>
                      <a:r>
                        <a:rPr sz="1400" spc="-42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в различных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видах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деятельности и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охватывать следующие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структурные </a:t>
                      </a:r>
                      <a:r>
                        <a:rPr sz="14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единицы, представляющие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определенные </a:t>
                      </a:r>
                      <a:r>
                        <a:rPr sz="1400" spc="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направления</a:t>
                      </a:r>
                      <a:r>
                        <a:rPr sz="1400" spc="-3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обучения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и</a:t>
                      </a:r>
                      <a:r>
                        <a:rPr sz="1400" spc="-10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воспитания</a:t>
                      </a:r>
                      <a:r>
                        <a:rPr sz="1400" spc="-15" dirty="0">
                          <a:solidFill>
                            <a:srgbClr val="FF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(далее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400" dirty="0">
                          <a:latin typeface="Tahoma"/>
                          <a:cs typeface="Tahoma"/>
                        </a:rPr>
                        <a:t>–</a:t>
                      </a:r>
                      <a:r>
                        <a:rPr sz="14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dirty="0">
                          <a:latin typeface="Tahoma"/>
                          <a:cs typeface="Tahoma"/>
                        </a:rPr>
                        <a:t>образовательные</a:t>
                      </a:r>
                      <a:r>
                        <a:rPr sz="14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" dirty="0">
                          <a:latin typeface="Tahoma"/>
                          <a:cs typeface="Tahoma"/>
                        </a:rPr>
                        <a:t>области)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3164" y="603884"/>
          <a:ext cx="8732520" cy="6104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9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9203">
                <a:tc>
                  <a:txBody>
                    <a:bodyPr/>
                    <a:lstStyle/>
                    <a:p>
                      <a:pPr marL="90805">
                        <a:lnSpc>
                          <a:spcPts val="1160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№</a:t>
                      </a:r>
                      <a:endParaRPr sz="1000">
                        <a:latin typeface="Tahoma"/>
                        <a:cs typeface="Tahoma"/>
                      </a:endParaRPr>
                    </a:p>
                    <a:p>
                      <a:pPr marL="127000" marR="81915" indent="-36830">
                        <a:lnSpc>
                          <a:spcPct val="107000"/>
                        </a:lnSpc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п/ 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п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19125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Наименование</a:t>
                      </a:r>
                      <a:r>
                        <a:rPr sz="1000" b="1" spc="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spc="-10" dirty="0">
                          <a:latin typeface="Tahoma"/>
                          <a:cs typeface="Tahoma"/>
                        </a:rPr>
                        <a:t>мероприятий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Срок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512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Ответственные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Результат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183">
                <a:tc gridSpan="5">
                  <a:txBody>
                    <a:bodyPr/>
                    <a:lstStyle/>
                    <a:p>
                      <a:pPr marL="2590165">
                        <a:lnSpc>
                          <a:spcPts val="1280"/>
                        </a:lnSpc>
                        <a:tabLst>
                          <a:tab pos="3504565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2.	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Нормативно-правовое</a:t>
                      </a:r>
                      <a:r>
                        <a:rPr sz="1100" b="1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12192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9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8580" marR="9779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Разработка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локальных актов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приведению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Январь-февраль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6280" marR="161925" indent="-54737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 marR="116205" algn="ctr">
                        <a:lnSpc>
                          <a:spcPts val="1320"/>
                        </a:lnSpc>
                        <a:spcBef>
                          <a:spcPts val="3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Утверждены локальные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акты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(приказ о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создании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положение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69850" marR="61594" algn="ctr">
                        <a:lnSpc>
                          <a:spcPts val="132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деятельности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группы, </a:t>
                      </a:r>
                      <a:r>
                        <a:rPr sz="1100" spc="-3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дорожная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карта</a:t>
                      </a:r>
                      <a:r>
                        <a:rPr sz="1100" spc="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перехода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ДОО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10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324485">
                        <a:lnSpc>
                          <a:spcPts val="132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Формирование пополняемого банка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нормативно-правовых документов и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методических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материалов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1100" spc="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приведению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в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соответствие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 ФОП ДО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(федеральный,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региональный,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муниципальный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уровень)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6280" marR="161925" indent="-54737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31140" marR="200660" indent="-2286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Создан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пополняемый</a:t>
                      </a:r>
                      <a:r>
                        <a:rPr sz="11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банк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документов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материалов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3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11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4064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Изучение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пакета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нормативно-правовых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документов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приведению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в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соответствие с ФОП ДО (федеральный,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региональный,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муниципальный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уровень)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Январь-февраль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414020" marR="338455" indent="-67310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группа,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педагоги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47065" marR="327660" indent="-309880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Листы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ознакомления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документами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5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12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68580" marR="2813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Экспертиза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действующих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локальных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актов </a:t>
                      </a:r>
                      <a:r>
                        <a:rPr sz="1100" spc="-3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внесение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изменений,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актуализация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(при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необходимости)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февраль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16280" marR="161925" indent="-547370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740" marR="69215" indent="635" algn="ctr">
                        <a:lnSpc>
                          <a:spcPts val="132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Отчет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результатам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экспертизы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проекты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(при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необходимости) обновленных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локальных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документов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(Устав,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Программу развития,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Договор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родителями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т.д.)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183">
                <a:tc gridSpan="5">
                  <a:txBody>
                    <a:bodyPr/>
                    <a:lstStyle/>
                    <a:p>
                      <a:pPr marL="306070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3975100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3.	Кадровое</a:t>
                      </a:r>
                      <a:r>
                        <a:rPr sz="1100" b="1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7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R="83820" algn="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13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96215">
                        <a:lnSpc>
                          <a:spcPct val="107300"/>
                        </a:lnSpc>
                        <a:spcBef>
                          <a:spcPts val="57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Проведение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цикла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педсоветов,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семинаров в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вопросам приведения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 ДО в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8945" marR="440055" algn="ctr">
                        <a:lnSpc>
                          <a:spcPct val="107300"/>
                        </a:lnSpc>
                        <a:spcBef>
                          <a:spcPts val="57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а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рь  Май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август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85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Заведующий,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ст.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80645" marR="73660" algn="ctr">
                        <a:lnSpc>
                          <a:spcPct val="1068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воспитатель (методист),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руководитель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150495" algn="ctr">
                        <a:lnSpc>
                          <a:spcPct val="107300"/>
                        </a:lnSpc>
                        <a:spcBef>
                          <a:spcPts val="57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Изменения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годовом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плане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работы,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4699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протоколы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педсоветов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R="114935" algn="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14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85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Обеспечение</a:t>
                      </a:r>
                      <a:r>
                        <a:rPr sz="1100" spc="1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участия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педагогов</a:t>
                      </a:r>
                      <a:r>
                        <a:rPr sz="11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семинарах,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68580" marR="179705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конференциях, форумах,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курсах повышения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квалификации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 других мероприятиях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по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вопросам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перехода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Январь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-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август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85"/>
                        </a:lnSpc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Заведующий,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ст.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80645" marR="73025" algn="ctr">
                        <a:lnSpc>
                          <a:spcPct val="1069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воспитатель (методист),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руководитель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рабочей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группы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355" marR="163830" indent="-1270" algn="ctr">
                        <a:lnSpc>
                          <a:spcPct val="107300"/>
                        </a:lnSpc>
                        <a:spcBef>
                          <a:spcPts val="57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Сертификаты, записи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мероприятий,</a:t>
                      </a:r>
                      <a:r>
                        <a:rPr sz="11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план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участия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педагогов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КПК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др.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19122" y="135846"/>
            <a:ext cx="476504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solidFill>
                  <a:srgbClr val="000000"/>
                </a:solidFill>
              </a:rPr>
              <a:t>Вариант </a:t>
            </a:r>
            <a:r>
              <a:rPr sz="1800" dirty="0">
                <a:solidFill>
                  <a:srgbClr val="000000"/>
                </a:solidFill>
              </a:rPr>
              <a:t>дорожной</a:t>
            </a:r>
            <a:r>
              <a:rPr sz="1800" spc="1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карты</a:t>
            </a:r>
            <a:r>
              <a:rPr sz="1800" spc="-10" dirty="0">
                <a:solidFill>
                  <a:srgbClr val="000000"/>
                </a:solidFill>
              </a:rPr>
              <a:t> </a:t>
            </a:r>
            <a:r>
              <a:rPr sz="1900" b="0" spc="-60" dirty="0">
                <a:solidFill>
                  <a:srgbClr val="000000"/>
                </a:solidFill>
                <a:latin typeface="Tahoma"/>
                <a:cs typeface="Tahoma"/>
              </a:rPr>
              <a:t>(продолжение)</a:t>
            </a:r>
            <a:endParaRPr sz="19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3164" y="1910460"/>
          <a:ext cx="8732520" cy="32753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9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8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4858">
                <a:tc>
                  <a:txBody>
                    <a:bodyPr/>
                    <a:lstStyle/>
                    <a:p>
                      <a:pPr marL="90805" marR="81915" algn="just">
                        <a:lnSpc>
                          <a:spcPts val="1280"/>
                        </a:lnSpc>
                        <a:spcBef>
                          <a:spcPts val="40"/>
                        </a:spcBef>
                      </a:pPr>
                      <a:r>
                        <a:rPr sz="1000" b="1" dirty="0">
                          <a:latin typeface="Tahoma"/>
                          <a:cs typeface="Tahoma"/>
                        </a:rPr>
                        <a:t>№  п/ 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п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1912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Наименование</a:t>
                      </a:r>
                      <a:r>
                        <a:rPr sz="1000" b="1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00" b="1" spc="-5" dirty="0">
                          <a:latin typeface="Tahoma"/>
                          <a:cs typeface="Tahoma"/>
                        </a:rPr>
                        <a:t>мероприятий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Tahoma"/>
                          <a:cs typeface="Tahoma"/>
                        </a:rPr>
                        <a:t>Срок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Ответственные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Tahoma"/>
                          <a:cs typeface="Tahoma"/>
                        </a:rPr>
                        <a:t>Результат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69">
                <a:tc gridSpan="5">
                  <a:txBody>
                    <a:bodyPr/>
                    <a:lstStyle/>
                    <a:p>
                      <a:pPr marL="2432685">
                        <a:lnSpc>
                          <a:spcPts val="1280"/>
                        </a:lnSpc>
                        <a:tabLst>
                          <a:tab pos="3347720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4.	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Материально-техническое</a:t>
                      </a:r>
                      <a:r>
                        <a:rPr sz="11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9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15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33679" algn="just">
                        <a:lnSpc>
                          <a:spcPct val="107300"/>
                        </a:lnSpc>
                        <a:spcBef>
                          <a:spcPts val="969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Анализ материально-технических условий,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электронно-цифровых ресурсов перехода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к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реализации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основе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ФОП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Март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62865" algn="ctr">
                        <a:lnSpc>
                          <a:spcPct val="107300"/>
                        </a:lnSpc>
                        <a:spcBef>
                          <a:spcPts val="969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План</a:t>
                      </a:r>
                      <a:r>
                        <a:rPr sz="1100" spc="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действий</a:t>
                      </a:r>
                      <a:r>
                        <a:rPr sz="1100" spc="3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по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приведению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ресурсной</a:t>
                      </a:r>
                      <a:r>
                        <a:rPr sz="1100" spc="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базы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соответствие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 ФОП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69">
                <a:tc gridSpan="5">
                  <a:txBody>
                    <a:bodyPr/>
                    <a:lstStyle/>
                    <a:p>
                      <a:pPr marL="2757170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671570" algn="l"/>
                        </a:tabLst>
                      </a:pPr>
                      <a:r>
                        <a:rPr sz="1100" b="1" dirty="0">
                          <a:latin typeface="Tahoma"/>
                          <a:cs typeface="Tahoma"/>
                        </a:rPr>
                        <a:t>5.	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Информационное</a:t>
                      </a:r>
                      <a:r>
                        <a:rPr sz="1100" b="1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b="1" spc="-5" dirty="0">
                          <a:latin typeface="Tahoma"/>
                          <a:cs typeface="Tahoma"/>
                        </a:rPr>
                        <a:t>обеспечение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0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16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8580" marR="403225">
                        <a:lnSpc>
                          <a:spcPct val="1073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Информирование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родителей (законных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представителей)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об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изменениях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Апрель-сентябрь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85445" marR="161925" indent="-216535">
                        <a:lnSpc>
                          <a:spcPct val="1073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отв.),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педагоги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729" marR="242570" indent="-1270" algn="ctr">
                        <a:lnSpc>
                          <a:spcPct val="107300"/>
                        </a:lnSpc>
                        <a:spcBef>
                          <a:spcPts val="819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Планы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 протоколы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родительских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собраний,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 материалы</a:t>
                      </a:r>
                      <a:r>
                        <a:rPr sz="11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консультаций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82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17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8580" marR="446405">
                        <a:lnSpc>
                          <a:spcPct val="1073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Обновление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информации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об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r>
                        <a:rPr sz="1100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на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сайте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Август-сентябрь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16280" marR="161925" indent="-547370">
                        <a:lnSpc>
                          <a:spcPct val="107300"/>
                        </a:lnSpc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Рабочая</a:t>
                      </a:r>
                      <a:r>
                        <a:rPr sz="11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группа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(ФИО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отв.)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 marR="116839" indent="5143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Tahoma"/>
                          <a:cs typeface="Tahoma"/>
                        </a:rPr>
                        <a:t>Информация размещена на </a:t>
                      </a:r>
                      <a:r>
                        <a:rPr sz="11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соответствующей</a:t>
                      </a:r>
                      <a:r>
                        <a:rPr sz="1100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странице</a:t>
                      </a:r>
                      <a:endParaRPr sz="1100">
                        <a:latin typeface="Tahoma"/>
                        <a:cs typeface="Tahoma"/>
                      </a:endParaRPr>
                    </a:p>
                    <a:p>
                      <a:pPr marL="101600" marR="92075" indent="25400">
                        <a:lnSpc>
                          <a:spcPts val="1400"/>
                        </a:lnSpc>
                        <a:spcBef>
                          <a:spcPts val="10"/>
                        </a:spcBef>
                      </a:pPr>
                      <a:r>
                        <a:rPr sz="1100" spc="-5" dirty="0">
                          <a:latin typeface="Tahoma"/>
                          <a:cs typeface="Tahoma"/>
                        </a:rPr>
                        <a:t>сайта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ДОО, скорректирована </a:t>
                      </a:r>
                      <a:r>
                        <a:rPr sz="11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краткая</a:t>
                      </a:r>
                      <a:r>
                        <a:rPr sz="11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spc="-5" dirty="0">
                          <a:latin typeface="Tahoma"/>
                          <a:cs typeface="Tahoma"/>
                        </a:rPr>
                        <a:t>презентация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ООП</a:t>
                      </a:r>
                      <a:r>
                        <a:rPr sz="11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100" dirty="0">
                          <a:latin typeface="Tahoma"/>
                          <a:cs typeface="Tahoma"/>
                        </a:rPr>
                        <a:t>ДО</a:t>
                      </a:r>
                      <a:endParaRPr sz="11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19122" y="856062"/>
            <a:ext cx="476504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solidFill>
                  <a:srgbClr val="000000"/>
                </a:solidFill>
              </a:rPr>
              <a:t>Вариант </a:t>
            </a:r>
            <a:r>
              <a:rPr sz="1800" dirty="0">
                <a:solidFill>
                  <a:srgbClr val="000000"/>
                </a:solidFill>
              </a:rPr>
              <a:t>дорожной</a:t>
            </a:r>
            <a:r>
              <a:rPr sz="1800" spc="10" dirty="0">
                <a:solidFill>
                  <a:srgbClr val="000000"/>
                </a:solidFill>
              </a:rPr>
              <a:t> </a:t>
            </a:r>
            <a:r>
              <a:rPr sz="1800" spc="-5" dirty="0">
                <a:solidFill>
                  <a:srgbClr val="000000"/>
                </a:solidFill>
              </a:rPr>
              <a:t>карты</a:t>
            </a:r>
            <a:r>
              <a:rPr sz="1800" spc="-10" dirty="0">
                <a:solidFill>
                  <a:srgbClr val="000000"/>
                </a:solidFill>
              </a:rPr>
              <a:t> </a:t>
            </a:r>
            <a:r>
              <a:rPr sz="1900" b="0" spc="-60" dirty="0">
                <a:solidFill>
                  <a:srgbClr val="000000"/>
                </a:solidFill>
                <a:latin typeface="Tahoma"/>
                <a:cs typeface="Tahoma"/>
              </a:rPr>
              <a:t>(продолжение)</a:t>
            </a:r>
            <a:endParaRPr sz="19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831" y="117347"/>
            <a:ext cx="8819388" cy="11993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4492" y="301498"/>
            <a:ext cx="54025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000000"/>
                </a:solidFill>
              </a:rPr>
              <a:t>Способ</a:t>
            </a:r>
            <a:r>
              <a:rPr sz="2200" spc="1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действий:</a:t>
            </a:r>
            <a:r>
              <a:rPr sz="2200" spc="45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2</a:t>
            </a:r>
            <a:r>
              <a:rPr sz="2200" dirty="0">
                <a:solidFill>
                  <a:srgbClr val="000000"/>
                </a:solidFill>
              </a:rPr>
              <a:t> </a:t>
            </a:r>
            <a:r>
              <a:rPr sz="2200" spc="-5" dirty="0">
                <a:solidFill>
                  <a:srgbClr val="000000"/>
                </a:solidFill>
              </a:rPr>
              <a:t>возможных</a:t>
            </a:r>
            <a:r>
              <a:rPr sz="2200" spc="10" dirty="0">
                <a:solidFill>
                  <a:srgbClr val="000000"/>
                </a:solidFill>
              </a:rPr>
              <a:t> </a:t>
            </a:r>
            <a:r>
              <a:rPr sz="2200" spc="-10" dirty="0">
                <a:solidFill>
                  <a:srgbClr val="000000"/>
                </a:solidFill>
              </a:rPr>
              <a:t>пути</a:t>
            </a:r>
            <a:endParaRPr sz="2200"/>
          </a:p>
        </p:txBody>
      </p:sp>
      <p:sp>
        <p:nvSpPr>
          <p:cNvPr id="4" name="object 4"/>
          <p:cNvSpPr/>
          <p:nvPr/>
        </p:nvSpPr>
        <p:spPr>
          <a:xfrm>
            <a:off x="2627376" y="783716"/>
            <a:ext cx="3528695" cy="1492885"/>
          </a:xfrm>
          <a:custGeom>
            <a:avLst/>
            <a:gdLst/>
            <a:ahLst/>
            <a:cxnLst/>
            <a:rect l="l" t="t" r="r" b="b"/>
            <a:pathLst>
              <a:path w="3528695" h="1492885">
                <a:moveTo>
                  <a:pt x="3528187" y="1492504"/>
                </a:moveTo>
                <a:lnTo>
                  <a:pt x="3497478" y="1421384"/>
                </a:lnTo>
                <a:lnTo>
                  <a:pt x="3451225" y="1314196"/>
                </a:lnTo>
                <a:lnTo>
                  <a:pt x="3413912" y="1358493"/>
                </a:lnTo>
                <a:lnTo>
                  <a:pt x="1800225" y="381"/>
                </a:lnTo>
                <a:lnTo>
                  <a:pt x="1791055" y="11226"/>
                </a:lnTo>
                <a:lnTo>
                  <a:pt x="1781937" y="0"/>
                </a:lnTo>
                <a:lnTo>
                  <a:pt x="116243" y="1360182"/>
                </a:lnTo>
                <a:lnTo>
                  <a:pt x="79629" y="1315339"/>
                </a:lnTo>
                <a:lnTo>
                  <a:pt x="0" y="1492504"/>
                </a:lnTo>
                <a:lnTo>
                  <a:pt x="189484" y="1449832"/>
                </a:lnTo>
                <a:lnTo>
                  <a:pt x="167792" y="1423289"/>
                </a:lnTo>
                <a:lnTo>
                  <a:pt x="152844" y="1404988"/>
                </a:lnTo>
                <a:lnTo>
                  <a:pt x="1790496" y="67830"/>
                </a:lnTo>
                <a:lnTo>
                  <a:pt x="3376625" y="1402753"/>
                </a:lnTo>
                <a:lnTo>
                  <a:pt x="3339338" y="1447038"/>
                </a:lnTo>
                <a:lnTo>
                  <a:pt x="3528187" y="1492504"/>
                </a:lnTo>
                <a:close/>
              </a:path>
            </a:pathLst>
          </a:custGeom>
          <a:solidFill>
            <a:srgbClr val="6224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56666" y="2277617"/>
            <a:ext cx="2880360" cy="2680970"/>
          </a:xfrm>
          <a:prstGeom prst="rect">
            <a:avLst/>
          </a:prstGeom>
          <a:ln w="25907">
            <a:solidFill>
              <a:srgbClr val="622422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104775" marR="101600" algn="ctr">
              <a:lnSpc>
                <a:spcPct val="100000"/>
              </a:lnSpc>
              <a:spcBef>
                <a:spcPts val="355"/>
              </a:spcBef>
            </a:pPr>
            <a:r>
              <a:rPr sz="2000" b="1" spc="-5" dirty="0">
                <a:latin typeface="Tahoma"/>
                <a:cs typeface="Tahoma"/>
              </a:rPr>
              <a:t>Внести</a:t>
            </a:r>
            <a:r>
              <a:rPr sz="2000" b="1" spc="-45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изменения</a:t>
            </a:r>
            <a:r>
              <a:rPr sz="2000" b="1" spc="-45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в </a:t>
            </a:r>
            <a:r>
              <a:rPr sz="2000" b="1" spc="-57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ранее </a:t>
            </a:r>
            <a:r>
              <a:rPr sz="2000" b="1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разработанную</a:t>
            </a:r>
            <a:r>
              <a:rPr sz="2000" b="1" spc="-40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и</a:t>
            </a:r>
            <a:endParaRPr sz="2000">
              <a:latin typeface="Tahoma"/>
              <a:cs typeface="Tahoma"/>
            </a:endParaRPr>
          </a:p>
          <a:p>
            <a:pPr marL="327025" marR="321310" algn="ctr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Tahoma"/>
                <a:cs typeface="Tahoma"/>
              </a:rPr>
              <a:t>утвержденную</a:t>
            </a:r>
            <a:r>
              <a:rPr sz="2000" b="1" spc="-114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в </a:t>
            </a:r>
            <a:r>
              <a:rPr sz="2000" b="1" spc="-57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ДОО</a:t>
            </a:r>
            <a:r>
              <a:rPr sz="2000" b="1" spc="-30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ООП</a:t>
            </a:r>
            <a:r>
              <a:rPr sz="2000" b="1" spc="-4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ДО,</a:t>
            </a:r>
            <a:endParaRPr sz="2000">
              <a:latin typeface="Tahoma"/>
              <a:cs typeface="Tahoma"/>
            </a:endParaRPr>
          </a:p>
          <a:p>
            <a:pPr marL="115570" marR="112395" indent="3175" algn="ctr">
              <a:lnSpc>
                <a:spcPct val="100000"/>
              </a:lnSpc>
            </a:pPr>
            <a:r>
              <a:rPr sz="2000" b="1" dirty="0">
                <a:latin typeface="Tahoma"/>
                <a:cs typeface="Tahoma"/>
              </a:rPr>
              <a:t>привести ее в </a:t>
            </a:r>
            <a:r>
              <a:rPr sz="2000" b="1" spc="5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соответствие</a:t>
            </a:r>
            <a:r>
              <a:rPr sz="2000" b="1" spc="-75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с</a:t>
            </a:r>
            <a:r>
              <a:rPr sz="2000" b="1" spc="-45" dirty="0">
                <a:latin typeface="Tahoma"/>
                <a:cs typeface="Tahoma"/>
              </a:rPr>
              <a:t> </a:t>
            </a:r>
            <a:r>
              <a:rPr sz="2000" b="1" dirty="0">
                <a:latin typeface="Tahoma"/>
                <a:cs typeface="Tahoma"/>
              </a:rPr>
              <a:t>ФОП </a:t>
            </a:r>
            <a:r>
              <a:rPr sz="2000" b="1" spc="-570" dirty="0">
                <a:latin typeface="Tahoma"/>
                <a:cs typeface="Tahoma"/>
              </a:rPr>
              <a:t> </a:t>
            </a:r>
            <a:r>
              <a:rPr sz="2000" b="1" spc="-5" dirty="0">
                <a:latin typeface="Tahoma"/>
                <a:cs typeface="Tahoma"/>
              </a:rPr>
              <a:t>ДО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48834" y="2294382"/>
            <a:ext cx="2880360" cy="3583304"/>
          </a:xfrm>
          <a:prstGeom prst="rect">
            <a:avLst/>
          </a:prstGeom>
          <a:ln w="25907">
            <a:solidFill>
              <a:srgbClr val="622422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192405" marR="187325" algn="ctr">
              <a:lnSpc>
                <a:spcPct val="100000"/>
              </a:lnSpc>
              <a:spcBef>
                <a:spcPts val="355"/>
              </a:spcBef>
            </a:pPr>
            <a:r>
              <a:rPr sz="1900" b="1" spc="-5" dirty="0">
                <a:latin typeface="Tahoma"/>
                <a:cs typeface="Tahoma"/>
              </a:rPr>
              <a:t>Разработать новую </a:t>
            </a:r>
            <a:r>
              <a:rPr sz="1900" b="1" spc="-545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ООП </a:t>
            </a:r>
            <a:r>
              <a:rPr sz="1900" b="1" spc="-10" dirty="0">
                <a:latin typeface="Tahoma"/>
                <a:cs typeface="Tahoma"/>
              </a:rPr>
              <a:t>ДО: </a:t>
            </a:r>
            <a:r>
              <a:rPr sz="1900" b="1" spc="-5" dirty="0">
                <a:latin typeface="Tahoma"/>
                <a:cs typeface="Tahoma"/>
              </a:rPr>
              <a:t>взять ФОП </a:t>
            </a:r>
            <a:r>
              <a:rPr sz="1900" b="1" spc="-545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ДО</a:t>
            </a:r>
            <a:r>
              <a:rPr sz="1900" b="1" spc="-5" dirty="0">
                <a:latin typeface="Tahoma"/>
                <a:cs typeface="Tahoma"/>
              </a:rPr>
              <a:t> за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основу и</a:t>
            </a:r>
            <a:endParaRPr sz="1900">
              <a:latin typeface="Tahoma"/>
              <a:cs typeface="Tahoma"/>
            </a:endParaRPr>
          </a:p>
          <a:p>
            <a:pPr marL="426084" marR="419100" indent="321310">
              <a:lnSpc>
                <a:spcPct val="100000"/>
              </a:lnSpc>
              <a:spcBef>
                <a:spcPts val="5"/>
              </a:spcBef>
            </a:pPr>
            <a:r>
              <a:rPr sz="1900" b="1" spc="-5" dirty="0">
                <a:latin typeface="Tahoma"/>
                <a:cs typeface="Tahoma"/>
              </a:rPr>
              <a:t>добавить в 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обязательную</a:t>
            </a:r>
            <a:r>
              <a:rPr sz="1900" b="1" spc="-60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и</a:t>
            </a:r>
            <a:endParaRPr sz="1900">
              <a:latin typeface="Tahoma"/>
              <a:cs typeface="Tahoma"/>
            </a:endParaRPr>
          </a:p>
          <a:p>
            <a:pPr marL="208279" marR="201295" algn="ctr">
              <a:lnSpc>
                <a:spcPct val="100000"/>
              </a:lnSpc>
            </a:pPr>
            <a:r>
              <a:rPr sz="1900" b="1" spc="-5" dirty="0">
                <a:latin typeface="Tahoma"/>
                <a:cs typeface="Tahoma"/>
              </a:rPr>
              <a:t>вариативную</a:t>
            </a:r>
            <a:r>
              <a:rPr sz="1900" b="1" spc="-55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части </a:t>
            </a:r>
            <a:r>
              <a:rPr sz="1900" b="1" spc="-540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то,</a:t>
            </a:r>
            <a:r>
              <a:rPr sz="1900" b="1" spc="5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что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ДОО </a:t>
            </a:r>
            <a:r>
              <a:rPr sz="1900" b="1" spc="-5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посчитает </a:t>
            </a:r>
            <a:r>
              <a:rPr sz="1900" b="1" spc="-5" dirty="0">
                <a:latin typeface="Tahoma"/>
                <a:cs typeface="Tahoma"/>
              </a:rPr>
              <a:t>нужным </a:t>
            </a:r>
            <a:r>
              <a:rPr sz="1900" b="1" spc="-545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из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ранее </a:t>
            </a:r>
            <a:r>
              <a:rPr sz="1900" b="1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разработанной</a:t>
            </a:r>
            <a:r>
              <a:rPr sz="1900" b="1" spc="5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и</a:t>
            </a:r>
            <a:endParaRPr sz="1900">
              <a:latin typeface="Tahoma"/>
              <a:cs typeface="Tahoma"/>
            </a:endParaRPr>
          </a:p>
          <a:p>
            <a:pPr marL="206375" marR="200660" algn="ctr">
              <a:lnSpc>
                <a:spcPct val="100000"/>
              </a:lnSpc>
            </a:pPr>
            <a:r>
              <a:rPr sz="1900" b="1" spc="-5" dirty="0">
                <a:latin typeface="Tahoma"/>
                <a:cs typeface="Tahoma"/>
              </a:rPr>
              <a:t>утвержденной</a:t>
            </a:r>
            <a:r>
              <a:rPr sz="1900" b="1" spc="-50" dirty="0">
                <a:latin typeface="Tahoma"/>
                <a:cs typeface="Tahoma"/>
              </a:rPr>
              <a:t> </a:t>
            </a:r>
            <a:r>
              <a:rPr sz="1900" b="1" spc="-5" dirty="0">
                <a:latin typeface="Tahoma"/>
                <a:cs typeface="Tahoma"/>
              </a:rPr>
              <a:t>ООП </a:t>
            </a:r>
            <a:r>
              <a:rPr sz="1900" b="1" spc="-540" dirty="0">
                <a:latin typeface="Tahoma"/>
                <a:cs typeface="Tahoma"/>
              </a:rPr>
              <a:t> </a:t>
            </a:r>
            <a:r>
              <a:rPr sz="1900" b="1" spc="-10" dirty="0">
                <a:latin typeface="Tahoma"/>
                <a:cs typeface="Tahoma"/>
              </a:rPr>
              <a:t>ДО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37129" y="6198209"/>
            <a:ext cx="291020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FF0000"/>
                </a:solidFill>
                <a:latin typeface="Tahoma"/>
                <a:cs typeface="Tahoma"/>
              </a:rPr>
              <a:t>Выбор</a:t>
            </a:r>
            <a:r>
              <a:rPr sz="2600" b="1" spc="-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600" b="1" spc="-5" dirty="0">
                <a:solidFill>
                  <a:srgbClr val="FF0000"/>
                </a:solidFill>
                <a:latin typeface="Tahoma"/>
                <a:cs typeface="Tahoma"/>
              </a:rPr>
              <a:t>за</a:t>
            </a:r>
            <a:r>
              <a:rPr sz="2600" b="1" spc="-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2600" b="1" dirty="0">
                <a:solidFill>
                  <a:srgbClr val="FF0000"/>
                </a:solidFill>
                <a:latin typeface="Tahoma"/>
                <a:cs typeface="Tahoma"/>
              </a:rPr>
              <a:t>вами…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8945" algn="ctr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Давайте</a:t>
            </a:r>
            <a:r>
              <a:rPr spc="35" dirty="0"/>
              <a:t> </a:t>
            </a:r>
            <a:r>
              <a:rPr spc="-10" dirty="0"/>
              <a:t>работать</a:t>
            </a:r>
            <a:r>
              <a:rPr spc="5" dirty="0"/>
              <a:t> </a:t>
            </a:r>
            <a:r>
              <a:rPr dirty="0"/>
              <a:t>вместе.</a:t>
            </a:r>
          </a:p>
          <a:p>
            <a:pPr marL="448945" marR="1270" algn="ctr">
              <a:lnSpc>
                <a:spcPct val="100000"/>
              </a:lnSpc>
            </a:pPr>
            <a:r>
              <a:rPr spc="-5" dirty="0"/>
              <a:t>У</a:t>
            </a:r>
            <a:r>
              <a:rPr spc="-20" dirty="0"/>
              <a:t> </a:t>
            </a:r>
            <a:r>
              <a:rPr spc="-10" dirty="0"/>
              <a:t>нас</a:t>
            </a:r>
            <a:r>
              <a:rPr spc="5" dirty="0"/>
              <a:t> </a:t>
            </a:r>
            <a:r>
              <a:rPr spc="-5" dirty="0"/>
              <a:t>все</a:t>
            </a:r>
            <a:r>
              <a:rPr dirty="0"/>
              <a:t> </a:t>
            </a:r>
            <a:r>
              <a:rPr spc="-10" dirty="0"/>
              <a:t>получится!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41" y="986948"/>
            <a:ext cx="9144635" cy="650240"/>
            <a:chOff x="541" y="986948"/>
            <a:chExt cx="9144635" cy="6502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51" y="986948"/>
              <a:ext cx="719550" cy="63636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41" y="1487424"/>
              <a:ext cx="9144635" cy="149860"/>
            </a:xfrm>
            <a:custGeom>
              <a:avLst/>
              <a:gdLst/>
              <a:ahLst/>
              <a:cxnLst/>
              <a:rect l="l" t="t" r="r" b="b"/>
              <a:pathLst>
                <a:path w="9144635" h="149860">
                  <a:moveTo>
                    <a:pt x="9144347" y="95250"/>
                  </a:moveTo>
                  <a:lnTo>
                    <a:pt x="368" y="130555"/>
                  </a:lnTo>
                  <a:lnTo>
                    <a:pt x="441" y="149605"/>
                  </a:lnTo>
                  <a:lnTo>
                    <a:pt x="9144474" y="114300"/>
                  </a:lnTo>
                  <a:lnTo>
                    <a:pt x="9144347" y="95250"/>
                  </a:lnTo>
                  <a:close/>
                </a:path>
                <a:path w="9144635" h="149860">
                  <a:moveTo>
                    <a:pt x="9144093" y="38100"/>
                  </a:moveTo>
                  <a:lnTo>
                    <a:pt x="147" y="73405"/>
                  </a:lnTo>
                  <a:lnTo>
                    <a:pt x="294" y="111505"/>
                  </a:lnTo>
                  <a:lnTo>
                    <a:pt x="9144347" y="76200"/>
                  </a:lnTo>
                  <a:lnTo>
                    <a:pt x="9144093" y="38100"/>
                  </a:lnTo>
                  <a:close/>
                </a:path>
                <a:path w="9144635" h="149860">
                  <a:moveTo>
                    <a:pt x="9143966" y="0"/>
                  </a:moveTo>
                  <a:lnTo>
                    <a:pt x="0" y="35305"/>
                  </a:lnTo>
                  <a:lnTo>
                    <a:pt x="73" y="54355"/>
                  </a:lnTo>
                  <a:lnTo>
                    <a:pt x="9144093" y="19050"/>
                  </a:lnTo>
                  <a:lnTo>
                    <a:pt x="9143966" y="0"/>
                  </a:lnTo>
                  <a:close/>
                </a:path>
              </a:pathLst>
            </a:custGeom>
            <a:solidFill>
              <a:srgbClr val="A22C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062988" y="1146428"/>
            <a:ext cx="581152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solidFill>
                  <a:srgbClr val="7E7E7E"/>
                </a:solidFill>
                <a:latin typeface="Impact"/>
                <a:cs typeface="Impact"/>
              </a:rPr>
              <a:t>Институт</a:t>
            </a:r>
            <a:r>
              <a:rPr sz="1350" spc="-40" dirty="0">
                <a:solidFill>
                  <a:srgbClr val="7E7E7E"/>
                </a:solidFill>
                <a:latin typeface="Impact"/>
                <a:cs typeface="Impact"/>
              </a:rPr>
              <a:t> </a:t>
            </a:r>
            <a:r>
              <a:rPr sz="1350" dirty="0">
                <a:solidFill>
                  <a:srgbClr val="7E7E7E"/>
                </a:solidFill>
                <a:latin typeface="Impact"/>
                <a:cs typeface="Impact"/>
              </a:rPr>
              <a:t>развития</a:t>
            </a:r>
            <a:r>
              <a:rPr sz="1350" spc="-40" dirty="0">
                <a:solidFill>
                  <a:srgbClr val="7E7E7E"/>
                </a:solidFill>
                <a:latin typeface="Impact"/>
                <a:cs typeface="Impact"/>
              </a:rPr>
              <a:t> </a:t>
            </a:r>
            <a:r>
              <a:rPr sz="1350" dirty="0">
                <a:solidFill>
                  <a:srgbClr val="7E7E7E"/>
                </a:solidFill>
                <a:latin typeface="Impact"/>
                <a:cs typeface="Impact"/>
              </a:rPr>
              <a:t>образования:</a:t>
            </a:r>
            <a:r>
              <a:rPr sz="1350" spc="-25" dirty="0">
                <a:solidFill>
                  <a:srgbClr val="7E7E7E"/>
                </a:solidFill>
                <a:latin typeface="Impact"/>
                <a:cs typeface="Impact"/>
              </a:rPr>
              <a:t> </a:t>
            </a:r>
            <a:r>
              <a:rPr sz="1350" dirty="0">
                <a:solidFill>
                  <a:srgbClr val="7E7E7E"/>
                </a:solidFill>
                <a:latin typeface="Impact"/>
                <a:cs typeface="Impact"/>
              </a:rPr>
              <a:t>Ваш</a:t>
            </a:r>
            <a:r>
              <a:rPr sz="1350" spc="-15" dirty="0">
                <a:solidFill>
                  <a:srgbClr val="7E7E7E"/>
                </a:solidFill>
                <a:latin typeface="Impact"/>
                <a:cs typeface="Impact"/>
              </a:rPr>
              <a:t> </a:t>
            </a:r>
            <a:r>
              <a:rPr sz="1350" spc="-5" dirty="0">
                <a:solidFill>
                  <a:srgbClr val="7E7E7E"/>
                </a:solidFill>
                <a:latin typeface="Impact"/>
                <a:cs typeface="Impact"/>
              </a:rPr>
              <a:t>профессиональный</a:t>
            </a:r>
            <a:r>
              <a:rPr sz="1350" spc="-45" dirty="0">
                <a:solidFill>
                  <a:srgbClr val="7E7E7E"/>
                </a:solidFill>
                <a:latin typeface="Impact"/>
                <a:cs typeface="Impact"/>
              </a:rPr>
              <a:t> </a:t>
            </a:r>
            <a:r>
              <a:rPr sz="1350" dirty="0">
                <a:solidFill>
                  <a:srgbClr val="7E7E7E"/>
                </a:solidFill>
                <a:latin typeface="Impact"/>
                <a:cs typeface="Impact"/>
              </a:rPr>
              <a:t>рост</a:t>
            </a:r>
            <a:r>
              <a:rPr sz="1350" spc="-10" dirty="0">
                <a:solidFill>
                  <a:srgbClr val="7E7E7E"/>
                </a:solidFill>
                <a:latin typeface="Impact"/>
                <a:cs typeface="Impact"/>
              </a:rPr>
              <a:t> </a:t>
            </a:r>
            <a:r>
              <a:rPr sz="1350" dirty="0">
                <a:solidFill>
                  <a:srgbClr val="7E7E7E"/>
                </a:solidFill>
                <a:latin typeface="Impact"/>
                <a:cs typeface="Impact"/>
              </a:rPr>
              <a:t>– </a:t>
            </a:r>
            <a:r>
              <a:rPr sz="1350" spc="-5" dirty="0">
                <a:solidFill>
                  <a:srgbClr val="7E7E7E"/>
                </a:solidFill>
                <a:latin typeface="Impact"/>
                <a:cs typeface="Impact"/>
              </a:rPr>
              <a:t>наша</a:t>
            </a:r>
            <a:r>
              <a:rPr sz="1350" spc="-15" dirty="0">
                <a:solidFill>
                  <a:srgbClr val="7E7E7E"/>
                </a:solidFill>
                <a:latin typeface="Impact"/>
                <a:cs typeface="Impact"/>
              </a:rPr>
              <a:t> </a:t>
            </a:r>
            <a:r>
              <a:rPr sz="1350" dirty="0">
                <a:solidFill>
                  <a:srgbClr val="7E7E7E"/>
                </a:solidFill>
                <a:latin typeface="Impact"/>
                <a:cs typeface="Impact"/>
              </a:rPr>
              <a:t>работа</a:t>
            </a:r>
            <a:endParaRPr sz="1350">
              <a:latin typeface="Impact"/>
              <a:cs typeface="Impac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28309" y="4704715"/>
            <a:ext cx="3376929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5" dirty="0">
                <a:solidFill>
                  <a:srgbClr val="A42C36"/>
                </a:solidFill>
                <a:latin typeface="Calibri"/>
                <a:cs typeface="Calibri"/>
              </a:rPr>
              <a:t>Контактная</a:t>
            </a:r>
            <a:r>
              <a:rPr sz="1500" b="1" spc="-45" dirty="0">
                <a:solidFill>
                  <a:srgbClr val="A42C36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A42C36"/>
                </a:solidFill>
                <a:latin typeface="Calibri"/>
                <a:cs typeface="Calibri"/>
              </a:rPr>
              <a:t>информация:</a:t>
            </a:r>
            <a:endParaRPr sz="15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500" b="1" spc="-10" dirty="0">
                <a:solidFill>
                  <a:srgbClr val="A42C36"/>
                </a:solidFill>
                <a:latin typeface="Calibri"/>
                <a:cs typeface="Calibri"/>
              </a:rPr>
              <a:t>Россия </a:t>
            </a:r>
            <a:r>
              <a:rPr sz="1500" b="1" spc="-35" dirty="0">
                <a:solidFill>
                  <a:srgbClr val="A42C36"/>
                </a:solidFill>
                <a:latin typeface="Calibri"/>
                <a:cs typeface="Calibri"/>
              </a:rPr>
              <a:t>г.</a:t>
            </a:r>
            <a:r>
              <a:rPr sz="1500" b="1" spc="-5" dirty="0">
                <a:solidFill>
                  <a:srgbClr val="A42C36"/>
                </a:solidFill>
                <a:latin typeface="Calibri"/>
                <a:cs typeface="Calibri"/>
              </a:rPr>
              <a:t> Ярославль,</a:t>
            </a:r>
            <a:r>
              <a:rPr sz="1500" b="1" spc="-20" dirty="0">
                <a:solidFill>
                  <a:srgbClr val="A42C36"/>
                </a:solidFill>
                <a:latin typeface="Calibri"/>
                <a:cs typeface="Calibri"/>
              </a:rPr>
              <a:t> ул.</a:t>
            </a:r>
            <a:r>
              <a:rPr sz="1500" b="1" spc="-10" dirty="0">
                <a:solidFill>
                  <a:srgbClr val="A42C36"/>
                </a:solidFill>
                <a:latin typeface="Calibri"/>
                <a:cs typeface="Calibri"/>
              </a:rPr>
              <a:t> Богдановича,</a:t>
            </a:r>
            <a:r>
              <a:rPr sz="1500" b="1" dirty="0">
                <a:solidFill>
                  <a:srgbClr val="A42C36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A42C36"/>
                </a:solidFill>
                <a:latin typeface="Calibri"/>
                <a:cs typeface="Calibri"/>
              </a:rPr>
              <a:t>16 </a:t>
            </a:r>
            <a:r>
              <a:rPr sz="1500" b="1" spc="-325" dirty="0">
                <a:solidFill>
                  <a:srgbClr val="A42C36"/>
                </a:solidFill>
                <a:latin typeface="Calibri"/>
                <a:cs typeface="Calibri"/>
              </a:rPr>
              <a:t> </a:t>
            </a:r>
            <a:r>
              <a:rPr sz="1500" b="1" spc="-5" dirty="0">
                <a:solidFill>
                  <a:srgbClr val="A42C36"/>
                </a:solidFill>
                <a:latin typeface="Calibri"/>
                <a:cs typeface="Calibri"/>
              </a:rPr>
              <a:t>Сайт:</a:t>
            </a:r>
            <a:r>
              <a:rPr sz="1500" b="1" spc="-10" dirty="0">
                <a:solidFill>
                  <a:srgbClr val="A42C36"/>
                </a:solidFill>
                <a:latin typeface="Calibri"/>
                <a:cs typeface="Calibri"/>
              </a:rPr>
              <a:t> </a:t>
            </a:r>
            <a:r>
              <a:rPr sz="1500" b="1" u="sng" spc="-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www.iro.yar.ru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500" b="1" dirty="0">
                <a:solidFill>
                  <a:srgbClr val="A42C36"/>
                </a:solidFill>
                <a:latin typeface="Calibri"/>
                <a:cs typeface="Calibri"/>
              </a:rPr>
              <a:t>E-mail:</a:t>
            </a:r>
            <a:r>
              <a:rPr sz="1500" b="1" spc="-65" dirty="0">
                <a:solidFill>
                  <a:srgbClr val="A42C36"/>
                </a:solidFill>
                <a:latin typeface="Calibri"/>
                <a:cs typeface="Calibri"/>
              </a:rPr>
              <a:t> </a:t>
            </a:r>
            <a:r>
              <a:rPr sz="15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kd0.k@yandex.ru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437" y="381126"/>
            <a:ext cx="47002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000000"/>
                </a:solidFill>
              </a:rPr>
              <a:t>Ключевые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изменения</a:t>
            </a:r>
            <a:r>
              <a:rPr sz="2000" spc="-35" dirty="0">
                <a:solidFill>
                  <a:srgbClr val="000000"/>
                </a:solidFill>
              </a:rPr>
              <a:t> </a:t>
            </a:r>
            <a:r>
              <a:rPr sz="2000" spc="5" dirty="0">
                <a:solidFill>
                  <a:srgbClr val="000000"/>
                </a:solidFill>
              </a:rPr>
              <a:t>во</a:t>
            </a:r>
            <a:r>
              <a:rPr sz="2000" spc="-2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ФГОС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ДО: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402437" y="762126"/>
            <a:ext cx="8341995" cy="5742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2.6: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перечень</a:t>
            </a:r>
            <a:r>
              <a:rPr sz="1700" spc="24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образовательных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областей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не</a:t>
            </a:r>
            <a:r>
              <a:rPr sz="1700" spc="25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изменился,</a:t>
            </a:r>
            <a:r>
              <a:rPr sz="1700" spc="2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однако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расширено</a:t>
            </a:r>
            <a:r>
              <a:rPr sz="1700" spc="2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endParaRPr sz="17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конкретизировано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содержание</a:t>
            </a:r>
            <a:r>
              <a:rPr sz="17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образовательных</a:t>
            </a:r>
            <a:r>
              <a:rPr sz="17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областей</a:t>
            </a:r>
            <a:endParaRPr sz="17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2.7: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частично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изменен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перечень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детских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видов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деятельности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на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этапах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младенчества,</a:t>
            </a:r>
            <a:r>
              <a:rPr sz="1700" spc="-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раннего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и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дошкольного </a:t>
            </a:r>
            <a:r>
              <a:rPr sz="1700" spc="-5" dirty="0">
                <a:latin typeface="Tahoma"/>
                <a:cs typeface="Tahoma"/>
              </a:rPr>
              <a:t>детства</a:t>
            </a:r>
            <a:endParaRPr sz="170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 2.10: </a:t>
            </a:r>
            <a:r>
              <a:rPr sz="1700" spc="-5" dirty="0">
                <a:latin typeface="Tahoma"/>
                <a:cs typeface="Tahoma"/>
              </a:rPr>
              <a:t>уточнено, </a:t>
            </a:r>
            <a:r>
              <a:rPr sz="1700" dirty="0">
                <a:latin typeface="Tahoma"/>
                <a:cs typeface="Tahoma"/>
              </a:rPr>
              <a:t>что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содержание и планируемые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результаты ООП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должны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быть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не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ниже содержания 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планируемых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результатов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r>
              <a:rPr sz="17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endParaRPr sz="17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5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2.11: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уточнено,</a:t>
            </a:r>
            <a:r>
              <a:rPr sz="1700" dirty="0">
                <a:latin typeface="Tahoma"/>
                <a:cs typeface="Tahoma"/>
              </a:rPr>
              <a:t> что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содержательный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раздел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Программы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должен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включать </a:t>
            </a:r>
            <a:r>
              <a:rPr sz="1700" spc="-5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описание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образовательной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деятельности</a:t>
            </a:r>
            <a:r>
              <a:rPr sz="1700" dirty="0">
                <a:latin typeface="Tahoma"/>
                <a:cs typeface="Tahoma"/>
              </a:rPr>
              <a:t> в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соответствии</a:t>
            </a:r>
            <a:r>
              <a:rPr sz="1700" dirty="0">
                <a:latin typeface="Tahoma"/>
                <a:cs typeface="Tahoma"/>
              </a:rPr>
              <a:t> с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направлениями </a:t>
            </a:r>
            <a:r>
              <a:rPr sz="1700" spc="-52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развития</a:t>
            </a:r>
            <a:r>
              <a:rPr sz="1700" dirty="0">
                <a:latin typeface="Tahoma"/>
                <a:cs typeface="Tahoma"/>
              </a:rPr>
              <a:t> ребенка,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представленными</a:t>
            </a:r>
            <a:r>
              <a:rPr sz="1700" dirty="0">
                <a:latin typeface="Tahoma"/>
                <a:cs typeface="Tahoma"/>
              </a:rPr>
              <a:t> в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пяти</a:t>
            </a:r>
            <a:r>
              <a:rPr sz="1700" dirty="0">
                <a:latin typeface="Tahoma"/>
                <a:cs typeface="Tahoma"/>
              </a:rPr>
              <a:t> образовательных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областях, 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Федеральной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образовательной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программой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и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с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учетом</a:t>
            </a:r>
            <a:r>
              <a:rPr sz="1700" spc="53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используемых </a:t>
            </a:r>
            <a:r>
              <a:rPr sz="1700" dirty="0">
                <a:latin typeface="Tahoma"/>
                <a:cs typeface="Tahoma"/>
              </a:rPr>
              <a:t> методических</a:t>
            </a:r>
            <a:r>
              <a:rPr sz="1700" spc="-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пособий, </a:t>
            </a:r>
            <a:r>
              <a:rPr sz="1700" spc="-5" dirty="0">
                <a:latin typeface="Tahoma"/>
                <a:cs typeface="Tahoma"/>
              </a:rPr>
              <a:t>обеспечивающих</a:t>
            </a:r>
            <a:r>
              <a:rPr sz="1700" dirty="0">
                <a:latin typeface="Tahoma"/>
                <a:cs typeface="Tahoma"/>
              </a:rPr>
              <a:t> реализацию</a:t>
            </a:r>
            <a:r>
              <a:rPr sz="1700" spc="-5" dirty="0">
                <a:latin typeface="Tahoma"/>
                <a:cs typeface="Tahoma"/>
              </a:rPr>
              <a:t> данного</a:t>
            </a:r>
            <a:r>
              <a:rPr sz="1700" spc="-1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содержания</a:t>
            </a:r>
            <a:endParaRPr sz="17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49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2.12:</a:t>
            </a:r>
            <a:r>
              <a:rPr sz="1700" spc="49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указано,</a:t>
            </a:r>
            <a:r>
              <a:rPr sz="1700" spc="50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что</a:t>
            </a:r>
            <a:r>
              <a:rPr sz="1700" spc="49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обязательная</a:t>
            </a:r>
            <a:r>
              <a:rPr sz="1700" spc="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часть</a:t>
            </a:r>
            <a:r>
              <a:rPr sz="1700" spc="484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программы</a:t>
            </a:r>
            <a:r>
              <a:rPr sz="1700" spc="50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должна</a:t>
            </a:r>
            <a:r>
              <a:rPr sz="1700" spc="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соответствовать</a:t>
            </a:r>
            <a:endParaRPr sz="17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</a:pP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r>
              <a:rPr sz="1700" spc="-5" dirty="0">
                <a:latin typeface="Tahoma"/>
                <a:cs typeface="Tahoma"/>
              </a:rPr>
              <a:t>, </a:t>
            </a:r>
            <a:r>
              <a:rPr sz="1700" dirty="0">
                <a:latin typeface="Tahoma"/>
                <a:cs typeface="Tahoma"/>
              </a:rPr>
              <a:t>и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может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оформляться</a:t>
            </a:r>
            <a:r>
              <a:rPr sz="17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виде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ссылки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endParaRPr sz="1700">
              <a:latin typeface="Tahoma"/>
              <a:cs typeface="Tahoma"/>
            </a:endParaRPr>
          </a:p>
          <a:p>
            <a:pPr marL="12700" marR="762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 </a:t>
            </a:r>
            <a:r>
              <a:rPr sz="1700" spc="-5" dirty="0">
                <a:latin typeface="Tahoma"/>
                <a:cs typeface="Tahoma"/>
              </a:rPr>
              <a:t>2.13: указано, </a:t>
            </a:r>
            <a:r>
              <a:rPr sz="1700" dirty="0">
                <a:latin typeface="Tahoma"/>
                <a:cs typeface="Tahoma"/>
              </a:rPr>
              <a:t>что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в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краткой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презентации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ООП ДО</a:t>
            </a:r>
            <a:r>
              <a:rPr sz="1700" spc="-5" dirty="0">
                <a:latin typeface="Tahoma"/>
                <a:cs typeface="Tahoma"/>
              </a:rPr>
              <a:t>, </a:t>
            </a:r>
            <a:r>
              <a:rPr sz="1700" dirty="0">
                <a:latin typeface="Tahoma"/>
                <a:cs typeface="Tahoma"/>
              </a:rPr>
              <a:t>помимо прочего (см. ФГОС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ДО),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должна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быть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представлена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ссылка</a:t>
            </a:r>
            <a:r>
              <a:rPr sz="17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ФОП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endParaRPr sz="17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</a:t>
            </a:r>
            <a:r>
              <a:rPr sz="1700" spc="229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3.2.9:</a:t>
            </a:r>
            <a:r>
              <a:rPr sz="1700" spc="229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максимально</a:t>
            </a:r>
            <a:r>
              <a:rPr sz="1700" spc="2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допустимый</a:t>
            </a:r>
            <a:r>
              <a:rPr sz="1700" spc="2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объем</a:t>
            </a:r>
            <a:r>
              <a:rPr sz="1700" spc="2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образовательной</a:t>
            </a:r>
            <a:r>
              <a:rPr sz="1700" spc="2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нагрузки</a:t>
            </a:r>
            <a:r>
              <a:rPr sz="1700" spc="2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приведен</a:t>
            </a:r>
            <a:r>
              <a:rPr sz="1700" spc="2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в</a:t>
            </a:r>
            <a:endParaRPr sz="17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</a:pPr>
            <a:r>
              <a:rPr sz="1700" spc="-5" dirty="0">
                <a:latin typeface="Tahoma"/>
                <a:cs typeface="Tahoma"/>
              </a:rPr>
              <a:t>соответствие</a:t>
            </a:r>
            <a:r>
              <a:rPr sz="1700" spc="-1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с</a:t>
            </a:r>
            <a:r>
              <a:rPr sz="1700" spc="1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действующими </a:t>
            </a:r>
            <a:r>
              <a:rPr sz="1700" dirty="0">
                <a:latin typeface="Tahoma"/>
                <a:cs typeface="Tahoma"/>
              </a:rPr>
              <a:t>СанПиН</a:t>
            </a:r>
            <a:endParaRPr sz="1700">
              <a:latin typeface="Tahoma"/>
              <a:cs typeface="Tahoma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1700" dirty="0">
                <a:latin typeface="Tahoma"/>
                <a:cs typeface="Tahoma"/>
              </a:rPr>
              <a:t>П. </a:t>
            </a:r>
            <a:r>
              <a:rPr sz="1700" spc="-5" dirty="0">
                <a:latin typeface="Tahoma"/>
                <a:cs typeface="Tahoma"/>
              </a:rPr>
              <a:t>4.6: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включены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целевые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ориентиры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образования в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младенческом возрасте</a:t>
            </a:r>
            <a:r>
              <a:rPr sz="1700" spc="-5" dirty="0">
                <a:latin typeface="Tahoma"/>
                <a:cs typeface="Tahoma"/>
              </a:rPr>
              <a:t>, </a:t>
            </a:r>
            <a:r>
              <a:rPr sz="1700" dirty="0">
                <a:latin typeface="Tahoma"/>
                <a:cs typeface="Tahoma"/>
              </a:rPr>
              <a:t>а </a:t>
            </a:r>
            <a:r>
              <a:rPr sz="1700" spc="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также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расширены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целевые ориентиры </a:t>
            </a:r>
            <a:r>
              <a:rPr sz="1700" dirty="0">
                <a:latin typeface="Tahoma"/>
                <a:cs typeface="Tahoma"/>
              </a:rPr>
              <a:t>в раннем </a:t>
            </a:r>
            <a:r>
              <a:rPr sz="1700" spc="-5" dirty="0">
                <a:latin typeface="Tahoma"/>
                <a:cs typeface="Tahoma"/>
              </a:rPr>
              <a:t>возрасте </a:t>
            </a:r>
            <a:r>
              <a:rPr sz="1700" dirty="0">
                <a:latin typeface="Tahoma"/>
                <a:cs typeface="Tahoma"/>
              </a:rPr>
              <a:t>и на </a:t>
            </a:r>
            <a:r>
              <a:rPr sz="1700" spc="-5" dirty="0">
                <a:latin typeface="Tahoma"/>
                <a:cs typeface="Tahoma"/>
              </a:rPr>
              <a:t>этапе завершения </a:t>
            </a:r>
            <a:r>
              <a:rPr sz="1700" dirty="0">
                <a:latin typeface="Tahoma"/>
                <a:cs typeface="Tahoma"/>
              </a:rPr>
              <a:t> дошкольного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образования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0710" y="2879597"/>
            <a:ext cx="5455920" cy="12750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600" dirty="0"/>
              <a:t>ФОП</a:t>
            </a:r>
            <a:r>
              <a:rPr sz="3600" spc="-40" dirty="0"/>
              <a:t> </a:t>
            </a:r>
            <a:r>
              <a:rPr sz="3600" spc="-5" dirty="0"/>
              <a:t>ДО</a:t>
            </a:r>
            <a:r>
              <a:rPr sz="3600" spc="-45" dirty="0"/>
              <a:t> </a:t>
            </a:r>
            <a:r>
              <a:rPr sz="3600" spc="-5" dirty="0"/>
              <a:t>соответствует</a:t>
            </a:r>
            <a:endParaRPr sz="3600"/>
          </a:p>
          <a:p>
            <a:pPr marL="140335" algn="ctr">
              <a:lnSpc>
                <a:spcPct val="100000"/>
              </a:lnSpc>
              <a:spcBef>
                <a:spcPts val="600"/>
              </a:spcBef>
            </a:pPr>
            <a:r>
              <a:rPr sz="3600" dirty="0"/>
              <a:t>ФГОС</a:t>
            </a:r>
            <a:r>
              <a:rPr sz="3600" spc="-50" dirty="0"/>
              <a:t> </a:t>
            </a:r>
            <a:r>
              <a:rPr sz="3600" spc="-5" dirty="0"/>
              <a:t>ДО</a:t>
            </a: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1372615"/>
            <a:ext cx="83394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b="1" spc="-5" dirty="0">
                <a:latin typeface="Tahoma"/>
                <a:cs typeface="Tahoma"/>
              </a:rPr>
              <a:t>«</a:t>
            </a:r>
            <a:r>
              <a:rPr sz="1500" spc="-5" dirty="0">
                <a:latin typeface="Tahoma"/>
                <a:cs typeface="Tahoma"/>
              </a:rPr>
              <a:t>Федеральная</a:t>
            </a:r>
            <a:r>
              <a:rPr sz="1500" spc="3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программа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позволяет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реализовать</a:t>
            </a:r>
            <a:r>
              <a:rPr sz="1500" spc="2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несколько</a:t>
            </a:r>
            <a:r>
              <a:rPr sz="1500" spc="3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основополагающих</a:t>
            </a:r>
            <a:r>
              <a:rPr sz="1500" spc="4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функций </a:t>
            </a:r>
            <a:r>
              <a:rPr sz="1500" spc="-45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дошкольного</a:t>
            </a:r>
            <a:r>
              <a:rPr sz="1500" spc="1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уровня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образования: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77888" y="1906015"/>
            <a:ext cx="1764664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8795" algn="l"/>
              </a:tabLst>
            </a:pPr>
            <a:r>
              <a:rPr sz="1500" b="1" dirty="0">
                <a:latin typeface="Tahoma"/>
                <a:cs typeface="Tahoma"/>
              </a:rPr>
              <a:t>как	</a:t>
            </a:r>
            <a:r>
              <a:rPr sz="1500" b="1" spc="-5" dirty="0">
                <a:latin typeface="Tahoma"/>
                <a:cs typeface="Tahoma"/>
              </a:rPr>
              <a:t>Гражданина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2437" y="1906015"/>
            <a:ext cx="643953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5280" algn="l"/>
                <a:tab pos="1463040" algn="l"/>
                <a:tab pos="1750060" algn="l"/>
                <a:tab pos="3066415" algn="l"/>
                <a:tab pos="4046854" algn="l"/>
                <a:tab pos="5545455" algn="l"/>
              </a:tabLst>
            </a:pPr>
            <a:r>
              <a:rPr sz="1500" spc="-5" dirty="0">
                <a:latin typeface="Tahoma"/>
                <a:cs typeface="Tahoma"/>
              </a:rPr>
              <a:t>1.	</a:t>
            </a:r>
            <a:r>
              <a:rPr sz="1500" b="1" spc="-5" dirty="0">
                <a:latin typeface="Tahoma"/>
                <a:cs typeface="Tahoma"/>
              </a:rPr>
              <a:t>Обучение	</a:t>
            </a:r>
            <a:r>
              <a:rPr sz="1500" b="1" dirty="0">
                <a:latin typeface="Tahoma"/>
                <a:cs typeface="Tahoma"/>
              </a:rPr>
              <a:t>и	</a:t>
            </a:r>
            <a:r>
              <a:rPr sz="1500" b="1" spc="-5" dirty="0">
                <a:latin typeface="Tahoma"/>
                <a:cs typeface="Tahoma"/>
              </a:rPr>
              <a:t>воспитание	ребенка	дошкольного	возраста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tabLst>
                <a:tab pos="1396365" algn="l"/>
                <a:tab pos="2812415" algn="l"/>
                <a:tab pos="4354830" algn="l"/>
                <a:tab pos="5093970" algn="l"/>
              </a:tabLst>
            </a:pPr>
            <a:r>
              <a:rPr sz="1500" b="1" spc="-10" dirty="0">
                <a:latin typeface="Tahoma"/>
                <a:cs typeface="Tahoma"/>
              </a:rPr>
              <a:t>Российской	</a:t>
            </a:r>
            <a:r>
              <a:rPr sz="1500" b="1" spc="-5" dirty="0">
                <a:latin typeface="Tahoma"/>
                <a:cs typeface="Tahoma"/>
              </a:rPr>
              <a:t>Федерации</a:t>
            </a:r>
            <a:r>
              <a:rPr sz="1500" spc="-5" dirty="0">
                <a:latin typeface="Tahoma"/>
                <a:cs typeface="Tahoma"/>
              </a:rPr>
              <a:t>,	формирование	</a:t>
            </a:r>
            <a:r>
              <a:rPr sz="1500" dirty="0">
                <a:latin typeface="Tahoma"/>
                <a:cs typeface="Tahoma"/>
              </a:rPr>
              <a:t>основ	</a:t>
            </a:r>
            <a:r>
              <a:rPr sz="1500" spc="-5" dirty="0">
                <a:latin typeface="Tahoma"/>
                <a:cs typeface="Tahoma"/>
              </a:rPr>
              <a:t>его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04052" y="2134311"/>
            <a:ext cx="2736850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81125" algn="l"/>
                <a:tab pos="1724025" algn="l"/>
              </a:tabLst>
            </a:pPr>
            <a:r>
              <a:rPr sz="1500" spc="-5" dirty="0">
                <a:latin typeface="Tahoma"/>
                <a:cs typeface="Tahoma"/>
              </a:rPr>
              <a:t>гражданской	</a:t>
            </a:r>
            <a:r>
              <a:rPr sz="1500" dirty="0">
                <a:latin typeface="Tahoma"/>
                <a:cs typeface="Tahoma"/>
              </a:rPr>
              <a:t>и	</a:t>
            </a:r>
            <a:r>
              <a:rPr sz="1500" spc="-5" dirty="0">
                <a:latin typeface="Tahoma"/>
                <a:cs typeface="Tahoma"/>
              </a:rPr>
              <a:t>культурной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437" y="2287270"/>
            <a:ext cx="8338184" cy="6350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500" spc="-5" dirty="0">
                <a:latin typeface="Tahoma"/>
                <a:cs typeface="Tahoma"/>
              </a:rPr>
              <a:t>идентичности</a:t>
            </a:r>
            <a:r>
              <a:rPr sz="1500" spc="4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на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соответствующем</a:t>
            </a:r>
            <a:r>
              <a:rPr sz="1500" spc="-1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его</a:t>
            </a:r>
            <a:r>
              <a:rPr sz="1500" spc="1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возрасту </a:t>
            </a:r>
            <a:r>
              <a:rPr sz="1500" spc="-5" dirty="0">
                <a:latin typeface="Tahoma"/>
                <a:cs typeface="Tahoma"/>
              </a:rPr>
              <a:t>содержании</a:t>
            </a:r>
            <a:r>
              <a:rPr sz="1500" spc="1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доступными</a:t>
            </a:r>
            <a:r>
              <a:rPr sz="1500" spc="3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средствами.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335280" algn="l"/>
                <a:tab pos="1324610" algn="l"/>
                <a:tab pos="2301875" algn="l"/>
                <a:tab pos="2938780" algn="l"/>
                <a:tab pos="4323080" algn="l"/>
                <a:tab pos="5633720" algn="l"/>
                <a:tab pos="6915150" algn="l"/>
                <a:tab pos="7663815" algn="l"/>
                <a:tab pos="7930515" algn="l"/>
              </a:tabLst>
            </a:pPr>
            <a:r>
              <a:rPr sz="1500" spc="-5" dirty="0">
                <a:latin typeface="Tahoma"/>
                <a:cs typeface="Tahoma"/>
              </a:rPr>
              <a:t>2</a:t>
            </a:r>
            <a:r>
              <a:rPr sz="1500" dirty="0">
                <a:latin typeface="Tahoma"/>
                <a:cs typeface="Tahoma"/>
              </a:rPr>
              <a:t>.	Созда</a:t>
            </a:r>
            <a:r>
              <a:rPr sz="1500" spc="5" dirty="0">
                <a:latin typeface="Tahoma"/>
                <a:cs typeface="Tahoma"/>
              </a:rPr>
              <a:t>н</a:t>
            </a:r>
            <a:r>
              <a:rPr sz="1500" spc="-10" dirty="0">
                <a:latin typeface="Tahoma"/>
                <a:cs typeface="Tahoma"/>
              </a:rPr>
              <a:t>и</a:t>
            </a:r>
            <a:r>
              <a:rPr sz="1500" dirty="0">
                <a:latin typeface="Tahoma"/>
                <a:cs typeface="Tahoma"/>
              </a:rPr>
              <a:t>е	</a:t>
            </a:r>
            <a:r>
              <a:rPr sz="1500" b="1" dirty="0">
                <a:latin typeface="Tahoma"/>
                <a:cs typeface="Tahoma"/>
              </a:rPr>
              <a:t>е</a:t>
            </a:r>
            <a:r>
              <a:rPr sz="1500" b="1" spc="5" dirty="0">
                <a:latin typeface="Tahoma"/>
                <a:cs typeface="Tahoma"/>
              </a:rPr>
              <a:t>д</a:t>
            </a:r>
            <a:r>
              <a:rPr sz="1500" b="1" spc="-10" dirty="0">
                <a:latin typeface="Tahoma"/>
                <a:cs typeface="Tahoma"/>
              </a:rPr>
              <a:t>и</a:t>
            </a:r>
            <a:r>
              <a:rPr sz="1500" b="1" spc="-5" dirty="0">
                <a:latin typeface="Tahoma"/>
                <a:cs typeface="Tahoma"/>
              </a:rPr>
              <a:t>но</a:t>
            </a:r>
            <a:r>
              <a:rPr sz="1500" b="1" spc="-10" dirty="0">
                <a:latin typeface="Tahoma"/>
                <a:cs typeface="Tahoma"/>
              </a:rPr>
              <a:t>г</a:t>
            </a:r>
            <a:r>
              <a:rPr sz="1500" b="1" dirty="0">
                <a:latin typeface="Tahoma"/>
                <a:cs typeface="Tahoma"/>
              </a:rPr>
              <a:t>о	</a:t>
            </a:r>
            <a:r>
              <a:rPr sz="1500" b="1" spc="-5" dirty="0">
                <a:latin typeface="Tahoma"/>
                <a:cs typeface="Tahoma"/>
              </a:rPr>
              <a:t>яд</a:t>
            </a:r>
            <a:r>
              <a:rPr sz="1500" b="1" dirty="0">
                <a:latin typeface="Tahoma"/>
                <a:cs typeface="Tahoma"/>
              </a:rPr>
              <a:t>ра	</a:t>
            </a:r>
            <a:r>
              <a:rPr sz="1500" b="1" spc="-5" dirty="0">
                <a:latin typeface="Tahoma"/>
                <a:cs typeface="Tahoma"/>
              </a:rPr>
              <a:t>содер</a:t>
            </a:r>
            <a:r>
              <a:rPr sz="1500" b="1" dirty="0">
                <a:latin typeface="Tahoma"/>
                <a:cs typeface="Tahoma"/>
              </a:rPr>
              <a:t>жан</a:t>
            </a:r>
            <a:r>
              <a:rPr sz="1500" b="1" spc="-10" dirty="0">
                <a:latin typeface="Tahoma"/>
                <a:cs typeface="Tahoma"/>
              </a:rPr>
              <a:t>и</a:t>
            </a:r>
            <a:r>
              <a:rPr sz="1500" b="1" dirty="0">
                <a:latin typeface="Tahoma"/>
                <a:cs typeface="Tahoma"/>
              </a:rPr>
              <a:t>я	</a:t>
            </a:r>
            <a:r>
              <a:rPr sz="1500" spc="-5" dirty="0">
                <a:latin typeface="Tahoma"/>
                <a:cs typeface="Tahoma"/>
              </a:rPr>
              <a:t>д</a:t>
            </a:r>
            <a:r>
              <a:rPr sz="1500" spc="-10" dirty="0">
                <a:latin typeface="Tahoma"/>
                <a:cs typeface="Tahoma"/>
              </a:rPr>
              <a:t>о</a:t>
            </a:r>
            <a:r>
              <a:rPr sz="1500" spc="-5" dirty="0">
                <a:latin typeface="Tahoma"/>
                <a:cs typeface="Tahoma"/>
              </a:rPr>
              <a:t>ш</a:t>
            </a:r>
            <a:r>
              <a:rPr sz="1500" spc="-10" dirty="0">
                <a:latin typeface="Tahoma"/>
                <a:cs typeface="Tahoma"/>
              </a:rPr>
              <a:t>к</a:t>
            </a:r>
            <a:r>
              <a:rPr sz="1500" dirty="0">
                <a:latin typeface="Tahoma"/>
                <a:cs typeface="Tahoma"/>
              </a:rPr>
              <a:t>ольного	образо</a:t>
            </a:r>
            <a:r>
              <a:rPr sz="1500" spc="5" dirty="0">
                <a:latin typeface="Tahoma"/>
                <a:cs typeface="Tahoma"/>
              </a:rPr>
              <a:t>в</a:t>
            </a:r>
            <a:r>
              <a:rPr sz="1500" dirty="0">
                <a:latin typeface="Tahoma"/>
                <a:cs typeface="Tahoma"/>
              </a:rPr>
              <a:t>а</a:t>
            </a:r>
            <a:r>
              <a:rPr sz="1500" spc="-5" dirty="0">
                <a:latin typeface="Tahoma"/>
                <a:cs typeface="Tahoma"/>
              </a:rPr>
              <a:t>н</a:t>
            </a:r>
            <a:r>
              <a:rPr sz="1500" spc="-10" dirty="0">
                <a:latin typeface="Tahoma"/>
                <a:cs typeface="Tahoma"/>
              </a:rPr>
              <a:t>и</a:t>
            </a:r>
            <a:r>
              <a:rPr sz="1500" dirty="0">
                <a:latin typeface="Tahoma"/>
                <a:cs typeface="Tahoma"/>
              </a:rPr>
              <a:t>я	(да</a:t>
            </a:r>
            <a:r>
              <a:rPr sz="1500" spc="-5" dirty="0">
                <a:latin typeface="Tahoma"/>
                <a:cs typeface="Tahoma"/>
              </a:rPr>
              <a:t>ле</a:t>
            </a:r>
            <a:r>
              <a:rPr sz="1500" dirty="0">
                <a:latin typeface="Tahoma"/>
                <a:cs typeface="Tahoma"/>
              </a:rPr>
              <a:t>е	–	</a:t>
            </a:r>
            <a:r>
              <a:rPr sz="1500" spc="-10" dirty="0">
                <a:latin typeface="Tahoma"/>
                <a:cs typeface="Tahoma"/>
              </a:rPr>
              <a:t>ДО</a:t>
            </a:r>
            <a:r>
              <a:rPr sz="1500" dirty="0">
                <a:latin typeface="Tahoma"/>
                <a:cs typeface="Tahoma"/>
              </a:rPr>
              <a:t>),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437" y="2896870"/>
            <a:ext cx="8340725" cy="3715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latin typeface="Tahoma"/>
                <a:cs typeface="Tahoma"/>
              </a:rPr>
              <a:t>ориентированного на приобщение детей </a:t>
            </a:r>
            <a:r>
              <a:rPr sz="1500" dirty="0">
                <a:latin typeface="Tahoma"/>
                <a:cs typeface="Tahoma"/>
              </a:rPr>
              <a:t>к </a:t>
            </a:r>
            <a:r>
              <a:rPr sz="1500" spc="-5" dirty="0">
                <a:latin typeface="Tahoma"/>
                <a:cs typeface="Tahoma"/>
              </a:rPr>
              <a:t>традиционным нравственным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социокультурным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ценностям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российского</a:t>
            </a:r>
            <a:r>
              <a:rPr sz="1500" dirty="0">
                <a:latin typeface="Tahoma"/>
                <a:cs typeface="Tahoma"/>
              </a:rPr>
              <a:t> народа,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воспитание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подрастающего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поколения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как</a:t>
            </a:r>
            <a:r>
              <a:rPr sz="1500" dirty="0">
                <a:latin typeface="Tahoma"/>
                <a:cs typeface="Tahoma"/>
              </a:rPr>
              <a:t> знающего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уважающего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историю</a:t>
            </a:r>
            <a:r>
              <a:rPr sz="1500" spc="1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культуру</a:t>
            </a:r>
            <a:r>
              <a:rPr sz="1500" spc="3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своей </a:t>
            </a:r>
            <a:r>
              <a:rPr sz="1500" spc="-5" dirty="0">
                <a:latin typeface="Tahoma"/>
                <a:cs typeface="Tahoma"/>
              </a:rPr>
              <a:t>семьи,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большой </a:t>
            </a:r>
            <a:r>
              <a:rPr sz="1500" dirty="0">
                <a:latin typeface="Tahoma"/>
                <a:cs typeface="Tahoma"/>
              </a:rPr>
              <a:t>и</a:t>
            </a:r>
            <a:r>
              <a:rPr sz="1500" spc="1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малой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Родины.</a:t>
            </a:r>
            <a:endParaRPr sz="1500">
              <a:latin typeface="Tahoma"/>
              <a:cs typeface="Tahoma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1500" spc="-5" dirty="0">
                <a:latin typeface="Tahoma"/>
                <a:cs typeface="Tahoma"/>
              </a:rPr>
              <a:t>3. Создание </a:t>
            </a:r>
            <a:r>
              <a:rPr sz="1500" dirty="0">
                <a:latin typeface="Tahoma"/>
                <a:cs typeface="Tahoma"/>
              </a:rPr>
              <a:t>единого федерального </a:t>
            </a:r>
            <a:r>
              <a:rPr sz="1500" spc="-5" dirty="0">
                <a:latin typeface="Tahoma"/>
                <a:cs typeface="Tahoma"/>
              </a:rPr>
              <a:t>образовательного пространства воспитания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обучения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детей </a:t>
            </a:r>
            <a:r>
              <a:rPr sz="1500" dirty="0">
                <a:latin typeface="Tahoma"/>
                <a:cs typeface="Tahoma"/>
              </a:rPr>
              <a:t>от </a:t>
            </a:r>
            <a:r>
              <a:rPr sz="1500" spc="-5" dirty="0">
                <a:latin typeface="Tahoma"/>
                <a:cs typeface="Tahoma"/>
              </a:rPr>
              <a:t>рождения </a:t>
            </a:r>
            <a:r>
              <a:rPr sz="1500" dirty="0">
                <a:latin typeface="Tahoma"/>
                <a:cs typeface="Tahoma"/>
              </a:rPr>
              <a:t>до </a:t>
            </a:r>
            <a:r>
              <a:rPr sz="1500" spc="-5" dirty="0">
                <a:latin typeface="Tahoma"/>
                <a:cs typeface="Tahoma"/>
              </a:rPr>
              <a:t>поступления </a:t>
            </a:r>
            <a:r>
              <a:rPr sz="1500" dirty="0">
                <a:latin typeface="Tahoma"/>
                <a:cs typeface="Tahoma"/>
              </a:rPr>
              <a:t>в </a:t>
            </a:r>
            <a:r>
              <a:rPr sz="1500" spc="-5" dirty="0">
                <a:latin typeface="Tahoma"/>
                <a:cs typeface="Tahoma"/>
              </a:rPr>
              <a:t>начальную школу, обеспечивающего ребенку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его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родителям</a:t>
            </a:r>
            <a:r>
              <a:rPr sz="1500" dirty="0">
                <a:latin typeface="Tahoma"/>
                <a:cs typeface="Tahoma"/>
              </a:rPr>
              <a:t> (законным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представителям)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равные,</a:t>
            </a:r>
            <a:r>
              <a:rPr sz="1500" b="1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качественные</a:t>
            </a:r>
            <a:r>
              <a:rPr sz="1500" b="1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условия</a:t>
            </a:r>
            <a:r>
              <a:rPr sz="1500" b="1" dirty="0">
                <a:latin typeface="Tahoma"/>
                <a:cs typeface="Tahoma"/>
              </a:rPr>
              <a:t> </a:t>
            </a:r>
            <a:r>
              <a:rPr sz="1500" b="1" spc="-5" dirty="0">
                <a:latin typeface="Tahoma"/>
                <a:cs typeface="Tahoma"/>
              </a:rPr>
              <a:t>ДО</a:t>
            </a:r>
            <a:r>
              <a:rPr sz="1500" spc="-5" dirty="0">
                <a:latin typeface="Tahoma"/>
                <a:cs typeface="Tahoma"/>
              </a:rPr>
              <a:t>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вне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зависимости </a:t>
            </a:r>
            <a:r>
              <a:rPr sz="1500" dirty="0">
                <a:latin typeface="Tahoma"/>
                <a:cs typeface="Tahoma"/>
              </a:rPr>
              <a:t>от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места </a:t>
            </a:r>
            <a:r>
              <a:rPr sz="1500" spc="-5" dirty="0">
                <a:latin typeface="Tahoma"/>
                <a:cs typeface="Tahoma"/>
              </a:rPr>
              <a:t>проживания»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95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spc="-5" dirty="0">
                <a:latin typeface="Tahoma"/>
                <a:cs typeface="Tahoma"/>
              </a:rPr>
              <a:t>«Федеральная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программа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определяет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единые</a:t>
            </a:r>
            <a:r>
              <a:rPr sz="1600" b="1" dirty="0">
                <a:latin typeface="Tahoma"/>
                <a:cs typeface="Tahoma"/>
              </a:rPr>
              <a:t> для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Российской</a:t>
            </a:r>
            <a:r>
              <a:rPr sz="1600" b="1" spc="459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Федерации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базовые </a:t>
            </a:r>
            <a:r>
              <a:rPr sz="1600" b="1" dirty="0">
                <a:latin typeface="Tahoma"/>
                <a:cs typeface="Tahoma"/>
              </a:rPr>
              <a:t>объем </a:t>
            </a:r>
            <a:r>
              <a:rPr sz="1600" b="1" spc="-5" dirty="0">
                <a:latin typeface="Tahoma"/>
                <a:cs typeface="Tahoma"/>
              </a:rPr>
              <a:t>и содержание ДО</a:t>
            </a:r>
            <a:r>
              <a:rPr sz="1600" spc="-5" dirty="0">
                <a:latin typeface="Tahoma"/>
                <a:cs typeface="Tahoma"/>
              </a:rPr>
              <a:t>, осваиваемые обучающимися в организациях,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осуществляющих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образовательную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деятельность</a:t>
            </a:r>
            <a:r>
              <a:rPr sz="1600" spc="-5" dirty="0">
                <a:latin typeface="Tahoma"/>
                <a:cs typeface="Tahoma"/>
              </a:rPr>
              <a:t> (далее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–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ДОО),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планируемые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результаты</a:t>
            </a:r>
            <a:r>
              <a:rPr sz="1600" b="1" spc="5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освоения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образовательной</a:t>
            </a:r>
            <a:r>
              <a:rPr sz="1600" b="1" spc="7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программы»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>
              <a:latin typeface="Tahoma"/>
              <a:cs typeface="Tahoma"/>
            </a:endParaRPr>
          </a:p>
          <a:p>
            <a:pPr marL="12700" marR="6985" algn="just">
              <a:lnSpc>
                <a:spcPct val="100000"/>
              </a:lnSpc>
            </a:pPr>
            <a:r>
              <a:rPr sz="1600" b="1" spc="-10" dirty="0">
                <a:latin typeface="Tahoma"/>
                <a:cs typeface="Tahoma"/>
              </a:rPr>
              <a:t>Содержание</a:t>
            </a:r>
            <a:r>
              <a:rPr sz="1600" b="1" spc="-5" dirty="0">
                <a:latin typeface="Tahoma"/>
                <a:cs typeface="Tahoma"/>
              </a:rPr>
              <a:t> и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планируемые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образовательные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результаты,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заявленные</a:t>
            </a:r>
            <a:r>
              <a:rPr sz="1600" b="1" spc="45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 </a:t>
            </a:r>
            <a:r>
              <a:rPr sz="1600" b="1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ФОП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ДО,</a:t>
            </a:r>
            <a:r>
              <a:rPr sz="1600" b="1" spc="2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ОБЯЗАТЕЛЬНЫ</a:t>
            </a:r>
            <a:r>
              <a:rPr sz="1600" b="1" spc="7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для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достижения</a:t>
            </a:r>
            <a:r>
              <a:rPr sz="1600" b="1" spc="35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в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каждой</a:t>
            </a:r>
            <a:r>
              <a:rPr sz="1600" b="1" spc="2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ДОО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204" y="188976"/>
            <a:ext cx="8927592" cy="1007363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03631" y="184404"/>
            <a:ext cx="8936990" cy="101663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181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30"/>
              </a:spcBef>
            </a:pPr>
            <a:r>
              <a:rPr sz="1800" spc="-5" dirty="0">
                <a:latin typeface="Tahoma"/>
                <a:cs typeface="Tahoma"/>
              </a:rPr>
              <a:t>Приказ</a:t>
            </a:r>
            <a:r>
              <a:rPr sz="1800" spc="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Министерства</a:t>
            </a:r>
            <a:r>
              <a:rPr sz="1800" spc="-1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просвещения Российской</a:t>
            </a:r>
            <a:r>
              <a:rPr sz="1800" spc="-3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Федерации</a:t>
            </a:r>
            <a:r>
              <a:rPr sz="1800" spc="-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от </a:t>
            </a:r>
            <a:r>
              <a:rPr sz="1800" spc="-5" dirty="0">
                <a:latin typeface="Tahoma"/>
                <a:cs typeface="Tahoma"/>
              </a:rPr>
              <a:t>25.11.2022</a:t>
            </a:r>
            <a:endParaRPr sz="1800">
              <a:latin typeface="Tahoma"/>
              <a:cs typeface="Tahoma"/>
            </a:endParaRPr>
          </a:p>
          <a:p>
            <a:pPr marL="768350" marR="763270" algn="ctr">
              <a:lnSpc>
                <a:spcPts val="2160"/>
              </a:lnSpc>
              <a:spcBef>
                <a:spcPts val="75"/>
              </a:spcBef>
            </a:pPr>
            <a:r>
              <a:rPr sz="1800" dirty="0">
                <a:latin typeface="Tahoma"/>
                <a:cs typeface="Tahoma"/>
              </a:rPr>
              <a:t>№</a:t>
            </a:r>
            <a:r>
              <a:rPr sz="1800" spc="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1028</a:t>
            </a:r>
            <a:r>
              <a:rPr sz="1800" spc="20" dirty="0"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«Об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утверждении</a:t>
            </a:r>
            <a:r>
              <a:rPr sz="1800" spc="-1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федеральной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образовательной</a:t>
            </a:r>
            <a:r>
              <a:rPr sz="1800" spc="2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программы </a:t>
            </a:r>
            <a:r>
              <a:rPr sz="1800" spc="-54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дошкольного</a:t>
            </a:r>
            <a:r>
              <a:rPr sz="1800" spc="1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ahoma"/>
                <a:cs typeface="Tahoma"/>
              </a:rPr>
              <a:t>образования»</a:t>
            </a:r>
            <a:r>
              <a:rPr sz="1800" spc="3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900" spc="-55" dirty="0">
                <a:latin typeface="Tahoma"/>
                <a:cs typeface="Tahoma"/>
              </a:rPr>
              <a:t>(зарегистрирован</a:t>
            </a:r>
            <a:r>
              <a:rPr sz="1900" spc="-25" dirty="0">
                <a:latin typeface="Tahoma"/>
                <a:cs typeface="Tahoma"/>
              </a:rPr>
              <a:t> </a:t>
            </a:r>
            <a:r>
              <a:rPr sz="1900" spc="-55" dirty="0">
                <a:latin typeface="Tahoma"/>
                <a:cs typeface="Tahoma"/>
              </a:rPr>
              <a:t>28.12.2022</a:t>
            </a:r>
            <a:r>
              <a:rPr sz="1900" spc="30" dirty="0">
                <a:latin typeface="Tahoma"/>
                <a:cs typeface="Tahoma"/>
              </a:rPr>
              <a:t> </a:t>
            </a:r>
            <a:r>
              <a:rPr sz="1900" spc="-114" dirty="0">
                <a:latin typeface="Tahoma"/>
                <a:cs typeface="Tahoma"/>
              </a:rPr>
              <a:t>№</a:t>
            </a:r>
            <a:r>
              <a:rPr sz="1900" spc="-40" dirty="0">
                <a:latin typeface="Tahoma"/>
                <a:cs typeface="Tahoma"/>
              </a:rPr>
              <a:t> </a:t>
            </a:r>
            <a:r>
              <a:rPr sz="1900" spc="-50" dirty="0">
                <a:latin typeface="Tahoma"/>
                <a:cs typeface="Tahoma"/>
              </a:rPr>
              <a:t>71847):</a:t>
            </a:r>
            <a:endParaRPr sz="19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6086" y="46735"/>
            <a:ext cx="52089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00"/>
                </a:solidFill>
              </a:rPr>
              <a:t>Особенности</a:t>
            </a:r>
            <a:r>
              <a:rPr sz="2400" spc="-15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структуры</a:t>
            </a:r>
            <a:r>
              <a:rPr sz="2400" spc="-10" dirty="0">
                <a:solidFill>
                  <a:srgbClr val="000000"/>
                </a:solidFill>
              </a:rPr>
              <a:t> </a:t>
            </a:r>
            <a:r>
              <a:rPr sz="2400" dirty="0">
                <a:solidFill>
                  <a:srgbClr val="000000"/>
                </a:solidFill>
              </a:rPr>
              <a:t>ФОП</a:t>
            </a:r>
            <a:r>
              <a:rPr sz="2400" spc="-20" dirty="0">
                <a:solidFill>
                  <a:srgbClr val="000000"/>
                </a:solidFill>
              </a:rPr>
              <a:t> </a:t>
            </a:r>
            <a:r>
              <a:rPr sz="2400" spc="-5" dirty="0">
                <a:solidFill>
                  <a:srgbClr val="000000"/>
                </a:solidFill>
              </a:rPr>
              <a:t>ДО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86334" y="508253"/>
            <a:ext cx="8771255" cy="6337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2715" indent="-120650">
              <a:lnSpc>
                <a:spcPct val="100000"/>
              </a:lnSpc>
              <a:spcBef>
                <a:spcPts val="105"/>
              </a:spcBef>
              <a:buChar char="-"/>
              <a:tabLst>
                <a:tab pos="133350" algn="l"/>
              </a:tabLst>
            </a:pPr>
            <a:r>
              <a:rPr sz="1400" dirty="0">
                <a:latin typeface="Tahoma"/>
                <a:cs typeface="Tahoma"/>
              </a:rPr>
              <a:t>Структура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ООП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ДО: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целевой,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содержательный,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организационный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разделы</a:t>
            </a:r>
            <a:endParaRPr sz="1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ahoma"/>
              <a:buChar char="-"/>
            </a:pPr>
            <a:endParaRPr sz="1250">
              <a:latin typeface="Tahoma"/>
              <a:cs typeface="Tahoma"/>
            </a:endParaRPr>
          </a:p>
          <a:p>
            <a:pPr marL="132715" indent="-120650">
              <a:lnSpc>
                <a:spcPct val="100000"/>
              </a:lnSpc>
              <a:buChar char="-"/>
              <a:tabLst>
                <a:tab pos="133350" algn="l"/>
              </a:tabLst>
            </a:pPr>
            <a:r>
              <a:rPr sz="1400" dirty="0">
                <a:latin typeface="Tahoma"/>
                <a:cs typeface="Tahoma"/>
              </a:rPr>
              <a:t>В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целевом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разделе:</a:t>
            </a:r>
            <a:endParaRPr sz="14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Пояснительная</a:t>
            </a:r>
            <a:r>
              <a:rPr sz="1300" spc="6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записка: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цель,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задачи,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принципы,</a:t>
            </a:r>
            <a:r>
              <a:rPr sz="1300" spc="25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подходы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к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формированию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Планируемые</a:t>
            </a:r>
            <a:r>
              <a:rPr sz="1300" spc="30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результаты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реализации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Педагогическая</a:t>
            </a:r>
            <a:r>
              <a:rPr sz="13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диагностика</a:t>
            </a:r>
            <a:r>
              <a:rPr sz="13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достижения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планируемых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результатов</a:t>
            </a:r>
            <a:endParaRPr sz="1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sz="1400" dirty="0">
                <a:latin typeface="Tahoma"/>
                <a:cs typeface="Tahoma"/>
              </a:rPr>
              <a:t>-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В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содержательном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разделе:</a:t>
            </a:r>
            <a:endParaRPr sz="14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Задачи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содержания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образования</a:t>
            </a:r>
            <a:r>
              <a:rPr sz="1300" spc="3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(обучения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воспитания)</a:t>
            </a:r>
            <a:r>
              <a:rPr sz="1300" spc="6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по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образовательным</a:t>
            </a:r>
            <a:r>
              <a:rPr sz="1300" spc="3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областям: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5" dirty="0">
                <a:latin typeface="Tahoma"/>
                <a:cs typeface="Tahoma"/>
              </a:rPr>
              <a:t>социально-коммуникативное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5" dirty="0">
                <a:latin typeface="Tahoma"/>
                <a:cs typeface="Tahoma"/>
              </a:rPr>
              <a:t>познавательное</a:t>
            </a:r>
            <a:r>
              <a:rPr sz="1300" spc="2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5" dirty="0">
                <a:latin typeface="Tahoma"/>
                <a:cs typeface="Tahoma"/>
              </a:rPr>
              <a:t>речевое</a:t>
            </a:r>
            <a:r>
              <a:rPr sz="1300" spc="-3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5" dirty="0">
                <a:latin typeface="Tahoma"/>
                <a:cs typeface="Tahoma"/>
              </a:rPr>
              <a:t>художественно-эстетическое</a:t>
            </a:r>
            <a:r>
              <a:rPr sz="1300" spc="3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733425" lvl="1" indent="-287020">
              <a:lnSpc>
                <a:spcPct val="100000"/>
              </a:lnSpc>
              <a:buFont typeface="Wingdings"/>
              <a:buChar char=""/>
              <a:tabLst>
                <a:tab pos="733425" algn="l"/>
                <a:tab pos="734060" algn="l"/>
              </a:tabLst>
            </a:pPr>
            <a:r>
              <a:rPr sz="1300" spc="-10" dirty="0">
                <a:latin typeface="Tahoma"/>
                <a:cs typeface="Tahoma"/>
              </a:rPr>
              <a:t>физическое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развитие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Вариативные</a:t>
            </a:r>
            <a:r>
              <a:rPr sz="13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формы,</a:t>
            </a:r>
            <a:r>
              <a:rPr sz="13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способы,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методы</a:t>
            </a:r>
            <a:r>
              <a:rPr sz="13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средства</a:t>
            </a:r>
            <a:r>
              <a:rPr sz="13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реализации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Особенности</a:t>
            </a:r>
            <a:r>
              <a:rPr sz="13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образовательной</a:t>
            </a:r>
            <a:r>
              <a:rPr sz="13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деятельности</a:t>
            </a:r>
            <a:r>
              <a:rPr sz="1300" spc="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разных</a:t>
            </a:r>
            <a:r>
              <a:rPr sz="13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видов</a:t>
            </a:r>
            <a:r>
              <a:rPr sz="13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культурных</a:t>
            </a:r>
            <a:r>
              <a:rPr sz="13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практик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Способы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направления</a:t>
            </a:r>
            <a:r>
              <a:rPr sz="1300" spc="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поддержки</a:t>
            </a:r>
            <a:r>
              <a:rPr sz="13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детской</a:t>
            </a:r>
            <a:r>
              <a:rPr sz="13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инициативы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Особенности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взаимодействия</a:t>
            </a:r>
            <a:r>
              <a:rPr sz="1300" spc="6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педагогического</a:t>
            </a:r>
            <a:r>
              <a:rPr sz="130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коллектива</a:t>
            </a:r>
            <a:r>
              <a:rPr sz="1300" spc="5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с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семьями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обучающихся</a:t>
            </a:r>
            <a:endParaRPr sz="1300">
              <a:latin typeface="Tahoma"/>
              <a:cs typeface="Tahoma"/>
            </a:endParaRPr>
          </a:p>
          <a:p>
            <a:pPr marL="299085" marR="508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Направления</a:t>
            </a:r>
            <a:r>
              <a:rPr sz="1300" spc="5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spc="5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задачи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коррекционно-развивающей</a:t>
            </a:r>
            <a:r>
              <a:rPr sz="1300" spc="4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работы.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Содержание</a:t>
            </a:r>
            <a:r>
              <a:rPr sz="1300" spc="5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коррекционно-развивающей</a:t>
            </a:r>
            <a:r>
              <a:rPr sz="1300" spc="6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работы </a:t>
            </a:r>
            <a:r>
              <a:rPr sz="1300" spc="-39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на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уровне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ДОО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Федеральная</a:t>
            </a:r>
            <a:r>
              <a:rPr sz="13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рабочая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программа</a:t>
            </a:r>
            <a:r>
              <a:rPr sz="13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воспитания</a:t>
            </a:r>
            <a:endParaRPr sz="1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sz="1400" dirty="0">
                <a:latin typeface="Tahoma"/>
                <a:cs typeface="Tahoma"/>
              </a:rPr>
              <a:t>-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В</a:t>
            </a:r>
            <a:r>
              <a:rPr sz="1400" spc="-2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организационном</a:t>
            </a:r>
            <a:r>
              <a:rPr sz="1400" spc="-3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разделе:</a:t>
            </a:r>
            <a:endParaRPr sz="14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Психолого-педагогические</a:t>
            </a:r>
            <a:r>
              <a:rPr sz="1300" spc="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условия</a:t>
            </a:r>
            <a:r>
              <a:rPr sz="130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реализации</a:t>
            </a:r>
            <a:r>
              <a:rPr sz="1300" spc="3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Особенности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организации</a:t>
            </a:r>
            <a:r>
              <a:rPr sz="1300" spc="3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развивающей</a:t>
            </a:r>
            <a:r>
              <a:rPr sz="1300" spc="5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предметно-пространственной</a:t>
            </a:r>
            <a:r>
              <a:rPr sz="1300" spc="75" dirty="0">
                <a:latin typeface="Tahoma"/>
                <a:cs typeface="Tahoma"/>
              </a:rPr>
              <a:t> </a:t>
            </a:r>
            <a:r>
              <a:rPr sz="1300" spc="-10" dirty="0">
                <a:latin typeface="Tahoma"/>
                <a:cs typeface="Tahoma"/>
              </a:rPr>
              <a:t>среды</a:t>
            </a:r>
            <a:endParaRPr sz="1300">
              <a:latin typeface="Tahoma"/>
              <a:cs typeface="Tahoma"/>
            </a:endParaRPr>
          </a:p>
          <a:p>
            <a:pPr marL="299085" marR="571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  <a:tab pos="2492375" algn="l"/>
                <a:tab pos="3644900" algn="l"/>
                <a:tab pos="4734560" algn="l"/>
                <a:tab pos="6125845" algn="l"/>
                <a:tab pos="7478395" algn="l"/>
                <a:tab pos="8663940" algn="l"/>
              </a:tabLst>
            </a:pPr>
            <a:r>
              <a:rPr sz="1300" spc="-5" dirty="0">
                <a:latin typeface="Tahoma"/>
                <a:cs typeface="Tahoma"/>
              </a:rPr>
              <a:t>М</a:t>
            </a:r>
            <a:r>
              <a:rPr sz="1300" spc="5" dirty="0">
                <a:latin typeface="Tahoma"/>
                <a:cs typeface="Tahoma"/>
              </a:rPr>
              <a:t>а</a:t>
            </a:r>
            <a:r>
              <a:rPr sz="1300" spc="-10" dirty="0">
                <a:latin typeface="Tahoma"/>
                <a:cs typeface="Tahoma"/>
              </a:rPr>
              <a:t>те</a:t>
            </a:r>
            <a:r>
              <a:rPr sz="1300" spc="-5" dirty="0">
                <a:latin typeface="Tahoma"/>
                <a:cs typeface="Tahoma"/>
              </a:rPr>
              <a:t>р</a:t>
            </a:r>
            <a:r>
              <a:rPr sz="1300" spc="-10" dirty="0">
                <a:latin typeface="Tahoma"/>
                <a:cs typeface="Tahoma"/>
              </a:rPr>
              <a:t>и</a:t>
            </a:r>
            <a:r>
              <a:rPr sz="1300" spc="-5" dirty="0">
                <a:latin typeface="Tahoma"/>
                <a:cs typeface="Tahoma"/>
              </a:rPr>
              <a:t>а</a:t>
            </a:r>
            <a:r>
              <a:rPr sz="1300" spc="5" dirty="0">
                <a:latin typeface="Tahoma"/>
                <a:cs typeface="Tahoma"/>
              </a:rPr>
              <a:t>л</a:t>
            </a:r>
            <a:r>
              <a:rPr sz="1300" spc="-10" dirty="0">
                <a:latin typeface="Tahoma"/>
                <a:cs typeface="Tahoma"/>
              </a:rPr>
              <a:t>ьн</a:t>
            </a:r>
            <a:r>
              <a:rPr sz="1300" spc="10" dirty="0">
                <a:latin typeface="Tahoma"/>
                <a:cs typeface="Tahoma"/>
              </a:rPr>
              <a:t>о</a:t>
            </a:r>
            <a:r>
              <a:rPr sz="1300" dirty="0">
                <a:latin typeface="Tahoma"/>
                <a:cs typeface="Tahoma"/>
              </a:rPr>
              <a:t>-</a:t>
            </a:r>
            <a:r>
              <a:rPr sz="1300" spc="-10" dirty="0">
                <a:latin typeface="Tahoma"/>
                <a:cs typeface="Tahoma"/>
              </a:rPr>
              <a:t>те</a:t>
            </a:r>
            <a:r>
              <a:rPr sz="1300" dirty="0">
                <a:latin typeface="Tahoma"/>
                <a:cs typeface="Tahoma"/>
              </a:rPr>
              <a:t>х</a:t>
            </a:r>
            <a:r>
              <a:rPr sz="1300" spc="-5" dirty="0">
                <a:latin typeface="Tahoma"/>
                <a:cs typeface="Tahoma"/>
              </a:rPr>
              <a:t>н</a:t>
            </a:r>
            <a:r>
              <a:rPr sz="1300" spc="10" dirty="0">
                <a:latin typeface="Tahoma"/>
                <a:cs typeface="Tahoma"/>
              </a:rPr>
              <a:t>и</a:t>
            </a:r>
            <a:r>
              <a:rPr sz="1300" spc="-5" dirty="0">
                <a:latin typeface="Tahoma"/>
                <a:cs typeface="Tahoma"/>
              </a:rPr>
              <a:t>ч</a:t>
            </a:r>
            <a:r>
              <a:rPr sz="1300" spc="-10" dirty="0">
                <a:latin typeface="Tahoma"/>
                <a:cs typeface="Tahoma"/>
              </a:rPr>
              <a:t>е</a:t>
            </a:r>
            <a:r>
              <a:rPr sz="1300" spc="-5" dirty="0">
                <a:latin typeface="Tahoma"/>
                <a:cs typeface="Tahoma"/>
              </a:rPr>
              <a:t>с</a:t>
            </a:r>
            <a:r>
              <a:rPr sz="1300" spc="-10" dirty="0">
                <a:latin typeface="Tahoma"/>
                <a:cs typeface="Tahoma"/>
              </a:rPr>
              <a:t>к</a:t>
            </a:r>
            <a:r>
              <a:rPr sz="1300" dirty="0">
                <a:latin typeface="Tahoma"/>
                <a:cs typeface="Tahoma"/>
              </a:rPr>
              <a:t>о</a:t>
            </a:r>
            <a:r>
              <a:rPr sz="1300" spc="-5" dirty="0">
                <a:latin typeface="Tahoma"/>
                <a:cs typeface="Tahoma"/>
              </a:rPr>
              <a:t>е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о</a:t>
            </a:r>
            <a:r>
              <a:rPr sz="1300" spc="-10" dirty="0">
                <a:latin typeface="Tahoma"/>
                <a:cs typeface="Tahoma"/>
              </a:rPr>
              <a:t>бе</a:t>
            </a:r>
            <a:r>
              <a:rPr sz="1300" spc="-5" dirty="0">
                <a:latin typeface="Tahoma"/>
                <a:cs typeface="Tahoma"/>
              </a:rPr>
              <a:t>с</a:t>
            </a:r>
            <a:r>
              <a:rPr sz="1300" spc="-10" dirty="0">
                <a:latin typeface="Tahoma"/>
                <a:cs typeface="Tahoma"/>
              </a:rPr>
              <a:t>п</a:t>
            </a:r>
            <a:r>
              <a:rPr sz="1300" spc="-5" dirty="0">
                <a:latin typeface="Tahoma"/>
                <a:cs typeface="Tahoma"/>
              </a:rPr>
              <a:t>еч</a:t>
            </a:r>
            <a:r>
              <a:rPr sz="1300" spc="-10" dirty="0">
                <a:latin typeface="Tahoma"/>
                <a:cs typeface="Tahoma"/>
              </a:rPr>
              <a:t>е</a:t>
            </a:r>
            <a:r>
              <a:rPr sz="1300" spc="-5" dirty="0">
                <a:latin typeface="Tahoma"/>
                <a:cs typeface="Tahoma"/>
              </a:rPr>
              <a:t>н</a:t>
            </a:r>
            <a:r>
              <a:rPr sz="1300" spc="-10" dirty="0">
                <a:latin typeface="Tahoma"/>
                <a:cs typeface="Tahoma"/>
              </a:rPr>
              <a:t>и</a:t>
            </a:r>
            <a:r>
              <a:rPr sz="1300" spc="-5" dirty="0">
                <a:latin typeface="Tahoma"/>
                <a:cs typeface="Tahoma"/>
              </a:rPr>
              <a:t>е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10" dirty="0">
                <a:latin typeface="Tahoma"/>
                <a:cs typeface="Tahoma"/>
              </a:rPr>
              <a:t>П</a:t>
            </a:r>
            <a:r>
              <a:rPr sz="1300" spc="-5" dirty="0">
                <a:latin typeface="Tahoma"/>
                <a:cs typeface="Tahoma"/>
              </a:rPr>
              <a:t>ро</a:t>
            </a:r>
            <a:r>
              <a:rPr sz="1300" spc="-20" dirty="0">
                <a:latin typeface="Tahoma"/>
                <a:cs typeface="Tahoma"/>
              </a:rPr>
              <a:t>г</a:t>
            </a:r>
            <a:r>
              <a:rPr sz="1300" spc="-5" dirty="0">
                <a:latin typeface="Tahoma"/>
                <a:cs typeface="Tahoma"/>
              </a:rPr>
              <a:t>р</a:t>
            </a:r>
            <a:r>
              <a:rPr sz="1300" dirty="0">
                <a:latin typeface="Tahoma"/>
                <a:cs typeface="Tahoma"/>
              </a:rPr>
              <a:t>а</a:t>
            </a:r>
            <a:r>
              <a:rPr sz="1300" spc="-5" dirty="0">
                <a:latin typeface="Tahoma"/>
                <a:cs typeface="Tahoma"/>
              </a:rPr>
              <a:t>мм</a:t>
            </a:r>
            <a:r>
              <a:rPr sz="1300" spc="-15" dirty="0">
                <a:latin typeface="Tahoma"/>
                <a:cs typeface="Tahoma"/>
              </a:rPr>
              <a:t>ы</a:t>
            </a:r>
            <a:r>
              <a:rPr sz="1300" spc="-5" dirty="0">
                <a:latin typeface="Tahoma"/>
                <a:cs typeface="Tahoma"/>
              </a:rPr>
              <a:t>,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о</a:t>
            </a:r>
            <a:r>
              <a:rPr sz="1300" spc="-10" dirty="0">
                <a:latin typeface="Tahoma"/>
                <a:cs typeface="Tahoma"/>
              </a:rPr>
              <a:t>бе</a:t>
            </a:r>
            <a:r>
              <a:rPr sz="1300" spc="-5" dirty="0">
                <a:latin typeface="Tahoma"/>
                <a:cs typeface="Tahoma"/>
              </a:rPr>
              <a:t>с</a:t>
            </a:r>
            <a:r>
              <a:rPr sz="1300" spc="-10" dirty="0">
                <a:latin typeface="Tahoma"/>
                <a:cs typeface="Tahoma"/>
              </a:rPr>
              <a:t>п</a:t>
            </a:r>
            <a:r>
              <a:rPr sz="1300" spc="-5" dirty="0">
                <a:latin typeface="Tahoma"/>
                <a:cs typeface="Tahoma"/>
              </a:rPr>
              <a:t>еч</a:t>
            </a:r>
            <a:r>
              <a:rPr sz="1300" spc="-10" dirty="0">
                <a:latin typeface="Tahoma"/>
                <a:cs typeface="Tahoma"/>
              </a:rPr>
              <a:t>е</a:t>
            </a:r>
            <a:r>
              <a:rPr sz="1300" spc="10" dirty="0">
                <a:latin typeface="Tahoma"/>
                <a:cs typeface="Tahoma"/>
              </a:rPr>
              <a:t>н</a:t>
            </a:r>
            <a:r>
              <a:rPr sz="1300" spc="-5" dirty="0">
                <a:latin typeface="Tahoma"/>
                <a:cs typeface="Tahoma"/>
              </a:rPr>
              <a:t>н</a:t>
            </a:r>
            <a:r>
              <a:rPr sz="1300" dirty="0">
                <a:latin typeface="Tahoma"/>
                <a:cs typeface="Tahoma"/>
              </a:rPr>
              <a:t>о</a:t>
            </a:r>
            <a:r>
              <a:rPr sz="1300" spc="-10" dirty="0">
                <a:latin typeface="Tahoma"/>
                <a:cs typeface="Tahoma"/>
              </a:rPr>
              <a:t>ст</a:t>
            </a:r>
            <a:r>
              <a:rPr sz="1300" spc="-5" dirty="0">
                <a:latin typeface="Tahoma"/>
                <a:cs typeface="Tahoma"/>
              </a:rPr>
              <a:t>ь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м</a:t>
            </a:r>
            <a:r>
              <a:rPr sz="1300" spc="5" dirty="0">
                <a:latin typeface="Tahoma"/>
                <a:cs typeface="Tahoma"/>
              </a:rPr>
              <a:t>е</a:t>
            </a:r>
            <a:r>
              <a:rPr sz="1300" spc="-10" dirty="0">
                <a:latin typeface="Tahoma"/>
                <a:cs typeface="Tahoma"/>
              </a:rPr>
              <a:t>т</a:t>
            </a:r>
            <a:r>
              <a:rPr sz="1300" spc="-5" dirty="0">
                <a:latin typeface="Tahoma"/>
                <a:cs typeface="Tahoma"/>
              </a:rPr>
              <a:t>о</a:t>
            </a:r>
            <a:r>
              <a:rPr sz="1300" spc="-10" dirty="0">
                <a:latin typeface="Tahoma"/>
                <a:cs typeface="Tahoma"/>
              </a:rPr>
              <a:t>дич</a:t>
            </a:r>
            <a:r>
              <a:rPr sz="1300" spc="-5" dirty="0">
                <a:latin typeface="Tahoma"/>
                <a:cs typeface="Tahoma"/>
              </a:rPr>
              <a:t>е</a:t>
            </a:r>
            <a:r>
              <a:rPr sz="1300" spc="-10" dirty="0">
                <a:latin typeface="Tahoma"/>
                <a:cs typeface="Tahoma"/>
              </a:rPr>
              <a:t>с</a:t>
            </a:r>
            <a:r>
              <a:rPr sz="1300" spc="-5" dirty="0">
                <a:latin typeface="Tahoma"/>
                <a:cs typeface="Tahoma"/>
              </a:rPr>
              <a:t>к</a:t>
            </a:r>
            <a:r>
              <a:rPr sz="1300" spc="-10" dirty="0">
                <a:latin typeface="Tahoma"/>
                <a:cs typeface="Tahoma"/>
              </a:rPr>
              <a:t>и</a:t>
            </a:r>
            <a:r>
              <a:rPr sz="1300" spc="5" dirty="0">
                <a:latin typeface="Tahoma"/>
                <a:cs typeface="Tahoma"/>
              </a:rPr>
              <a:t>м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м</a:t>
            </a:r>
            <a:r>
              <a:rPr sz="1300" spc="5" dirty="0">
                <a:latin typeface="Tahoma"/>
                <a:cs typeface="Tahoma"/>
              </a:rPr>
              <a:t>а</a:t>
            </a:r>
            <a:r>
              <a:rPr sz="1300" spc="-10" dirty="0">
                <a:latin typeface="Tahoma"/>
                <a:cs typeface="Tahoma"/>
              </a:rPr>
              <a:t>т</a:t>
            </a:r>
            <a:r>
              <a:rPr sz="1300" spc="5" dirty="0">
                <a:latin typeface="Tahoma"/>
                <a:cs typeface="Tahoma"/>
              </a:rPr>
              <a:t>е</a:t>
            </a:r>
            <a:r>
              <a:rPr sz="1300" spc="-5" dirty="0">
                <a:latin typeface="Tahoma"/>
                <a:cs typeface="Tahoma"/>
              </a:rPr>
              <a:t>риалами</a:t>
            </a:r>
            <a:r>
              <a:rPr sz="1300" dirty="0">
                <a:latin typeface="Tahoma"/>
                <a:cs typeface="Tahoma"/>
              </a:rPr>
              <a:t>	</a:t>
            </a:r>
            <a:r>
              <a:rPr sz="1300" spc="-5" dirty="0">
                <a:latin typeface="Tahoma"/>
                <a:cs typeface="Tahoma"/>
              </a:rPr>
              <a:t>и  </a:t>
            </a:r>
            <a:r>
              <a:rPr sz="1300" spc="-10" dirty="0">
                <a:latin typeface="Tahoma"/>
                <a:cs typeface="Tahoma"/>
              </a:rPr>
              <a:t>средствами</a:t>
            </a:r>
            <a:r>
              <a:rPr sz="1300" spc="2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обучения</a:t>
            </a:r>
            <a:r>
              <a:rPr sz="1300" spc="2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и</a:t>
            </a:r>
            <a:r>
              <a:rPr sz="1300" spc="1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воспитания</a:t>
            </a:r>
            <a:endParaRPr sz="1300">
              <a:latin typeface="Tahoma"/>
              <a:cs typeface="Tahoma"/>
            </a:endParaRPr>
          </a:p>
          <a:p>
            <a:pPr marL="299085" marR="508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  <a:tab pos="1306830" algn="l"/>
                <a:tab pos="2147570" algn="l"/>
                <a:tab pos="3394710" algn="l"/>
                <a:tab pos="4583430" algn="l"/>
                <a:tab pos="6025515" algn="l"/>
                <a:tab pos="7281545" algn="l"/>
                <a:tab pos="8486775" algn="l"/>
              </a:tabLst>
            </a:pP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им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ерный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ч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нь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л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те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ту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р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ны</a:t>
            </a:r>
            <a:r>
              <a:rPr sz="1300" spc="-15" dirty="0">
                <a:solidFill>
                  <a:srgbClr val="FF0000"/>
                </a:solidFill>
                <a:latin typeface="Tahoma"/>
                <a:cs typeface="Tahoma"/>
              </a:rPr>
              <a:t>х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,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музык</a:t>
            </a:r>
            <a:r>
              <a:rPr sz="1300" spc="10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льн</a:t>
            </a:r>
            <a:r>
              <a:rPr sz="1300" spc="10" dirty="0">
                <a:solidFill>
                  <a:srgbClr val="FF0000"/>
                </a:solidFill>
                <a:latin typeface="Tahoma"/>
                <a:cs typeface="Tahoma"/>
              </a:rPr>
              <a:t>ы</a:t>
            </a:r>
            <a:r>
              <a:rPr sz="1300" spc="-15" dirty="0">
                <a:solidFill>
                  <a:srgbClr val="FF0000"/>
                </a:solidFill>
                <a:latin typeface="Tahoma"/>
                <a:cs typeface="Tahoma"/>
              </a:rPr>
              <a:t>х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,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-15" dirty="0">
                <a:solidFill>
                  <a:srgbClr val="FF0000"/>
                </a:solidFill>
                <a:latin typeface="Tahoma"/>
                <a:cs typeface="Tahoma"/>
              </a:rPr>
              <a:t>х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уд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ж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с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т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нных,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ни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м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ц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онных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п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ро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изв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е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де</a:t>
            </a:r>
            <a:r>
              <a:rPr sz="1300" spc="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й</a:t>
            </a:r>
            <a:r>
              <a:rPr sz="1300" dirty="0">
                <a:solidFill>
                  <a:srgbClr val="FF0000"/>
                </a:solidFill>
                <a:latin typeface="Tahoma"/>
                <a:cs typeface="Tahoma"/>
              </a:rPr>
              <a:t>	д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ля 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реализации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latin typeface="Tahoma"/>
                <a:cs typeface="Tahoma"/>
              </a:rPr>
              <a:t>Кадровые</a:t>
            </a:r>
            <a:r>
              <a:rPr sz="130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условия</a:t>
            </a:r>
            <a:r>
              <a:rPr sz="1300" spc="10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реализации</a:t>
            </a:r>
            <a:r>
              <a:rPr sz="1300" spc="35" dirty="0">
                <a:latin typeface="Tahoma"/>
                <a:cs typeface="Tahoma"/>
              </a:rPr>
              <a:t> </a:t>
            </a:r>
            <a:r>
              <a:rPr sz="1300" spc="-5" dirty="0">
                <a:latin typeface="Tahoma"/>
                <a:cs typeface="Tahoma"/>
              </a:rPr>
              <a:t>Программы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Примерный</a:t>
            </a:r>
            <a:r>
              <a:rPr sz="1300" spc="1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режим</a:t>
            </a:r>
            <a:r>
              <a:rPr sz="1300" spc="1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и</a:t>
            </a:r>
            <a:r>
              <a:rPr sz="1300" spc="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распорядок </a:t>
            </a:r>
            <a:r>
              <a:rPr sz="1300" spc="-10" dirty="0">
                <a:solidFill>
                  <a:srgbClr val="0D0D0D"/>
                </a:solidFill>
                <a:latin typeface="Tahoma"/>
                <a:cs typeface="Tahoma"/>
              </a:rPr>
              <a:t>дня</a:t>
            </a:r>
            <a:r>
              <a:rPr sz="1300" spc="3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в</a:t>
            </a:r>
            <a:r>
              <a:rPr sz="1300" spc="5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0D0D0D"/>
                </a:solidFill>
                <a:latin typeface="Tahoma"/>
                <a:cs typeface="Tahoma"/>
              </a:rPr>
              <a:t>дошкольных</a:t>
            </a:r>
            <a:r>
              <a:rPr sz="1300" spc="20" dirty="0">
                <a:solidFill>
                  <a:srgbClr val="0D0D0D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0D0D0D"/>
                </a:solidFill>
                <a:latin typeface="Tahoma"/>
                <a:cs typeface="Tahoma"/>
              </a:rPr>
              <a:t>группах</a:t>
            </a:r>
            <a:endParaRPr sz="13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Федеральный</a:t>
            </a:r>
            <a:r>
              <a:rPr sz="13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календарный</a:t>
            </a:r>
            <a:r>
              <a:rPr sz="13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план</a:t>
            </a:r>
            <a:r>
              <a:rPr sz="13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10" dirty="0">
                <a:solidFill>
                  <a:srgbClr val="FF0000"/>
                </a:solidFill>
                <a:latin typeface="Tahoma"/>
                <a:cs typeface="Tahoma"/>
              </a:rPr>
              <a:t>воспитательной</a:t>
            </a:r>
            <a:r>
              <a:rPr sz="1300" spc="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300" spc="-5" dirty="0">
                <a:solidFill>
                  <a:srgbClr val="FF0000"/>
                </a:solidFill>
                <a:latin typeface="Tahoma"/>
                <a:cs typeface="Tahoma"/>
              </a:rPr>
              <a:t>работы</a:t>
            </a:r>
            <a:endParaRPr sz="1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5482" y="76327"/>
            <a:ext cx="572960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spc="-5" dirty="0">
                <a:solidFill>
                  <a:srgbClr val="000000"/>
                </a:solidFill>
              </a:rPr>
              <a:t>Особенности</a:t>
            </a:r>
            <a:r>
              <a:rPr sz="2500" spc="-10" dirty="0">
                <a:solidFill>
                  <a:srgbClr val="000000"/>
                </a:solidFill>
              </a:rPr>
              <a:t> содержания</a:t>
            </a:r>
            <a:r>
              <a:rPr sz="2500" spc="-20" dirty="0">
                <a:solidFill>
                  <a:srgbClr val="000000"/>
                </a:solidFill>
              </a:rPr>
              <a:t> </a:t>
            </a:r>
            <a:r>
              <a:rPr sz="2500" spc="-5" dirty="0">
                <a:solidFill>
                  <a:srgbClr val="000000"/>
                </a:solidFill>
              </a:rPr>
              <a:t>ФОП</a:t>
            </a:r>
            <a:r>
              <a:rPr sz="2500" spc="-10" dirty="0">
                <a:solidFill>
                  <a:srgbClr val="000000"/>
                </a:solidFill>
              </a:rPr>
              <a:t> ДО</a:t>
            </a:r>
            <a:endParaRPr sz="25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" y="1196339"/>
            <a:ext cx="327659" cy="32766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18540" y="777366"/>
            <a:ext cx="8341359" cy="122999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008630">
              <a:lnSpc>
                <a:spcPct val="100000"/>
              </a:lnSpc>
              <a:spcBef>
                <a:spcPts val="819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Общие</a:t>
            </a:r>
            <a:r>
              <a:rPr sz="1800" b="1" u="heavy" spc="-4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положения:</a:t>
            </a:r>
            <a:endParaRPr sz="1800">
              <a:latin typeface="Tahoma"/>
              <a:cs typeface="Tahoma"/>
            </a:endParaRPr>
          </a:p>
          <a:p>
            <a:pPr marL="142240" indent="-129539">
              <a:lnSpc>
                <a:spcPct val="100000"/>
              </a:lnSpc>
              <a:spcBef>
                <a:spcPts val="600"/>
              </a:spcBef>
              <a:buChar char="-"/>
              <a:tabLst>
                <a:tab pos="142240" algn="l"/>
              </a:tabLst>
            </a:pPr>
            <a:r>
              <a:rPr sz="1500" spc="-5" dirty="0">
                <a:latin typeface="Tahoma"/>
                <a:cs typeface="Tahoma"/>
              </a:rPr>
              <a:t>Опора</a:t>
            </a:r>
            <a:r>
              <a:rPr sz="1500" spc="2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Программы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на</a:t>
            </a:r>
            <a:r>
              <a:rPr sz="1500" spc="25" dirty="0">
                <a:latin typeface="Tahoma"/>
                <a:cs typeface="Tahoma"/>
              </a:rPr>
              <a:t> </a:t>
            </a:r>
            <a:r>
              <a:rPr sz="1500" spc="-10" dirty="0">
                <a:latin typeface="Tahoma"/>
                <a:cs typeface="Tahoma"/>
              </a:rPr>
              <a:t>принципы</a:t>
            </a:r>
            <a:r>
              <a:rPr sz="1500" spc="7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дошкольного</a:t>
            </a:r>
            <a:r>
              <a:rPr sz="1500" spc="2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образования,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зафиксированные</a:t>
            </a:r>
            <a:r>
              <a:rPr sz="1500" spc="4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во </a:t>
            </a:r>
            <a:r>
              <a:rPr sz="1500" spc="-5" dirty="0">
                <a:latin typeface="Tahoma"/>
                <a:cs typeface="Tahoma"/>
              </a:rPr>
              <a:t>ФГОС</a:t>
            </a:r>
            <a:r>
              <a:rPr sz="1500" spc="30" dirty="0">
                <a:latin typeface="Tahoma"/>
                <a:cs typeface="Tahoma"/>
              </a:rPr>
              <a:t> </a:t>
            </a:r>
            <a:r>
              <a:rPr sz="1500" spc="-10" dirty="0">
                <a:latin typeface="Tahoma"/>
                <a:cs typeface="Tahoma"/>
              </a:rPr>
              <a:t>ДО</a:t>
            </a:r>
            <a:endParaRPr sz="1500">
              <a:latin typeface="Tahoma"/>
              <a:cs typeface="Tahoma"/>
            </a:endParaRPr>
          </a:p>
          <a:p>
            <a:pPr marL="245745" indent="-233679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-"/>
              <a:tabLst>
                <a:tab pos="245745" algn="l"/>
                <a:tab pos="246379" algn="l"/>
                <a:tab pos="1633855" algn="l"/>
                <a:tab pos="2274570" algn="l"/>
                <a:tab pos="2717800" algn="l"/>
                <a:tab pos="3409950" algn="l"/>
                <a:tab pos="4025900" algn="l"/>
                <a:tab pos="4851400" algn="l"/>
                <a:tab pos="6452235" algn="l"/>
                <a:tab pos="7020559" algn="l"/>
                <a:tab pos="7524115" algn="l"/>
                <a:tab pos="7793355" algn="l"/>
              </a:tabLst>
            </a:pP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О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бязате</a:t>
            </a: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л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ь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ая	часть	</a:t>
            </a:r>
            <a:r>
              <a:rPr sz="1500" dirty="0">
                <a:latin typeface="Tahoma"/>
                <a:cs typeface="Tahoma"/>
              </a:rPr>
              <a:t>(не	м</a:t>
            </a:r>
            <a:r>
              <a:rPr sz="1500" spc="-10" dirty="0">
                <a:latin typeface="Tahoma"/>
                <a:cs typeface="Tahoma"/>
              </a:rPr>
              <a:t>е</a:t>
            </a:r>
            <a:r>
              <a:rPr sz="1500" spc="-5" dirty="0">
                <a:latin typeface="Tahoma"/>
                <a:cs typeface="Tahoma"/>
              </a:rPr>
              <a:t>не</a:t>
            </a:r>
            <a:r>
              <a:rPr sz="1500" dirty="0">
                <a:latin typeface="Tahoma"/>
                <a:cs typeface="Tahoma"/>
              </a:rPr>
              <a:t>е	</a:t>
            </a:r>
            <a:r>
              <a:rPr sz="1500" spc="5" dirty="0">
                <a:latin typeface="Tahoma"/>
                <a:cs typeface="Tahoma"/>
              </a:rPr>
              <a:t>6</a:t>
            </a:r>
            <a:r>
              <a:rPr sz="1500" spc="-5" dirty="0">
                <a:latin typeface="Tahoma"/>
                <a:cs typeface="Tahoma"/>
              </a:rPr>
              <a:t>0%</a:t>
            </a:r>
            <a:r>
              <a:rPr sz="1500" dirty="0">
                <a:latin typeface="Tahoma"/>
                <a:cs typeface="Tahoma"/>
              </a:rPr>
              <a:t>,	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дол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ж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н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а	соотв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етст</a:t>
            </a: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ова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т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ь	ФОП	</a:t>
            </a: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ДО</a:t>
            </a:r>
            <a:r>
              <a:rPr sz="1500" dirty="0">
                <a:latin typeface="Tahoma"/>
                <a:cs typeface="Tahoma"/>
              </a:rPr>
              <a:t>)	и	часть,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500" spc="-5" dirty="0">
                <a:latin typeface="Tahoma"/>
                <a:cs typeface="Tahoma"/>
              </a:rPr>
              <a:t>формируемая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участниками</a:t>
            </a:r>
            <a:r>
              <a:rPr sz="1500" spc="3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образовательных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отношений</a:t>
            </a:r>
            <a:r>
              <a:rPr sz="1500" spc="3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(не</a:t>
            </a:r>
            <a:r>
              <a:rPr sz="1500" spc="1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более </a:t>
            </a:r>
            <a:r>
              <a:rPr sz="1500" spc="-5" dirty="0">
                <a:latin typeface="Tahoma"/>
                <a:cs typeface="Tahoma"/>
              </a:rPr>
              <a:t>40%)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8540" y="2057780"/>
            <a:ext cx="83407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latin typeface="Tahoma"/>
                <a:cs typeface="Tahoma"/>
              </a:rPr>
              <a:t>-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ФОП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включает</a:t>
            </a:r>
            <a:r>
              <a:rPr sz="1500" dirty="0">
                <a:latin typeface="Tahoma"/>
                <a:cs typeface="Tahoma"/>
              </a:rPr>
              <a:t> 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себя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учебно-методическую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документацию,</a:t>
            </a:r>
            <a:r>
              <a:rPr sz="1500" dirty="0">
                <a:latin typeface="Tahoma"/>
                <a:cs typeface="Tahoma"/>
              </a:rPr>
              <a:t> 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состав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которой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входят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федеральная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рабочая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программа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воспитания</a:t>
            </a:r>
            <a:r>
              <a:rPr sz="1500" spc="-5" dirty="0">
                <a:latin typeface="Tahoma"/>
                <a:cs typeface="Tahoma"/>
              </a:rPr>
              <a:t>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примерный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режим</a:t>
            </a:r>
            <a:r>
              <a:rPr sz="1500" dirty="0">
                <a:latin typeface="Tahoma"/>
                <a:cs typeface="Tahoma"/>
              </a:rPr>
              <a:t> и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распорядок</a:t>
            </a:r>
            <a:r>
              <a:rPr sz="1500" dirty="0">
                <a:latin typeface="Tahoma"/>
                <a:cs typeface="Tahoma"/>
              </a:rPr>
              <a:t> дня </a:t>
            </a:r>
            <a:r>
              <a:rPr sz="1500" spc="-45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дошкольных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групп,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федеральный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календарный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план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воспитательной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работы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иные 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компоненты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540" y="3048380"/>
            <a:ext cx="8341995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Char char="-"/>
              <a:tabLst>
                <a:tab pos="266065" algn="l"/>
              </a:tabLst>
            </a:pPr>
            <a:r>
              <a:rPr sz="1500" dirty="0">
                <a:latin typeface="Tahoma"/>
                <a:cs typeface="Tahoma"/>
              </a:rPr>
              <a:t>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целевом</a:t>
            </a:r>
            <a:r>
              <a:rPr sz="1500" dirty="0">
                <a:latin typeface="Tahoma"/>
                <a:cs typeface="Tahoma"/>
              </a:rPr>
              <a:t> разделе: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+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предствлены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планируемые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результаты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освоения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ФОП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в 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младенческом, раннем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дошкольном возрасте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(к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4-м, 5-ти,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6-ти годам,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на этапе завершения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освоения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ФОП </a:t>
            </a:r>
            <a:r>
              <a:rPr sz="1500" spc="-10" dirty="0">
                <a:solidFill>
                  <a:srgbClr val="FF0000"/>
                </a:solidFill>
                <a:latin typeface="Tahoma"/>
                <a:cs typeface="Tahoma"/>
              </a:rPr>
              <a:t>ДО)</a:t>
            </a:r>
            <a:endParaRPr sz="15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210820" algn="l"/>
              </a:tabLst>
            </a:pPr>
            <a:r>
              <a:rPr sz="1500" dirty="0">
                <a:latin typeface="Tahoma"/>
                <a:cs typeface="Tahoma"/>
              </a:rPr>
              <a:t>В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содержательном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разделе: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+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федеральная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рабочая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программа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воспитания,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которая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раскрывает</a:t>
            </a:r>
            <a:r>
              <a:rPr sz="15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задачи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5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направления</a:t>
            </a:r>
            <a:r>
              <a:rPr sz="15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воспитательной</a:t>
            </a:r>
            <a:r>
              <a:rPr sz="15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работы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8540" y="4344161"/>
            <a:ext cx="834135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7810" algn="l"/>
                <a:tab pos="548640" algn="l"/>
                <a:tab pos="2280285" algn="l"/>
                <a:tab pos="3229610" algn="l"/>
                <a:tab pos="3547110" algn="l"/>
                <a:tab pos="4711700" algn="l"/>
                <a:tab pos="5621655" algn="l"/>
                <a:tab pos="7241540" algn="l"/>
              </a:tabLst>
            </a:pPr>
            <a:r>
              <a:rPr sz="1500" dirty="0">
                <a:latin typeface="Tahoma"/>
                <a:cs typeface="Tahoma"/>
              </a:rPr>
              <a:t>-	В	организационном	</a:t>
            </a:r>
            <a:r>
              <a:rPr sz="1500" spc="-5" dirty="0">
                <a:latin typeface="Tahoma"/>
                <a:cs typeface="Tahoma"/>
              </a:rPr>
              <a:t>разделе:	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+	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примерные	перечни	художественной	литературы,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8540" y="4572761"/>
            <a:ext cx="833945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музыкальных</a:t>
            </a:r>
            <a:r>
              <a:rPr sz="15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произведений,</a:t>
            </a:r>
            <a:r>
              <a:rPr sz="1500" spc="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произведений</a:t>
            </a:r>
            <a:r>
              <a:rPr sz="15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изобразительного</a:t>
            </a:r>
            <a:r>
              <a:rPr sz="1500" spc="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искусства</a:t>
            </a:r>
            <a:r>
              <a:rPr sz="15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5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использования</a:t>
            </a:r>
            <a:r>
              <a:rPr sz="15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8540" y="4801057"/>
            <a:ext cx="8341359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образовательной</a:t>
            </a:r>
            <a:r>
              <a:rPr sz="15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работе</a:t>
            </a:r>
            <a:r>
              <a:rPr sz="15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в</a:t>
            </a:r>
            <a:r>
              <a:rPr sz="1500" spc="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разных</a:t>
            </a:r>
            <a:r>
              <a:rPr sz="1500" spc="5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возрастных</a:t>
            </a:r>
            <a:r>
              <a:rPr sz="1500" spc="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группах,</a:t>
            </a:r>
            <a:r>
              <a:rPr sz="1500" spc="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примерный</a:t>
            </a:r>
            <a:r>
              <a:rPr sz="1500" spc="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перечень</a:t>
            </a:r>
            <a:r>
              <a:rPr sz="1500" spc="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рекомендуемых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анимационных</a:t>
            </a:r>
            <a:r>
              <a:rPr sz="1500" spc="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произведений,</a:t>
            </a:r>
            <a:r>
              <a:rPr sz="1500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федеральный</a:t>
            </a:r>
            <a:r>
              <a:rPr sz="15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календарный</a:t>
            </a:r>
            <a:r>
              <a:rPr sz="15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план</a:t>
            </a:r>
            <a:r>
              <a:rPr sz="1500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spc="-5" dirty="0">
                <a:solidFill>
                  <a:srgbClr val="FF0000"/>
                </a:solidFill>
                <a:latin typeface="Tahoma"/>
                <a:cs typeface="Tahoma"/>
              </a:rPr>
              <a:t>воспитательной</a:t>
            </a:r>
            <a:r>
              <a:rPr sz="15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FF0000"/>
                </a:solidFill>
                <a:latin typeface="Tahoma"/>
                <a:cs typeface="Tahoma"/>
              </a:rPr>
              <a:t>работы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8540" y="5335016"/>
            <a:ext cx="834199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latin typeface="Tahoma"/>
                <a:cs typeface="Tahoma"/>
              </a:rPr>
              <a:t>-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ДОО</a:t>
            </a:r>
            <a:r>
              <a:rPr sz="1500" dirty="0">
                <a:latin typeface="Tahoma"/>
                <a:cs typeface="Tahoma"/>
              </a:rPr>
              <a:t> имеет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право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выбора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способов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реализации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образовательной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деятельности</a:t>
            </a:r>
            <a:r>
              <a:rPr sz="1500" dirty="0">
                <a:latin typeface="Tahoma"/>
                <a:cs typeface="Tahoma"/>
              </a:rPr>
              <a:t> в </a:t>
            </a:r>
            <a:r>
              <a:rPr sz="1500" spc="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зависимости </a:t>
            </a:r>
            <a:r>
              <a:rPr sz="1500" dirty="0">
                <a:latin typeface="Tahoma"/>
                <a:cs typeface="Tahoma"/>
              </a:rPr>
              <a:t>от </a:t>
            </a:r>
            <a:r>
              <a:rPr sz="1500" spc="-5" dirty="0">
                <a:latin typeface="Tahoma"/>
                <a:cs typeface="Tahoma"/>
              </a:rPr>
              <a:t>конкретных условий, </a:t>
            </a:r>
            <a:r>
              <a:rPr sz="1500" dirty="0">
                <a:latin typeface="Tahoma"/>
                <a:cs typeface="Tahoma"/>
              </a:rPr>
              <a:t>предпочтений </a:t>
            </a:r>
            <a:r>
              <a:rPr sz="1500" spc="-5" dirty="0">
                <a:latin typeface="Tahoma"/>
                <a:cs typeface="Tahoma"/>
              </a:rPr>
              <a:t>педагогического коллектива </a:t>
            </a:r>
            <a:r>
              <a:rPr sz="1500" dirty="0">
                <a:latin typeface="Tahoma"/>
                <a:cs typeface="Tahoma"/>
              </a:rPr>
              <a:t>и </a:t>
            </a:r>
            <a:r>
              <a:rPr sz="1500" spc="-5" dirty="0">
                <a:latin typeface="Tahoma"/>
                <a:cs typeface="Tahoma"/>
              </a:rPr>
              <a:t>других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участников образовательных </a:t>
            </a:r>
            <a:r>
              <a:rPr sz="1500" dirty="0">
                <a:latin typeface="Tahoma"/>
                <a:cs typeface="Tahoma"/>
              </a:rPr>
              <a:t>отношений, а </a:t>
            </a:r>
            <a:r>
              <a:rPr sz="1500" spc="-5" dirty="0">
                <a:latin typeface="Tahoma"/>
                <a:cs typeface="Tahoma"/>
              </a:rPr>
              <a:t>также </a:t>
            </a:r>
            <a:r>
              <a:rPr sz="1500" dirty="0">
                <a:latin typeface="Tahoma"/>
                <a:cs typeface="Tahoma"/>
              </a:rPr>
              <a:t>с </a:t>
            </a:r>
            <a:r>
              <a:rPr sz="1500" spc="-5" dirty="0">
                <a:latin typeface="Tahoma"/>
                <a:cs typeface="Tahoma"/>
              </a:rPr>
              <a:t>учетом индивидуальных особенностей 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обучающихся,</a:t>
            </a:r>
            <a:r>
              <a:rPr sz="1500" spc="-2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специфики</a:t>
            </a:r>
            <a:r>
              <a:rPr sz="1500" spc="4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их</a:t>
            </a:r>
            <a:r>
              <a:rPr sz="1500" spc="15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потребностей</a:t>
            </a:r>
            <a:r>
              <a:rPr sz="1500" spc="10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и</a:t>
            </a:r>
            <a:r>
              <a:rPr sz="1500" spc="2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интересов,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возрастных</a:t>
            </a:r>
            <a:r>
              <a:rPr sz="1500" dirty="0">
                <a:latin typeface="Tahoma"/>
                <a:cs typeface="Tahoma"/>
              </a:rPr>
              <a:t> </a:t>
            </a:r>
            <a:r>
              <a:rPr sz="1500" spc="-5" dirty="0">
                <a:latin typeface="Tahoma"/>
                <a:cs typeface="Tahoma"/>
              </a:rPr>
              <a:t>возможностей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0964" y="1485899"/>
            <a:ext cx="182245" cy="341249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620"/>
              </a:spcBef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ts val="4140"/>
              </a:lnSpc>
              <a:spcBef>
                <a:spcPts val="1350"/>
              </a:spcBef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  <a:p>
            <a:pPr marL="12700">
              <a:lnSpc>
                <a:spcPts val="4140"/>
              </a:lnSpc>
            </a:pPr>
            <a:r>
              <a:rPr sz="36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3600">
              <a:latin typeface="Tahoma"/>
              <a:cs typeface="Tahom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207" y="5693664"/>
            <a:ext cx="327660" cy="32765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2403" y="765428"/>
            <a:ext cx="20389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Целевой</a:t>
            </a:r>
            <a:r>
              <a:rPr sz="1800" u="heavy" spc="-4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1800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раздел: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618540" y="1192149"/>
            <a:ext cx="8268970" cy="2358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Tahoma"/>
                <a:cs typeface="Tahoma"/>
              </a:rPr>
              <a:t>- </a:t>
            </a:r>
            <a:r>
              <a:rPr sz="1700" spc="-5" dirty="0">
                <a:latin typeface="Tahoma"/>
                <a:cs typeface="Tahoma"/>
              </a:rPr>
              <a:t>Цель </a:t>
            </a:r>
            <a:r>
              <a:rPr sz="1700" dirty="0">
                <a:latin typeface="Tahoma"/>
                <a:cs typeface="Tahoma"/>
              </a:rPr>
              <a:t>ФОП: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разностороннее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развитие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в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период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дошкольного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детства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с учетом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возрастных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индивидуальных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особенностей на основе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духовно-нравственных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ценностей российского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народа (жизнь, достоинство, права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свободы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человека,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патриотизм, гражданственность, служение Отечеству,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ответственность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за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его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судьбу,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высокие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нравственные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идеалы,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крепкая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семья,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созидательный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труд,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приоритет духовного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над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материальным, гуманизм, милосердие, справедливость, </a:t>
            </a:r>
            <a:r>
              <a:rPr sz="1700" spc="-5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коллективизм,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взаимопомощь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взаимоуважение,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историческая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память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и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преемственность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поколений,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единство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народов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России),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исторических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и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национально-культурных</a:t>
            </a:r>
            <a:r>
              <a:rPr sz="1700" spc="-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традиций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0" y="3676903"/>
            <a:ext cx="8269605" cy="54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085" algn="l"/>
              </a:tabLst>
            </a:pPr>
            <a:r>
              <a:rPr sz="1700" dirty="0">
                <a:latin typeface="Tahoma"/>
                <a:cs typeface="Tahoma"/>
              </a:rPr>
              <a:t>-	Задачи</a:t>
            </a:r>
            <a:r>
              <a:rPr sz="1700" spc="-4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ФОП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(НОВОЕ):</a:t>
            </a:r>
            <a:endParaRPr sz="1700">
              <a:latin typeface="Tahoma"/>
              <a:cs typeface="Tahoma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  <a:tab pos="1781810" algn="l"/>
                <a:tab pos="2720975" algn="l"/>
                <a:tab pos="3282950" algn="l"/>
                <a:tab pos="3768090" algn="l"/>
                <a:tab pos="5173345" algn="l"/>
                <a:tab pos="5501005" algn="l"/>
                <a:tab pos="7043420" algn="l"/>
              </a:tabLst>
            </a:pPr>
            <a:r>
              <a:rPr sz="1700" dirty="0">
                <a:latin typeface="Tahoma"/>
                <a:cs typeface="Tahoma"/>
              </a:rPr>
              <a:t>обеспечение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единых	</a:t>
            </a:r>
            <a:r>
              <a:rPr sz="1700" spc="-5" dirty="0">
                <a:latin typeface="Tahoma"/>
                <a:cs typeface="Tahoma"/>
              </a:rPr>
              <a:t>для	</a:t>
            </a:r>
            <a:r>
              <a:rPr sz="1700" dirty="0">
                <a:latin typeface="Tahoma"/>
                <a:cs typeface="Tahoma"/>
              </a:rPr>
              <a:t>РФ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содержания	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	планируемых	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результатов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5052" y="4195064"/>
            <a:ext cx="434848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5" dirty="0">
                <a:latin typeface="Tahoma"/>
                <a:cs typeface="Tahoma"/>
              </a:rPr>
              <a:t>освоения </a:t>
            </a:r>
            <a:r>
              <a:rPr sz="1700" dirty="0">
                <a:latin typeface="Tahoma"/>
                <a:cs typeface="Tahoma"/>
              </a:rPr>
              <a:t>образовательной</a:t>
            </a:r>
            <a:r>
              <a:rPr sz="1700" spc="-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программы</a:t>
            </a:r>
            <a:r>
              <a:rPr sz="1700" spc="-3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ДО;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540" y="4454144"/>
            <a:ext cx="8268970" cy="1840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720" algn="l"/>
              </a:tabLst>
            </a:pPr>
            <a:r>
              <a:rPr sz="1700" spc="-5" dirty="0">
                <a:latin typeface="Tahoma"/>
                <a:cs typeface="Tahoma"/>
              </a:rPr>
              <a:t>приобщение </a:t>
            </a:r>
            <a:r>
              <a:rPr sz="1700" dirty="0">
                <a:latin typeface="Tahoma"/>
                <a:cs typeface="Tahoma"/>
              </a:rPr>
              <a:t>детей </a:t>
            </a:r>
            <a:r>
              <a:rPr sz="1700" spc="-5" dirty="0">
                <a:latin typeface="Tahoma"/>
                <a:cs typeface="Tahoma"/>
              </a:rPr>
              <a:t>(в соответствии </a:t>
            </a:r>
            <a:r>
              <a:rPr sz="1700" dirty="0">
                <a:latin typeface="Tahoma"/>
                <a:cs typeface="Tahoma"/>
              </a:rPr>
              <a:t>с </a:t>
            </a:r>
            <a:r>
              <a:rPr sz="1700" spc="-5" dirty="0">
                <a:latin typeface="Tahoma"/>
                <a:cs typeface="Tahoma"/>
              </a:rPr>
              <a:t>возрастными </a:t>
            </a:r>
            <a:r>
              <a:rPr sz="1700" dirty="0">
                <a:latin typeface="Tahoma"/>
                <a:cs typeface="Tahoma"/>
              </a:rPr>
              <a:t>возможностями)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к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базовым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ценностям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российского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народа</a:t>
            </a:r>
            <a:r>
              <a:rPr sz="1700" spc="-5" dirty="0">
                <a:latin typeface="Tahoma"/>
                <a:cs typeface="Tahoma"/>
              </a:rPr>
              <a:t>…,</a:t>
            </a:r>
            <a:r>
              <a:rPr sz="1700" dirty="0"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создание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условий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для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формирования </a:t>
            </a:r>
            <a:r>
              <a:rPr sz="1700" spc="-5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ценностного отношения к окружающему миру, становления опыта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действий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 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поступков</a:t>
            </a:r>
            <a:r>
              <a:rPr sz="1700" spc="-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на основе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осмысления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ценностей</a:t>
            </a:r>
            <a:r>
              <a:rPr sz="1700" dirty="0">
                <a:latin typeface="Tahoma"/>
                <a:cs typeface="Tahoma"/>
              </a:rPr>
              <a:t>;</a:t>
            </a:r>
            <a:endParaRPr sz="1700">
              <a:latin typeface="Tahoma"/>
              <a:cs typeface="Tahoma"/>
            </a:endParaRPr>
          </a:p>
          <a:p>
            <a:pPr marL="299085" marR="5080" indent="-287020" algn="just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720" algn="l"/>
              </a:tabLst>
            </a:pPr>
            <a:r>
              <a:rPr sz="1700" dirty="0">
                <a:latin typeface="Tahoma"/>
                <a:cs typeface="Tahoma"/>
              </a:rPr>
              <a:t>достижение</a:t>
            </a:r>
            <a:r>
              <a:rPr sz="1700" spc="16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детьми</a:t>
            </a:r>
            <a:r>
              <a:rPr sz="1700" spc="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на</a:t>
            </a:r>
            <a:r>
              <a:rPr sz="1700" spc="17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этапе</a:t>
            </a:r>
            <a:r>
              <a:rPr sz="1700" spc="17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завершения</a:t>
            </a:r>
            <a:r>
              <a:rPr sz="1700" spc="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ДО</a:t>
            </a:r>
            <a:r>
              <a:rPr sz="1700" spc="16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уровня</a:t>
            </a:r>
            <a:r>
              <a:rPr sz="1700" spc="180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развития,</a:t>
            </a:r>
            <a:r>
              <a:rPr sz="1700" spc="165" dirty="0"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необходимого </a:t>
            </a:r>
            <a:r>
              <a:rPr sz="1700" spc="-5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достаточного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для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успешного</a:t>
            </a:r>
            <a:r>
              <a:rPr sz="1700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освоения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ими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образовательных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программ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 начального</a:t>
            </a:r>
            <a:r>
              <a:rPr sz="1700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общего</a:t>
            </a:r>
            <a:r>
              <a:rPr sz="17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700" dirty="0">
                <a:solidFill>
                  <a:srgbClr val="FF0000"/>
                </a:solidFill>
                <a:latin typeface="Tahoma"/>
                <a:cs typeface="Tahoma"/>
              </a:rPr>
              <a:t>образования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3708" y="1803273"/>
            <a:ext cx="2171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708" y="3676015"/>
            <a:ext cx="2171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0"/>
            <a:ext cx="8268334" cy="95250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126105">
              <a:lnSpc>
                <a:spcPct val="100000"/>
              </a:lnSpc>
              <a:spcBef>
                <a:spcPts val="79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Целевой</a:t>
            </a:r>
            <a:r>
              <a:rPr sz="1800" b="1" u="heavy" spc="-1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раздел:</a:t>
            </a:r>
            <a:endParaRPr sz="18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605"/>
              </a:spcBef>
              <a:tabLst>
                <a:tab pos="2053589" algn="l"/>
                <a:tab pos="3383915" algn="l"/>
                <a:tab pos="3832225" algn="l"/>
                <a:tab pos="4612640" algn="l"/>
                <a:tab pos="6086475" algn="l"/>
                <a:tab pos="7154545" algn="l"/>
              </a:tabLst>
            </a:pPr>
            <a:r>
              <a:rPr sz="1600" spc="-5" dirty="0">
                <a:latin typeface="Tahoma"/>
                <a:cs typeface="Tahoma"/>
              </a:rPr>
              <a:t>-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Неп</a:t>
            </a:r>
            <a:r>
              <a:rPr sz="1600" dirty="0">
                <a:latin typeface="Tahoma"/>
                <a:cs typeface="Tahoma"/>
              </a:rPr>
              <a:t>р</a:t>
            </a:r>
            <a:r>
              <a:rPr sz="1600" spc="-5" dirty="0">
                <a:latin typeface="Tahoma"/>
                <a:cs typeface="Tahoma"/>
              </a:rPr>
              <a:t>авомерность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5" dirty="0">
                <a:latin typeface="Tahoma"/>
                <a:cs typeface="Tahoma"/>
              </a:rPr>
              <a:t>требов</a:t>
            </a:r>
            <a:r>
              <a:rPr sz="1600" dirty="0">
                <a:latin typeface="Tahoma"/>
                <a:cs typeface="Tahoma"/>
              </a:rPr>
              <a:t>а</a:t>
            </a:r>
            <a:r>
              <a:rPr sz="1600" spc="-5" dirty="0">
                <a:latin typeface="Tahoma"/>
                <a:cs typeface="Tahoma"/>
              </a:rPr>
              <a:t>н</a:t>
            </a:r>
            <a:r>
              <a:rPr sz="1600" spc="5" dirty="0">
                <a:latin typeface="Tahoma"/>
                <a:cs typeface="Tahoma"/>
              </a:rPr>
              <a:t>и</a:t>
            </a:r>
            <a:r>
              <a:rPr sz="1600" spc="-5" dirty="0">
                <a:latin typeface="Tahoma"/>
                <a:cs typeface="Tahoma"/>
              </a:rPr>
              <a:t>я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о</a:t>
            </a:r>
            <a:r>
              <a:rPr sz="1600" spc="-5" dirty="0">
                <a:latin typeface="Tahoma"/>
                <a:cs typeface="Tahoma"/>
              </a:rPr>
              <a:t>т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дете</a:t>
            </a:r>
            <a:r>
              <a:rPr sz="1600" spc="-5" dirty="0">
                <a:latin typeface="Tahoma"/>
                <a:cs typeface="Tahoma"/>
              </a:rPr>
              <a:t>й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до</a:t>
            </a:r>
            <a:r>
              <a:rPr sz="1600" spc="10" dirty="0">
                <a:latin typeface="Tahoma"/>
                <a:cs typeface="Tahoma"/>
              </a:rPr>
              <a:t>ш</a:t>
            </a:r>
            <a:r>
              <a:rPr sz="1600" dirty="0">
                <a:latin typeface="Tahoma"/>
                <a:cs typeface="Tahoma"/>
              </a:rPr>
              <a:t>к</a:t>
            </a:r>
            <a:r>
              <a:rPr sz="1600" spc="-5" dirty="0">
                <a:latin typeface="Tahoma"/>
                <a:cs typeface="Tahoma"/>
              </a:rPr>
              <a:t>ольно</a:t>
            </a:r>
            <a:r>
              <a:rPr sz="1600" dirty="0">
                <a:latin typeface="Tahoma"/>
                <a:cs typeface="Tahoma"/>
              </a:rPr>
              <a:t>г</a:t>
            </a:r>
            <a:r>
              <a:rPr sz="1600" spc="-5" dirty="0">
                <a:latin typeface="Tahoma"/>
                <a:cs typeface="Tahoma"/>
              </a:rPr>
              <a:t>о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1600" spc="-10" dirty="0">
                <a:latin typeface="Tahoma"/>
                <a:cs typeface="Tahoma"/>
              </a:rPr>
              <a:t>воз</a:t>
            </a:r>
            <a:r>
              <a:rPr sz="1600" dirty="0">
                <a:latin typeface="Tahoma"/>
                <a:cs typeface="Tahoma"/>
              </a:rPr>
              <a:t>р</a:t>
            </a:r>
            <a:r>
              <a:rPr sz="1600" spc="-5" dirty="0">
                <a:latin typeface="Tahoma"/>
                <a:cs typeface="Tahoma"/>
              </a:rPr>
              <a:t>а</a:t>
            </a:r>
            <a:r>
              <a:rPr sz="1600" dirty="0">
                <a:latin typeface="Tahoma"/>
                <a:cs typeface="Tahoma"/>
              </a:rPr>
              <a:t>с</a:t>
            </a:r>
            <a:r>
              <a:rPr sz="1600" spc="-5" dirty="0">
                <a:latin typeface="Tahoma"/>
                <a:cs typeface="Tahoma"/>
              </a:rPr>
              <a:t>та</a:t>
            </a:r>
            <a:r>
              <a:rPr sz="1600" dirty="0">
                <a:latin typeface="Tahoma"/>
                <a:cs typeface="Tahoma"/>
              </a:rPr>
              <a:t>	к</a:t>
            </a:r>
            <a:r>
              <a:rPr sz="1600" spc="-5" dirty="0">
                <a:latin typeface="Tahoma"/>
                <a:cs typeface="Tahoma"/>
              </a:rPr>
              <a:t>о</a:t>
            </a:r>
            <a:r>
              <a:rPr sz="1600" dirty="0">
                <a:latin typeface="Tahoma"/>
                <a:cs typeface="Tahoma"/>
              </a:rPr>
              <a:t>нк</a:t>
            </a:r>
            <a:r>
              <a:rPr sz="1600" spc="-5" dirty="0">
                <a:latin typeface="Tahoma"/>
                <a:cs typeface="Tahoma"/>
              </a:rPr>
              <a:t>р</a:t>
            </a:r>
            <a:r>
              <a:rPr sz="1600" spc="-10" dirty="0">
                <a:latin typeface="Tahoma"/>
                <a:cs typeface="Tahoma"/>
              </a:rPr>
              <a:t>етных  </a:t>
            </a:r>
            <a:r>
              <a:rPr sz="1600" spc="-5" dirty="0">
                <a:latin typeface="Tahoma"/>
                <a:cs typeface="Tahoma"/>
              </a:rPr>
              <a:t>образовательных</a:t>
            </a:r>
            <a:r>
              <a:rPr sz="1600" spc="14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достижений,</a:t>
            </a:r>
            <a:r>
              <a:rPr sz="1600" spc="1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понимание</a:t>
            </a:r>
            <a:r>
              <a:rPr sz="1600" spc="1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планируемых</a:t>
            </a:r>
            <a:r>
              <a:rPr sz="1600" spc="1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результатов</a:t>
            </a:r>
            <a:r>
              <a:rPr sz="1600" spc="16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реализации</a:t>
            </a:r>
            <a:r>
              <a:rPr sz="1600" spc="16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ФОП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8540" y="916050"/>
            <a:ext cx="8270240" cy="4064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Tahoma"/>
                <a:cs typeface="Tahoma"/>
              </a:rPr>
              <a:t>как </a:t>
            </a:r>
            <a:r>
              <a:rPr sz="1600" spc="-5" dirty="0">
                <a:latin typeface="Tahoma"/>
                <a:cs typeface="Tahoma"/>
              </a:rPr>
              <a:t>характеристик возможных достижений </a:t>
            </a:r>
            <a:r>
              <a:rPr sz="1600" spc="-10" dirty="0">
                <a:latin typeface="Tahoma"/>
                <a:cs typeface="Tahoma"/>
              </a:rPr>
              <a:t>ребенка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на разных возрастных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этапах </a:t>
            </a:r>
            <a:r>
              <a:rPr sz="1600" spc="-5" dirty="0">
                <a:latin typeface="Tahoma"/>
                <a:cs typeface="Tahoma"/>
              </a:rPr>
              <a:t>и к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моменту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завершения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</a:t>
            </a:r>
            <a:endParaRPr sz="1600">
              <a:latin typeface="Tahoma"/>
              <a:cs typeface="Tahoma"/>
            </a:endParaRPr>
          </a:p>
          <a:p>
            <a:pPr marL="12700" marR="762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51765" algn="l"/>
              </a:tabLst>
            </a:pPr>
            <a:r>
              <a:rPr sz="1600" spc="-5" dirty="0">
                <a:latin typeface="Tahoma"/>
                <a:cs typeface="Tahoma"/>
              </a:rPr>
              <a:t>Обозначенные в ФОП возможные достижения </a:t>
            </a:r>
            <a:r>
              <a:rPr sz="1600" spc="-10" dirty="0">
                <a:latin typeface="Tahoma"/>
                <a:cs typeface="Tahoma"/>
              </a:rPr>
              <a:t>детей </a:t>
            </a:r>
            <a:r>
              <a:rPr sz="1600" spc="-5" dirty="0">
                <a:latin typeface="Tahoma"/>
                <a:cs typeface="Tahoma"/>
              </a:rPr>
              <a:t>«к году», «к трем годам» и т.д.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имеют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условный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характер,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что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предполагает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широкий</a:t>
            </a:r>
            <a:r>
              <a:rPr sz="1600" dirty="0">
                <a:latin typeface="Tahoma"/>
                <a:cs typeface="Tahoma"/>
              </a:rPr>
              <a:t> возрастной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диапазон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для </a:t>
            </a:r>
            <a:r>
              <a:rPr sz="1600" spc="-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достижения</a:t>
            </a:r>
            <a:r>
              <a:rPr sz="1600" spc="3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ребенком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планируемых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результатов</a:t>
            </a:r>
            <a:endParaRPr sz="1600">
              <a:latin typeface="Tahoma"/>
              <a:cs typeface="Tahoma"/>
            </a:endParaRPr>
          </a:p>
          <a:p>
            <a:pPr marL="12700" marR="8255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51765" algn="l"/>
              </a:tabLst>
            </a:pPr>
            <a:r>
              <a:rPr sz="1600" spc="-5" dirty="0">
                <a:latin typeface="Tahoma"/>
                <a:cs typeface="Tahoma"/>
              </a:rPr>
              <a:t>Планируемые результаты в младенческом, раннем, дошкольном возрасте (к </a:t>
            </a:r>
            <a:r>
              <a:rPr sz="1600" dirty="0">
                <a:latin typeface="Tahoma"/>
                <a:cs typeface="Tahoma"/>
              </a:rPr>
              <a:t>4-м, </a:t>
            </a:r>
            <a:r>
              <a:rPr sz="1600" spc="-5" dirty="0">
                <a:latin typeface="Tahoma"/>
                <a:cs typeface="Tahoma"/>
              </a:rPr>
              <a:t>к </a:t>
            </a:r>
            <a:r>
              <a:rPr sz="1600" spc="5" dirty="0">
                <a:latin typeface="Tahoma"/>
                <a:cs typeface="Tahoma"/>
              </a:rPr>
              <a:t>5- 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ти, к 6-ти годам) и к моменту завершения освоения ФОП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представлены,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дополнены и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конкретизированы</a:t>
            </a:r>
            <a:r>
              <a:rPr sz="1600" spc="-5" dirty="0">
                <a:latin typeface="Tahoma"/>
                <a:cs typeface="Tahoma"/>
              </a:rPr>
              <a:t>,</a:t>
            </a:r>
            <a:r>
              <a:rPr sz="1600" spc="4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учетом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цели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задач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дошкольного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образования</a:t>
            </a:r>
            <a:endParaRPr sz="160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spcBef>
                <a:spcPts val="605"/>
              </a:spcBef>
              <a:buChar char="-"/>
              <a:tabLst>
                <a:tab pos="151765" algn="l"/>
              </a:tabLst>
            </a:pPr>
            <a:r>
              <a:rPr sz="1600" spc="-10" dirty="0">
                <a:latin typeface="Tahoma"/>
                <a:cs typeface="Tahoma"/>
              </a:rPr>
              <a:t>Педагогическая</a:t>
            </a:r>
            <a:r>
              <a:rPr sz="1600" spc="-5" dirty="0">
                <a:latin typeface="Tahoma"/>
                <a:cs typeface="Tahoma"/>
              </a:rPr>
              <a:t> диагностика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достижения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планируемых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результатов</a:t>
            </a:r>
            <a:r>
              <a:rPr sz="1600" dirty="0">
                <a:latin typeface="Tahoma"/>
                <a:cs typeface="Tahoma"/>
              </a:rPr>
              <a:t> ФОП</a:t>
            </a:r>
            <a:r>
              <a:rPr sz="1600" spc="5" dirty="0">
                <a:latin typeface="Tahoma"/>
                <a:cs typeface="Tahoma"/>
              </a:rPr>
              <a:t> ДО 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направлена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на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изучение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деятельностных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умений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ребенка,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его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интересов,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предпочтений, склонностей, личностных особенностей, способов взаимодействия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со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взрослыми</a:t>
            </a:r>
            <a:r>
              <a:rPr sz="1600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сверстниками</a:t>
            </a:r>
            <a:endParaRPr sz="1600">
              <a:latin typeface="Tahoma"/>
              <a:cs typeface="Tahoma"/>
            </a:endParaRPr>
          </a:p>
          <a:p>
            <a:pPr marL="12700" marR="10160" algn="just">
              <a:lnSpc>
                <a:spcPct val="100000"/>
              </a:lnSpc>
              <a:spcBef>
                <a:spcPts val="600"/>
              </a:spcBef>
              <a:buChar char="-"/>
              <a:tabLst>
                <a:tab pos="151765" algn="l"/>
              </a:tabLst>
            </a:pPr>
            <a:r>
              <a:rPr sz="1600" spc="-10" dirty="0">
                <a:latin typeface="Tahoma"/>
                <a:cs typeface="Tahoma"/>
              </a:rPr>
              <a:t>Цели педагогической </a:t>
            </a:r>
            <a:r>
              <a:rPr sz="1600" spc="-5" dirty="0">
                <a:latin typeface="Tahoma"/>
                <a:cs typeface="Tahoma"/>
              </a:rPr>
              <a:t>диагностики, а также особенности ее проведения (основные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формы,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методы)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определяются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ФГОС</a:t>
            </a:r>
            <a:r>
              <a:rPr sz="1600" spc="1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ДО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(п.3.2.3</a:t>
            </a:r>
            <a:r>
              <a:rPr sz="1600" spc="2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и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п.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4.6).</a:t>
            </a:r>
            <a:endParaRPr sz="1600">
              <a:latin typeface="Tahoma"/>
              <a:cs typeface="Tahoma"/>
            </a:endParaRPr>
          </a:p>
          <a:p>
            <a:pPr marL="208915" indent="-196850" algn="just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-"/>
              <a:tabLst>
                <a:tab pos="209550" algn="l"/>
              </a:tabLst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Периодичность</a:t>
            </a:r>
            <a:r>
              <a:rPr sz="1600" spc="49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проведения</a:t>
            </a:r>
            <a:r>
              <a:rPr sz="1600" spc="46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диагностики,</a:t>
            </a:r>
            <a:r>
              <a:rPr sz="1600" spc="4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способ</a:t>
            </a:r>
            <a:r>
              <a:rPr sz="1600" spc="4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spc="4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форма</a:t>
            </a:r>
            <a:r>
              <a:rPr sz="1600" spc="4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фиксации</a:t>
            </a:r>
            <a:r>
              <a:rPr sz="1600" spc="47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результатов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8540" y="4955540"/>
            <a:ext cx="8267065" cy="1808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определяется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ДОО</a:t>
            </a:r>
            <a:r>
              <a:rPr sz="1600" dirty="0">
                <a:latin typeface="Tahoma"/>
                <a:cs typeface="Tahoma"/>
              </a:rPr>
              <a:t>. </a:t>
            </a:r>
            <a:r>
              <a:rPr sz="1600" spc="-5" dirty="0">
                <a:latin typeface="Tahoma"/>
                <a:cs typeface="Tahoma"/>
              </a:rPr>
              <a:t>В </a:t>
            </a:r>
            <a:r>
              <a:rPr sz="1600" dirty="0">
                <a:latin typeface="Tahoma"/>
                <a:cs typeface="Tahoma"/>
              </a:rPr>
              <a:t>ФОП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уточнена оптимальная периодичность </a:t>
            </a:r>
            <a:r>
              <a:rPr sz="1600" spc="-5" dirty="0">
                <a:latin typeface="Tahoma"/>
                <a:cs typeface="Tahoma"/>
              </a:rPr>
              <a:t>– </a:t>
            </a:r>
            <a:r>
              <a:rPr sz="1600" spc="-10" dirty="0">
                <a:latin typeface="Tahoma"/>
                <a:cs typeface="Tahoma"/>
              </a:rPr>
              <a:t>дважды </a:t>
            </a:r>
            <a:r>
              <a:rPr sz="1600" spc="-5" dirty="0">
                <a:latin typeface="Tahoma"/>
                <a:cs typeface="Tahoma"/>
              </a:rPr>
              <a:t>в </a:t>
            </a:r>
            <a:r>
              <a:rPr sz="1600" spc="-10" dirty="0">
                <a:latin typeface="Tahoma"/>
                <a:cs typeface="Tahoma"/>
              </a:rPr>
              <a:t>года </a:t>
            </a:r>
            <a:r>
              <a:rPr sz="1600" spc="-5" dirty="0">
                <a:latin typeface="Tahoma"/>
                <a:cs typeface="Tahoma"/>
              </a:rPr>
              <a:t> (стартовая, с </a:t>
            </a:r>
            <a:r>
              <a:rPr sz="1600" dirty="0">
                <a:latin typeface="Tahoma"/>
                <a:cs typeface="Tahoma"/>
              </a:rPr>
              <a:t>учетом </a:t>
            </a:r>
            <a:r>
              <a:rPr sz="1600" spc="-5" dirty="0">
                <a:latin typeface="Tahoma"/>
                <a:cs typeface="Tahoma"/>
              </a:rPr>
              <a:t>адаптационно периода, и заключительная на этапе освоения </a:t>
            </a:r>
            <a:r>
              <a:rPr sz="1600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содержания программы </a:t>
            </a:r>
            <a:r>
              <a:rPr sz="1600" dirty="0">
                <a:latin typeface="Tahoma"/>
                <a:cs typeface="Tahoma"/>
              </a:rPr>
              <a:t>возрастной </a:t>
            </a:r>
            <a:r>
              <a:rPr sz="1600" spc="-5" dirty="0">
                <a:latin typeface="Tahoma"/>
                <a:cs typeface="Tahoma"/>
              </a:rPr>
              <a:t>группой). Присутствуют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уточнения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 основном 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методе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(наблюдении),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других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малоформализованных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методах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и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методиках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педагогической</a:t>
            </a:r>
            <a:r>
              <a:rPr sz="16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диагностики,</a:t>
            </a:r>
            <a:r>
              <a:rPr sz="1600" spc="4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а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также</a:t>
            </a:r>
            <a:r>
              <a:rPr sz="1600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об</a:t>
            </a:r>
            <a:r>
              <a:rPr sz="1600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индикаторах</a:t>
            </a:r>
            <a:r>
              <a:rPr sz="1600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оценки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наблюдаемых</a:t>
            </a:r>
            <a:r>
              <a:rPr sz="1600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Tahoma"/>
                <a:cs typeface="Tahoma"/>
              </a:rPr>
              <a:t>фактов</a:t>
            </a:r>
            <a:endParaRPr sz="1600">
              <a:latin typeface="Tahoma"/>
              <a:cs typeface="Tahoma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1600" spc="-5" dirty="0">
                <a:latin typeface="Tahoma"/>
                <a:cs typeface="Tahoma"/>
              </a:rPr>
              <a:t>- Проведение психологической диагностики определяется положениями ФГОС ДО </a:t>
            </a:r>
            <a:r>
              <a:rPr sz="1600" dirty="0">
                <a:latin typeface="Tahoma"/>
                <a:cs typeface="Tahoma"/>
              </a:rPr>
              <a:t>(п. 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3.2.3)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5277" y="2042925"/>
            <a:ext cx="217804" cy="1753870"/>
          </a:xfrm>
          <a:prstGeom prst="rect">
            <a:avLst/>
          </a:prstGeom>
        </p:spPr>
        <p:txBody>
          <a:bodyPr vert="horz" wrap="square" lIns="0" tIns="205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509016"/>
            <a:ext cx="327660" cy="32766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1589532"/>
            <a:ext cx="327660" cy="32766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4293108"/>
            <a:ext cx="327660" cy="32766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239674" y="4756150"/>
            <a:ext cx="2171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solidFill>
                  <a:srgbClr val="FF0000"/>
                </a:solidFill>
                <a:latin typeface="Tahoma"/>
                <a:cs typeface="Tahoma"/>
              </a:rPr>
              <a:t>!</a:t>
            </a:r>
            <a:endParaRPr sz="4400">
              <a:latin typeface="Tahoma"/>
              <a:cs typeface="Tahoma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6341364"/>
            <a:ext cx="327660" cy="3276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3745</Words>
  <Application>Microsoft Office PowerPoint</Application>
  <PresentationFormat>Экран (4:3)</PresentationFormat>
  <Paragraphs>477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 MT</vt:lpstr>
      <vt:lpstr>Calibri</vt:lpstr>
      <vt:lpstr>Impact</vt:lpstr>
      <vt:lpstr>Tahoma</vt:lpstr>
      <vt:lpstr>Times New Roman</vt:lpstr>
      <vt:lpstr>Wingdings</vt:lpstr>
      <vt:lpstr>Office Theme</vt:lpstr>
      <vt:lpstr>Нормативная база перехода на ФОП ДО  на федеральном уровне:</vt:lpstr>
      <vt:lpstr>Презентация PowerPoint</vt:lpstr>
      <vt:lpstr>Ключевые изменения во ФГОС ДО:</vt:lpstr>
      <vt:lpstr>ФОП ДО соответствует ФГОС ДО</vt:lpstr>
      <vt:lpstr>Презентация PowerPoint</vt:lpstr>
      <vt:lpstr>Особенности структуры ФОП ДО</vt:lpstr>
      <vt:lpstr>Особенности содержания ФОП ДО</vt:lpstr>
      <vt:lpstr>Целевой раздел: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Организационный раздел:</vt:lpstr>
      <vt:lpstr>ООП ДО разрабатывается и утверждается  ДОО самостоятельно</vt:lpstr>
      <vt:lpstr>Презентация PowerPoint</vt:lpstr>
      <vt:lpstr>Заявлено, что Министерство просвещения  Российской Федерации будет реализовывать  организационно-методическое  сопровождение реализации ФОП</vt:lpstr>
      <vt:lpstr>ВАЖНО:</vt:lpstr>
      <vt:lpstr>Порядок действий ДОО в переходный период:  основные этапы, управленческие решения и методические шаги</vt:lpstr>
      <vt:lpstr>Презентация PowerPoint</vt:lpstr>
      <vt:lpstr>Вариант дорожной карты (продолжение)</vt:lpstr>
      <vt:lpstr>Вариант дорожной карты (продолжение)</vt:lpstr>
      <vt:lpstr>Способ действий: 2 возможных пути</vt:lpstr>
      <vt:lpstr>Давайте работать вместе. У нас все получится!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Михайлова, Татьяна Александровна</dc:creator>
  <cp:lastModifiedBy>Меньщикова Ольга Юрьевна</cp:lastModifiedBy>
  <cp:revision>1</cp:revision>
  <dcterms:created xsi:type="dcterms:W3CDTF">2023-11-17T07:02:38Z</dcterms:created>
  <dcterms:modified xsi:type="dcterms:W3CDTF">2023-11-17T07:04:44Z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2023-11-17T00:00:00Z</vt:filetime>
  </property>
</Properties>
</file>