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6.12.1.0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notesMasterIdLst>
    <p:notesMasterId r:id="rId2"/>
  </p:notesMasterIdLst>
  <p:sldIdLst>
    <p:sldId id="256" r:id="rId3"/>
    <p:sldId id="258" r:id="rId4"/>
    <p:sldId id="267" r:id="rId5"/>
    <p:sldId id="259" r:id="rId6"/>
    <p:sldId id="261" r:id="rId7"/>
    <p:sldId id="264" r:id="rId8"/>
    <p:sldId id="286" r:id="rId9"/>
    <p:sldId id="266" r:id="rId10"/>
    <p:sldId id="268" r:id="rId11"/>
    <p:sldId id="270" r:id="rId12"/>
    <p:sldId id="271" r:id="rId13"/>
    <p:sldId id="272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4" r:id="rId22"/>
    <p:sldId id="281" r:id="rId23"/>
    <p:sldId id="282" r:id="rId24"/>
    <p:sldId id="283" r:id="rId25"/>
  </p:sldIdLst>
  <p:sldSz cx="9144000" cy="6858000" type="screen4x3"/>
  <p:notesSz cx="6797675" cy="9926638"/>
  <p:custDataLst>
    <p:tags r:id="rId26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/>
        <a:ea typeface="+mn-ea"/>
        <a:cs typeface="Arial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/>
        <a:ea typeface="+mn-ea"/>
        <a:cs typeface="Arial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/>
        <a:ea typeface="+mn-ea"/>
        <a:cs typeface="Arial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/>
        <a:ea typeface="+mn-ea"/>
        <a:cs typeface="Arial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/>
        <a:ea typeface="+mn-ea"/>
        <a:cs typeface="Arial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/>
        <a:ea typeface="+mn-ea"/>
        <a:cs typeface="Arial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/>
        <a:ea typeface="+mn-ea"/>
        <a:cs typeface="Arial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/>
        <a:ea typeface="+mn-ea"/>
        <a:cs typeface="Arial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/>
        <a:ea typeface="+mn-ea"/>
        <a:cs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>
        <p:scale>
          <a:sx n="69" d="100"/>
          <a:sy n="69" d="100"/>
        </p:scale>
        <p:origin x="-2004" y="-6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0" d="100"/>
          <a:sy n="0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tags" Target="tags/tag1.xml" /><Relationship Id="rId27" Type="http://schemas.openxmlformats.org/officeDocument/2006/relationships/presProps" Target="presProps.xml" /><Relationship Id="rId28" Type="http://schemas.openxmlformats.org/officeDocument/2006/relationships/viewProps" Target="viewProps.xml" /><Relationship Id="rId29" Type="http://schemas.openxmlformats.org/officeDocument/2006/relationships/theme" Target="theme/theme1.xml" /><Relationship Id="rId3" Type="http://schemas.openxmlformats.org/officeDocument/2006/relationships/slide" Target="slides/slide1.xml" /><Relationship Id="rId30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8F65ACE-7529-4F79-9961-E0B12BF19171}" type="datetimeFigureOut">
              <a:rPr lang="ru-RU"/>
              <a:pPr>
                <a:defRPr/>
              </a:pPr>
              <a:t>24.07.2020</a:t>
            </a:fld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B714126-CFAB-4F0B-8D28-4065020BB627}" type="slidenum">
              <a:rPr lang="ru-RU"/>
              <a:pPr>
                <a:defRPr/>
              </a:pPr>
              <a:t>‹#›</a:t>
            </a:fld>
          </a:p>
        </p:txBody>
      </p:sp>
    </p:spTree>
    <p:extLst>
      <p:ext uri="{BB962C8B-B14F-4D97-AF65-F5344CB8AC3E}">
        <p14:creationId xmlns:p14="http://schemas.microsoft.com/office/powerpoint/2010/main" val="13468059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5290F6-435E-4993-94C4-7B63B6503DBD}" type="datetimeFigureOut">
              <a:rPr lang="ru-RU"/>
              <a:pPr>
                <a:defRPr/>
              </a:pPr>
              <a:t>24.07.2020</a:t>
            </a:fld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08AD83-1ABC-418D-B133-D6DB69DA56D7}" type="slidenum">
              <a:rPr lang="ru-RU"/>
              <a:pPr>
                <a:defRPr/>
              </a:pPr>
              <a:t>‹#›</a:t>
            </a:fld>
          </a:p>
        </p:txBody>
      </p:sp>
    </p:spTree>
    <p:extLst>
      <p:ext uri="{BB962C8B-B14F-4D97-AF65-F5344CB8AC3E}">
        <p14:creationId xmlns:p14="http://schemas.microsoft.com/office/powerpoint/2010/main" val="1022052341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513402-08C8-43D9-9544-77DB56BE52DD}" type="datetimeFigureOut">
              <a:rPr lang="ru-RU"/>
              <a:pPr>
                <a:defRPr/>
              </a:pPr>
              <a:t>24.07.2020</a:t>
            </a:fld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287517-A85D-43C8-ACFA-318E0948C7FD}" type="slidenum">
              <a:rPr lang="ru-RU"/>
              <a:pPr>
                <a:defRPr/>
              </a:pPr>
              <a:t>‹#›</a:t>
            </a:fld>
          </a:p>
        </p:txBody>
      </p:sp>
    </p:spTree>
    <p:extLst>
      <p:ext uri="{BB962C8B-B14F-4D97-AF65-F5344CB8AC3E}">
        <p14:creationId xmlns:p14="http://schemas.microsoft.com/office/powerpoint/2010/main" val="2045903832"/>
      </p:ext>
    </p:extLst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6EA96E-9DA2-486B-B6C2-4847E839E770}" type="datetimeFigureOut">
              <a:rPr lang="ru-RU"/>
              <a:pPr>
                <a:defRPr/>
              </a:pPr>
              <a:t>24.07.2020</a:t>
            </a:fld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8597C4-F376-41E4-B82B-CD4BDC5851F5}" type="slidenum">
              <a:rPr lang="ru-RU"/>
              <a:pPr>
                <a:defRPr/>
              </a:pPr>
              <a:t>‹#›</a:t>
            </a:fld>
          </a:p>
        </p:txBody>
      </p:sp>
    </p:spTree>
    <p:extLst>
      <p:ext uri="{BB962C8B-B14F-4D97-AF65-F5344CB8AC3E}">
        <p14:creationId xmlns:p14="http://schemas.microsoft.com/office/powerpoint/2010/main" val="4091328408"/>
      </p:ext>
    </p:extLst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1_Два объекта">
    <p:bg>
      <p:bgPr>
        <a:blipFill dpi="0"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5803CF-36C6-43FD-8A14-89B14380C92B}" type="datetimeFigureOut">
              <a:rPr lang="ru-RU"/>
              <a:pPr>
                <a:defRPr/>
              </a:pPr>
              <a:t>24.07.2020</a:t>
            </a:fld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F339BB-F724-47EB-9986-DE74B68E585C}" type="slidenum">
              <a:rPr lang="ru-RU"/>
              <a:pPr>
                <a:defRPr/>
              </a:pPr>
              <a:t>‹#›</a:t>
            </a:fld>
          </a:p>
        </p:txBody>
      </p:sp>
    </p:spTree>
    <p:extLst>
      <p:ext uri="{BB962C8B-B14F-4D97-AF65-F5344CB8AC3E}">
        <p14:creationId xmlns:p14="http://schemas.microsoft.com/office/powerpoint/2010/main" val="216460987"/>
      </p:ext>
    </p:extLst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86EEDF-C2E7-4054-8619-96D1A2D5128C}" type="datetimeFigureOut">
              <a:rPr lang="ru-RU"/>
              <a:pPr>
                <a:defRPr/>
              </a:pPr>
              <a:t>24.07.2020</a:t>
            </a:fld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2BB1A7-2924-4FB7-A052-9D97311AC3E3}" type="slidenum">
              <a:rPr lang="ru-RU"/>
              <a:pPr>
                <a:defRPr/>
              </a:pPr>
              <a:t>‹#›</a:t>
            </a:fld>
          </a:p>
        </p:txBody>
      </p:sp>
    </p:spTree>
    <p:extLst>
      <p:ext uri="{BB962C8B-B14F-4D97-AF65-F5344CB8AC3E}">
        <p14:creationId xmlns:p14="http://schemas.microsoft.com/office/powerpoint/2010/main" val="2079104015"/>
      </p:ext>
    </p:extLst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1_Только заголовок">
    <p:bg>
      <p:bgPr>
        <a:blipFill dpi="0"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D7172E-2215-416F-9278-0CFBFDE58561}" type="datetimeFigureOut">
              <a:rPr lang="ru-RU"/>
              <a:pPr>
                <a:defRPr/>
              </a:pPr>
              <a:t>24.07.2020</a:t>
            </a:fld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6346B5-A507-4332-9902-4ED557765B0E}" type="slidenum">
              <a:rPr lang="ru-RU"/>
              <a:pPr>
                <a:defRPr/>
              </a:pPr>
              <a:t>‹#›</a:t>
            </a:fld>
          </a:p>
        </p:txBody>
      </p:sp>
    </p:spTree>
    <p:extLst>
      <p:ext uri="{BB962C8B-B14F-4D97-AF65-F5344CB8AC3E}">
        <p14:creationId xmlns:p14="http://schemas.microsoft.com/office/powerpoint/2010/main" val="3539799070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image" Target="../media/image2.jpeg" /><Relationship Id="rId8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dpi="0" rotWithShape="0">
          <a:blip r:embed="rId7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EF3ED74-26BD-44F4-A223-B1452EA74911}" type="datetimeFigureOut">
              <a:rPr lang="ru-RU"/>
              <a:pPr>
                <a:defRPr/>
              </a:pPr>
              <a:t>24.07.2020</a:t>
            </a:fld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24DE551-93CF-4800-BD3B-8D3B7A7306BF}" type="slidenum">
              <a:rPr lang="ru-RU"/>
              <a:pPr>
                <a:defRPr/>
              </a:pPr>
              <a:t>‹#›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2" r:id="rId4"/>
    <p:sldLayoutId id="2147483731" r:id="rId5"/>
    <p:sldLayoutId id="2147483733" r:id="rId6"/>
  </p:sldLayoutIdLst>
  <p:transition/>
  <p:timing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4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5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6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7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8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9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10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11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12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13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14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15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16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17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98" name="Заголовок 1"/>
          <p:cNvSpPr>
            <a:spLocks noGrp="1"/>
          </p:cNvSpPr>
          <p:nvPr>
            <p:ph type="ctrTitle"/>
          </p:nvPr>
        </p:nvSpPr>
        <p:spPr>
          <a:xfrm>
            <a:off x="900113" y="5229225"/>
            <a:ext cx="7556500" cy="1079500"/>
          </a:xfrm>
        </p:spPr>
        <p:txBody>
          <a:bodyPr/>
          <a:lstStyle/>
          <a:p>
            <a:pPr eaLnBrk="1" hangingPunct="1"/>
            <a:r>
              <a:rPr lang="ru-RU" altLang="ru-RU" smtClean="0"/>
              <a:t>Спички детям не игрушки!</a:t>
            </a:r>
          </a:p>
        </p:txBody>
      </p:sp>
      <p:pic>
        <p:nvPicPr>
          <p:cNvPr id="5124" name="Picture 2" descr="C:\Users\Антон\Downloads\images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950" y="115888"/>
            <a:ext cx="8928100" cy="532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146" name="Заголовок 3"/>
          <p:cNvSpPr>
            <a:spLocks noGrp="1"/>
          </p:cNvSpPr>
          <p:nvPr>
            <p:ph type="title"/>
          </p:nvPr>
        </p:nvSpPr>
        <p:spPr>
          <a:xfrm>
            <a:off x="250825" y="5661025"/>
            <a:ext cx="8229600" cy="1196975"/>
          </a:xfrm>
        </p:spPr>
        <p:txBody>
          <a:bodyPr/>
          <a:lstStyle/>
          <a:p>
            <a:pPr eaLnBrk="1" hangingPunct="1"/>
            <a:r>
              <a:rPr lang="ru-RU" altLang="ru-RU" smtClean="0"/>
              <a:t>Со спичками играть опасно!</a:t>
            </a:r>
          </a:p>
        </p:txBody>
      </p:sp>
      <p:pic>
        <p:nvPicPr>
          <p:cNvPr id="6147" name="Picture 2" descr="C:\Users\Антон\Downloads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594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7171" name="Picture 2" descr="http://900igr.net/datas/obg/Pri-pozhare/0016-016-Pom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194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Вот к чему это приводит!</a:t>
            </a:r>
          </a:p>
        </p:txBody>
      </p:sp>
      <p:pic>
        <p:nvPicPr>
          <p:cNvPr id="7171" name="Picture 2" descr="C:\Users\Антон\Downloads\images (1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463" y="1628775"/>
            <a:ext cx="3808412" cy="4392613"/>
          </a:xfrm>
        </p:spPr>
      </p:pic>
      <p:sp>
        <p:nvSpPr>
          <p:cNvPr id="8196" name="Содержимое 3"/>
          <p:cNvSpPr>
            <a:spLocks noGrp="1"/>
          </p:cNvSpPr>
          <p:nvPr>
            <p:ph sz="half" idx="2"/>
          </p:nvPr>
        </p:nvSpPr>
        <p:spPr>
          <a:xfrm>
            <a:off x="4643438" y="1600200"/>
            <a:ext cx="4043362" cy="4525963"/>
          </a:xfrm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8197" name="WordArt 4"/>
          <p:cNvSpPr>
            <a:spLocks noChangeArrowheads="1" noChangeShapeType="1" noTextEdit="1"/>
          </p:cNvSpPr>
          <p:nvPr/>
        </p:nvSpPr>
        <p:spPr bwMode="auto">
          <a:xfrm>
            <a:off x="323850" y="3860800"/>
            <a:ext cx="4103688" cy="241458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Arial"/>
                <a:cs typeface="Arial"/>
              </a:rPr>
              <a:t>Маша гладила штанишки</a:t>
            </a:r>
          </a:p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Arial"/>
                <a:cs typeface="Arial"/>
              </a:rPr>
              <a:t>Для весёлого, для мишки.</a:t>
            </a:r>
          </a:p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Arial"/>
                <a:cs typeface="Arial"/>
              </a:rPr>
              <a:t>Но забыла про утюг,</a:t>
            </a:r>
          </a:p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Arial"/>
                <a:cs typeface="Arial"/>
              </a:rPr>
              <a:t>И от мишки остались одни лишь углишки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1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grpId="2" nodeType="click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6" grpId="1" build="p"/>
      <p:bldP spid="8197" grpId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219" name="Picture 2" descr="C:\Users\Антон\Downloads\images (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0" y="1700213"/>
            <a:ext cx="4325938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WordArt 4"/>
          <p:cNvSpPr>
            <a:spLocks noChangeArrowheads="1" noChangeShapeType="1" noTextEdit="1"/>
          </p:cNvSpPr>
          <p:nvPr/>
        </p:nvSpPr>
        <p:spPr bwMode="auto">
          <a:xfrm>
            <a:off x="179388" y="4005263"/>
            <a:ext cx="4752975" cy="2303462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Инструменты на щите</a:t>
            </a:r>
          </a:p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Вам всегда помогут.</a:t>
            </a:r>
          </a:p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Дать отпор большой беде</a:t>
            </a:r>
          </a:p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Огонь потушить помогут.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Забыл затушить костёр?!</a:t>
            </a:r>
          </a:p>
        </p:txBody>
      </p:sp>
      <p:pic>
        <p:nvPicPr>
          <p:cNvPr id="11267" name="Picture 2" descr="http://survinat.ru/wp-content/uploads/HLIC/7c3cce8c0dac07668a8359afb0675a6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67175" y="2852738"/>
            <a:ext cx="4608513" cy="345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WordArt 4"/>
          <p:cNvSpPr>
            <a:spLocks noChangeArrowheads="1" noChangeShapeType="1" noTextEdit="1"/>
          </p:cNvSpPr>
          <p:nvPr/>
        </p:nvSpPr>
        <p:spPr bwMode="auto">
          <a:xfrm>
            <a:off x="539750" y="3716338"/>
            <a:ext cx="3240088" cy="28702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Arial"/>
                <a:cs typeface="Arial"/>
              </a:rPr>
              <a:t>Два туриста: Саша с Яшей</a:t>
            </a:r>
          </a:p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Arial"/>
                <a:cs typeface="Arial"/>
              </a:rPr>
              <a:t>Разожгли костёр в лесу.</a:t>
            </a:r>
          </a:p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Arial"/>
                <a:cs typeface="Arial"/>
              </a:rPr>
              <a:t>И стех пор в тех краях</a:t>
            </a:r>
          </a:p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Arial"/>
                <a:cs typeface="Arial"/>
              </a:rPr>
              <a:t>Не поют птицы на ветвях.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clickEffect"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4" fill="hold" grpId="1" nodeType="clickEffect"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8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457200" y="220663"/>
            <a:ext cx="8229600" cy="1143000"/>
          </a:xfrm>
        </p:spPr>
        <p:txBody>
          <a:bodyPr/>
          <a:lstStyle/>
          <a:p>
            <a:pPr eaLnBrk="1" hangingPunct="1"/>
            <a:r>
              <a:rPr lang="ru-RU" altLang="ru-RU" smtClean="0"/>
              <a:t>Если в доме случилась беда…</a:t>
            </a:r>
          </a:p>
        </p:txBody>
      </p:sp>
      <p:pic>
        <p:nvPicPr>
          <p:cNvPr id="12291" name="Picture 2" descr="http://shibakova.ucoz.ru/_nw/0/057496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0" y="1363663"/>
            <a:ext cx="3887788" cy="549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WordArt 4"/>
          <p:cNvSpPr>
            <a:spLocks noChangeArrowheads="1" noChangeShapeType="1" noTextEdit="1"/>
          </p:cNvSpPr>
          <p:nvPr/>
        </p:nvSpPr>
        <p:spPr bwMode="auto">
          <a:xfrm>
            <a:off x="900113" y="3500438"/>
            <a:ext cx="2951162" cy="29527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Arial"/>
                <a:cs typeface="Arial"/>
              </a:rPr>
              <a:t>Знают все и стар и мал,</a:t>
            </a:r>
          </a:p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Arial"/>
                <a:cs typeface="Arial"/>
              </a:rPr>
              <a:t>Чтоб с огнём не баловал.</a:t>
            </a:r>
          </a:p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Arial"/>
                <a:cs typeface="Arial"/>
              </a:rPr>
              <a:t>А не то беда придёт,</a:t>
            </a:r>
          </a:p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Arial"/>
                <a:cs typeface="Arial"/>
              </a:rPr>
              <a:t>И с собой всё унесёт.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Помоги соседям!</a:t>
            </a:r>
          </a:p>
        </p:txBody>
      </p:sp>
      <p:pic>
        <p:nvPicPr>
          <p:cNvPr id="14339" name="Picture 2" descr="C:\Users\Антон\Downloads\images (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56100" y="1989138"/>
            <a:ext cx="4103688" cy="4503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WordArt 4"/>
          <p:cNvSpPr>
            <a:spLocks noChangeArrowheads="1" noChangeShapeType="1" noTextEdit="1"/>
          </p:cNvSpPr>
          <p:nvPr/>
        </p:nvSpPr>
        <p:spPr bwMode="auto">
          <a:xfrm>
            <a:off x="827088" y="3860800"/>
            <a:ext cx="3024187" cy="24479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Arial"/>
                <a:cs typeface="Arial"/>
              </a:rPr>
              <a:t>Спички детям не игрушка.</a:t>
            </a:r>
          </a:p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Arial"/>
                <a:cs typeface="Arial"/>
              </a:rPr>
              <a:t>Честно скажем вам, друзья!</a:t>
            </a:r>
          </a:p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Arial"/>
                <a:cs typeface="Arial"/>
              </a:rPr>
              <a:t>Если спичка загорится, </a:t>
            </a:r>
          </a:p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Arial"/>
                <a:cs typeface="Arial"/>
              </a:rPr>
              <a:t>Может в дом прийти беда.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1" nodeType="click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40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ct val="0"/>
              </a:spcAft>
              <a:defRPr/>
            </a:pPr>
            <a:r>
              <a:rPr lang="ru-RU" smtClean="0"/>
              <a:t>Пожарная машина придёт на помощь.</a:t>
            </a:r>
            <a:endParaRPr lang="ru-RU"/>
          </a:p>
        </p:txBody>
      </p:sp>
      <p:pic>
        <p:nvPicPr>
          <p:cNvPr id="15363" name="Picture 2" descr="http://dob.1september.ru/2002/15/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51275" y="2636838"/>
            <a:ext cx="4895850" cy="367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WordArt 4"/>
          <p:cNvSpPr>
            <a:spLocks noChangeArrowheads="1" noChangeShapeType="1" noTextEdit="1"/>
          </p:cNvSpPr>
          <p:nvPr/>
        </p:nvSpPr>
        <p:spPr bwMode="auto">
          <a:xfrm>
            <a:off x="395288" y="3573463"/>
            <a:ext cx="3419475" cy="28082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Arial"/>
                <a:cs typeface="Arial"/>
              </a:rPr>
              <a:t>Мы пожарников отряд.</a:t>
            </a:r>
          </a:p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Arial"/>
                <a:cs typeface="Arial"/>
              </a:rPr>
              <a:t>Каски весело горят,</a:t>
            </a:r>
          </a:p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Arial"/>
                <a:cs typeface="Arial"/>
              </a:rPr>
              <a:t>Колокольчики звенят,</a:t>
            </a:r>
          </a:p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Arial"/>
                <a:cs typeface="Arial"/>
              </a:rPr>
              <a:t>Пропустить скорей велят.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4000" b="1" i="1" smtClean="0">
                <a:solidFill>
                  <a:schemeClr val="accent2"/>
                </a:solidFill>
              </a:rPr>
              <a:t>Пожарная безопасность в квартире</a:t>
            </a:r>
            <a:br>
              <a:rPr lang="ru-RU" altLang="ru-RU" sz="4000" b="1" i="1" smtClean="0">
                <a:solidFill>
                  <a:schemeClr val="accent2"/>
                </a:solidFill>
              </a:rPr>
            </a:br>
            <a:endParaRPr lang="ru-RU" altLang="ru-RU" sz="4000" i="1" smtClean="0">
              <a:solidFill>
                <a:schemeClr val="accent2"/>
              </a:solidFill>
            </a:endParaRPr>
          </a:p>
        </p:txBody>
      </p:sp>
      <p:sp>
        <p:nvSpPr>
          <p:cNvPr id="13315" name="Прямоугольник 2"/>
          <p:cNvSpPr>
            <a:spLocks noChangeArrowheads="1"/>
          </p:cNvSpPr>
          <p:nvPr/>
        </p:nvSpPr>
        <p:spPr bwMode="auto">
          <a:xfrm>
            <a:off x="684213" y="3141663"/>
            <a:ext cx="7920037" cy="338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b="1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>
                <a:solidFill>
                  <a:schemeClr val="accent2"/>
                </a:solidFill>
              </a:rPr>
              <a:t>— </a:t>
            </a:r>
            <a:r>
              <a:rPr lang="ru-RU" altLang="ru-RU" sz="1800" b="1">
                <a:solidFill>
                  <a:schemeClr val="accent2"/>
                </a:solidFill>
              </a:rPr>
              <a:t>Правило № 1.</a:t>
            </a:r>
            <a:r>
              <a:rPr lang="ru-RU" altLang="ru-RU" sz="1800"/>
              <a:t> Не балуйся дома со спичками и зажигалками. Это одна из причин пожаров.</a:t>
            </a:r>
            <a:br>
              <a:rPr lang="ru-RU" altLang="ru-RU" sz="1800"/>
            </a:br>
            <a:r>
              <a:rPr lang="ru-RU" altLang="ru-RU" sz="1800">
                <a:solidFill>
                  <a:schemeClr val="accent2"/>
                </a:solidFill>
              </a:rPr>
              <a:t>— </a:t>
            </a:r>
            <a:r>
              <a:rPr lang="ru-RU" altLang="ru-RU" sz="1800" b="1">
                <a:solidFill>
                  <a:schemeClr val="accent2"/>
                </a:solidFill>
              </a:rPr>
              <a:t>Правило № 2.</a:t>
            </a:r>
            <a:r>
              <a:rPr lang="ru-RU" altLang="ru-RU" sz="1800"/>
              <a:t> Не оставляй без присмотра включенные электроприборы, особенно утюги, обогреватели, телевизор, светильники и др. Уходя из дома, не забудь их выключить.</a:t>
            </a:r>
            <a:br>
              <a:rPr lang="ru-RU" altLang="ru-RU" sz="1800"/>
            </a:br>
            <a:r>
              <a:rPr lang="ru-RU" altLang="ru-RU" sz="1800">
                <a:solidFill>
                  <a:schemeClr val="accent2"/>
                </a:solidFill>
              </a:rPr>
              <a:t>— </a:t>
            </a:r>
            <a:r>
              <a:rPr lang="ru-RU" altLang="ru-RU" sz="1800" b="1">
                <a:solidFill>
                  <a:schemeClr val="accent2"/>
                </a:solidFill>
              </a:rPr>
              <a:t>Правило № 3.</a:t>
            </a:r>
            <a:r>
              <a:rPr lang="ru-RU" altLang="ru-RU" sz="1800"/>
              <a:t> Не суши белье над плитой. Оно может загореться.</a:t>
            </a:r>
            <a:br>
              <a:rPr lang="ru-RU" altLang="ru-RU" sz="1800"/>
            </a:br>
            <a:r>
              <a:rPr lang="ru-RU" altLang="ru-RU" sz="1800">
                <a:solidFill>
                  <a:schemeClr val="accent2"/>
                </a:solidFill>
              </a:rPr>
              <a:t>— </a:t>
            </a:r>
            <a:r>
              <a:rPr lang="ru-RU" altLang="ru-RU" sz="1800" b="1">
                <a:solidFill>
                  <a:schemeClr val="accent2"/>
                </a:solidFill>
              </a:rPr>
              <a:t>Правило № 4.</a:t>
            </a:r>
            <a:r>
              <a:rPr lang="ru-RU" altLang="ru-RU" sz="1800"/>
              <a:t> Не забывай выключить газовую плиту. Если почувствовал запах газа, не зажигай спичек и не включай свет. Срочно проветри квартиру.</a:t>
            </a:r>
            <a:br>
              <a:rPr lang="ru-RU" altLang="ru-RU" sz="1800"/>
            </a:br>
            <a:r>
              <a:rPr lang="ru-RU" altLang="ru-RU" sz="1800">
                <a:solidFill>
                  <a:schemeClr val="accent2"/>
                </a:solidFill>
              </a:rPr>
              <a:t>— </a:t>
            </a:r>
            <a:r>
              <a:rPr lang="ru-RU" altLang="ru-RU" sz="1800" b="1">
                <a:solidFill>
                  <a:schemeClr val="accent2"/>
                </a:solidFill>
              </a:rPr>
              <a:t>Правило № 5.</a:t>
            </a:r>
            <a:r>
              <a:rPr lang="ru-RU" altLang="ru-RU" sz="1800"/>
              <a:t> Ни в коем случае не зажигай фейерверки, свечи или бенгальские огни дома без взрослых.</a:t>
            </a:r>
          </a:p>
        </p:txBody>
      </p: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4000" b="1" i="1" smtClean="0">
                <a:solidFill>
                  <a:schemeClr val="accent2"/>
                </a:solidFill>
              </a:rPr>
              <a:t>Пожарная безопасность в деревне</a:t>
            </a:r>
          </a:p>
        </p:txBody>
      </p:sp>
      <p:sp>
        <p:nvSpPr>
          <p:cNvPr id="14339" name="Прямоугольник 2"/>
          <p:cNvSpPr>
            <a:spLocks noChangeArrowheads="1"/>
          </p:cNvSpPr>
          <p:nvPr/>
        </p:nvSpPr>
        <p:spPr bwMode="auto">
          <a:xfrm>
            <a:off x="395288" y="3644900"/>
            <a:ext cx="7848600" cy="256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b="1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>
                <a:solidFill>
                  <a:schemeClr val="accent2"/>
                </a:solidFill>
              </a:rPr>
              <a:t>—</a:t>
            </a:r>
            <a:r>
              <a:rPr lang="ru-RU" altLang="ru-RU" sz="1800" b="1">
                <a:solidFill>
                  <a:schemeClr val="accent2"/>
                </a:solidFill>
              </a:rPr>
              <a:t> Правило № 1.</a:t>
            </a:r>
            <a:r>
              <a:rPr lang="ru-RU" altLang="ru-RU" sz="1800"/>
              <a:t> В деревне или на даче без взрослых не подходи к печи и не открывай печную дверцу. Оттуда могут выскочить раскаленный уголек или искра и стать причиной пожара.</a:t>
            </a:r>
            <a:br>
              <a:rPr lang="ru-RU" altLang="ru-RU" sz="1800"/>
            </a:br>
            <a:r>
              <a:rPr lang="ru-RU" altLang="ru-RU" sz="1800">
                <a:solidFill>
                  <a:schemeClr val="accent2"/>
                </a:solidFill>
              </a:rPr>
              <a:t>— </a:t>
            </a:r>
            <a:r>
              <a:rPr lang="ru-RU" altLang="ru-RU" sz="1800" b="1">
                <a:solidFill>
                  <a:schemeClr val="accent2"/>
                </a:solidFill>
              </a:rPr>
              <a:t>Правило № 2.</a:t>
            </a:r>
            <a:r>
              <a:rPr lang="ru-RU" altLang="ru-RU" sz="1800"/>
              <a:t> Никогда не прикасайся голыми руками к металлическим частям печки. Ты можешь получить серьезный ожог.</a:t>
            </a:r>
            <a:br>
              <a:rPr lang="ru-RU" altLang="ru-RU" sz="1800"/>
            </a:br>
            <a:r>
              <a:rPr lang="ru-RU" altLang="ru-RU" sz="1800">
                <a:solidFill>
                  <a:schemeClr val="accent2"/>
                </a:solidFill>
              </a:rPr>
              <a:t>— </a:t>
            </a:r>
            <a:r>
              <a:rPr lang="ru-RU" altLang="ru-RU" sz="1800" b="1">
                <a:solidFill>
                  <a:schemeClr val="accent2"/>
                </a:solidFill>
              </a:rPr>
              <a:t>Правило № 3.</a:t>
            </a:r>
            <a:r>
              <a:rPr lang="ru-RU" altLang="ru-RU" sz="1800"/>
              <a:t> Не трогай без разрешения взрослых печную заслонку. Если ее закрыть раньше времени, в доме скопится угарный газ, и можно задохнуться.</a:t>
            </a: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4000" b="1" i="1" smtClean="0">
                <a:solidFill>
                  <a:schemeClr val="accent2"/>
                </a:solidFill>
              </a:rPr>
              <a:t>Пожарная безопасность в лесу</a:t>
            </a:r>
            <a:br>
              <a:rPr lang="ru-RU" altLang="ru-RU" sz="4000" b="1" i="1" smtClean="0">
                <a:solidFill>
                  <a:schemeClr val="accent2"/>
                </a:solidFill>
              </a:rPr>
            </a:br>
            <a:endParaRPr lang="ru-RU" altLang="ru-RU" sz="4000" i="1" smtClean="0">
              <a:solidFill>
                <a:schemeClr val="accent2"/>
              </a:solidFill>
            </a:endParaRPr>
          </a:p>
        </p:txBody>
      </p:sp>
      <p:sp>
        <p:nvSpPr>
          <p:cNvPr id="15363" name="Прямоугольник 2"/>
          <p:cNvSpPr>
            <a:spLocks noChangeArrowheads="1"/>
          </p:cNvSpPr>
          <p:nvPr/>
        </p:nvSpPr>
        <p:spPr bwMode="auto">
          <a:xfrm>
            <a:off x="539750" y="3860800"/>
            <a:ext cx="8135938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b="1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>
                <a:solidFill>
                  <a:schemeClr val="accent2"/>
                </a:solidFill>
              </a:rPr>
              <a:t>— </a:t>
            </a:r>
            <a:r>
              <a:rPr lang="ru-RU" altLang="ru-RU" sz="1800" b="1">
                <a:solidFill>
                  <a:schemeClr val="accent2"/>
                </a:solidFill>
              </a:rPr>
              <a:t>Правило № 1</a:t>
            </a:r>
            <a:r>
              <a:rPr lang="ru-RU" altLang="ru-RU" sz="1800" b="1"/>
              <a:t>.</a:t>
            </a:r>
            <a:r>
              <a:rPr lang="ru-RU" altLang="ru-RU" sz="1800"/>
              <a:t> Пожар — самая большая опасность в лесу. Поэтому не разводи костер без взрослых.</a:t>
            </a:r>
            <a:br>
              <a:rPr lang="ru-RU" altLang="ru-RU" sz="1800"/>
            </a:br>
            <a:r>
              <a:rPr lang="ru-RU" altLang="ru-RU" sz="1800">
                <a:solidFill>
                  <a:schemeClr val="accent2"/>
                </a:solidFill>
              </a:rPr>
              <a:t>— </a:t>
            </a:r>
            <a:r>
              <a:rPr lang="ru-RU" altLang="ru-RU" sz="1800" b="1">
                <a:solidFill>
                  <a:schemeClr val="accent2"/>
                </a:solidFill>
              </a:rPr>
              <a:t>Правило № 2.</a:t>
            </a:r>
            <a:r>
              <a:rPr lang="ru-RU" altLang="ru-RU" sz="1800"/>
              <a:t> Не балуйся с огнем. В сухую жаркую погоду достаточно одной спички или искры от фейерверка, чтобы лес загорелся.</a:t>
            </a:r>
            <a:br>
              <a:rPr lang="ru-RU" altLang="ru-RU" sz="1800"/>
            </a:br>
            <a:r>
              <a:rPr lang="ru-RU" altLang="ru-RU" sz="1800">
                <a:solidFill>
                  <a:schemeClr val="accent2"/>
                </a:solidFill>
              </a:rPr>
              <a:t>— </a:t>
            </a:r>
            <a:r>
              <a:rPr lang="ru-RU" altLang="ru-RU" sz="1800" b="1">
                <a:solidFill>
                  <a:schemeClr val="accent2"/>
                </a:solidFill>
              </a:rPr>
              <a:t>Правило № 3.</a:t>
            </a:r>
            <a:r>
              <a:rPr lang="ru-RU" altLang="ru-RU" sz="1800"/>
              <a:t> Если пожар все-таки начался, немедленно выбегай из леса. Старайся бежать в ту сторону, откуда дует ветер.</a:t>
            </a:r>
            <a:br>
              <a:rPr lang="ru-RU" altLang="ru-RU" sz="1800"/>
            </a:br>
            <a:r>
              <a:rPr lang="ru-RU" altLang="ru-RU" sz="1800">
                <a:solidFill>
                  <a:schemeClr val="accent2"/>
                </a:solidFill>
              </a:rPr>
              <a:t>— </a:t>
            </a:r>
            <a:r>
              <a:rPr lang="ru-RU" altLang="ru-RU" sz="1800" b="1">
                <a:solidFill>
                  <a:schemeClr val="accent2"/>
                </a:solidFill>
              </a:rPr>
              <a:t>Правило № 4</a:t>
            </a:r>
            <a:r>
              <a:rPr lang="ru-RU" altLang="ru-RU" sz="1800" b="1"/>
              <a:t>.</a:t>
            </a:r>
            <a:r>
              <a:rPr lang="ru-RU" altLang="ru-RU" sz="1800"/>
              <a:t> Выйдя из леса, обязательно сообщи о пожаре взрослым.</a:t>
            </a: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468313" y="476250"/>
            <a:ext cx="8229600" cy="1143000"/>
          </a:xfrm>
        </p:spPr>
        <p:txBody>
          <a:bodyPr/>
          <a:lstStyle/>
          <a:p>
            <a:pPr eaLnBrk="1" hangingPunct="1"/>
            <a:r>
              <a:rPr lang="ru-RU" altLang="ru-RU" sz="4000" i="1" smtClean="0">
                <a:solidFill>
                  <a:schemeClr val="accent2"/>
                </a:solidFill>
              </a:rPr>
              <a:t>Если начался пожар, а взрослых дома нет, поступай так:</a:t>
            </a:r>
            <a:br>
              <a:rPr lang="ru-RU" altLang="ru-RU" sz="4000" i="1" smtClean="0">
                <a:solidFill>
                  <a:schemeClr val="accent2"/>
                </a:solidFill>
              </a:rPr>
            </a:br>
            <a:endParaRPr lang="ru-RU" altLang="ru-RU" sz="4000" smtClean="0">
              <a:solidFill>
                <a:schemeClr val="accent2"/>
              </a:solidFill>
            </a:endParaRPr>
          </a:p>
        </p:txBody>
      </p:sp>
      <p:sp>
        <p:nvSpPr>
          <p:cNvPr id="16387" name="Прямоугольник 2"/>
          <p:cNvSpPr>
            <a:spLocks noChangeArrowheads="1"/>
          </p:cNvSpPr>
          <p:nvPr/>
        </p:nvSpPr>
        <p:spPr bwMode="auto">
          <a:xfrm>
            <a:off x="323850" y="3213100"/>
            <a:ext cx="8208963" cy="338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 i="1">
                <a:solidFill>
                  <a:schemeClr val="accent2"/>
                </a:solidFill>
              </a:rPr>
              <a:t>Правило № 1.</a:t>
            </a:r>
            <a:r>
              <a:rPr lang="ru-RU" altLang="ru-RU" sz="1800">
                <a:solidFill>
                  <a:schemeClr val="accent2"/>
                </a:solidFill>
              </a:rPr>
              <a:t> </a:t>
            </a:r>
            <a:r>
              <a:rPr lang="ru-RU" altLang="ru-RU" sz="1800"/>
              <a:t>Если огонь небольшой, можно попробовать сразу же затушить его, набросив на него плотную ткань или одеяло, заливая водой или засыпая песком.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 i="1">
                <a:solidFill>
                  <a:schemeClr val="accent2"/>
                </a:solidFill>
              </a:rPr>
              <a:t>Правило № 2</a:t>
            </a:r>
            <a:r>
              <a:rPr lang="ru-RU" altLang="ru-RU" sz="1800" b="1"/>
              <a:t>.</a:t>
            </a:r>
            <a:r>
              <a:rPr lang="ru-RU" altLang="ru-RU" sz="1800"/>
              <a:t> Если огонь сразу не погас, немедленно убегай из дома в безопасное место. И только после этого позвони в пожарную охрану по телефону «01» или попроси об этом соседей.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 i="1">
                <a:solidFill>
                  <a:schemeClr val="accent2"/>
                </a:solidFill>
              </a:rPr>
              <a:t>Правило № 3</a:t>
            </a:r>
            <a:r>
              <a:rPr lang="ru-RU" altLang="ru-RU" sz="1800" b="1"/>
              <a:t>.</a:t>
            </a:r>
            <a:r>
              <a:rPr lang="ru-RU" altLang="ru-RU" sz="1800"/>
              <a:t> Если не можешь убежать из горящей квартиры, сразу же позвони по телефону «01» и сообщи пожарным точный адрес и номер своей квартиры. После этого зови из окна на помощь соседей и прохожих.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 i="1">
                <a:solidFill>
                  <a:schemeClr val="accent2"/>
                </a:solidFill>
              </a:rPr>
              <a:t>Правило № 4.</a:t>
            </a:r>
            <a:r>
              <a:rPr lang="ru-RU" altLang="ru-RU" sz="1800" i="1">
                <a:solidFill>
                  <a:schemeClr val="accent2"/>
                </a:solidFill>
              </a:rPr>
              <a:t> </a:t>
            </a:r>
            <a:r>
              <a:rPr lang="ru-RU" altLang="ru-RU" sz="1800"/>
              <a:t>При пожаре дым гораздо опаснее огня. Большинство людей при пожаре гибнут от дыма. Если чувствуешь, что задыхаешься, опустись на корточки или продвигайся к выходу ползком — внизу дыма меньше.</a:t>
            </a:r>
          </a:p>
        </p:txBody>
      </p: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410" name="Прямоугольник 2"/>
          <p:cNvSpPr>
            <a:spLocks noChangeArrowheads="1"/>
          </p:cNvSpPr>
          <p:nvPr/>
        </p:nvSpPr>
        <p:spPr bwMode="auto">
          <a:xfrm>
            <a:off x="323850" y="3284538"/>
            <a:ext cx="8496300" cy="311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 i="1">
                <a:solidFill>
                  <a:schemeClr val="accent2"/>
                </a:solidFill>
              </a:rPr>
              <a:t>Правило № 5.</a:t>
            </a:r>
            <a:r>
              <a:rPr lang="ru-RU" altLang="ru-RU" sz="1800" i="1">
                <a:solidFill>
                  <a:schemeClr val="accent2"/>
                </a:solidFill>
              </a:rPr>
              <a:t> </a:t>
            </a:r>
            <a:r>
              <a:rPr lang="ru-RU" altLang="ru-RU" sz="1800"/>
              <a:t>Если в помещение проник дым, надо смочить водой одежду, покрыть голову мокрой салфеткой и выходить пригнувшись или ползком.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 i="1">
                <a:solidFill>
                  <a:schemeClr val="accent2"/>
                </a:solidFill>
              </a:rPr>
              <a:t>Правило № 6.</a:t>
            </a:r>
            <a:r>
              <a:rPr lang="ru-RU" altLang="ru-RU" sz="1800" i="1">
                <a:solidFill>
                  <a:schemeClr val="accent2"/>
                </a:solidFill>
              </a:rPr>
              <a:t> </a:t>
            </a:r>
            <a:r>
              <a:rPr lang="ru-RU" altLang="ru-RU" sz="1800"/>
              <a:t>Обязательно закрой форточку и дверь в комнате, где начался пожар. Закрытая дверь может не только задержать проникновение дыма, но иногда и погасить огонь.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 i="1">
                <a:solidFill>
                  <a:schemeClr val="accent2"/>
                </a:solidFill>
              </a:rPr>
              <a:t>Правило № 7.</a:t>
            </a:r>
            <a:r>
              <a:rPr lang="ru-RU" altLang="ru-RU" sz="1800" b="1"/>
              <a:t> </a:t>
            </a:r>
            <a:r>
              <a:rPr lang="ru-RU" altLang="ru-RU" sz="1800"/>
              <a:t>Наполни водой ванну, ведра, тазы. Можешь облить водой двери и пол.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 i="1">
                <a:solidFill>
                  <a:schemeClr val="accent2"/>
                </a:solidFill>
              </a:rPr>
              <a:t>Правило № 8.</a:t>
            </a:r>
            <a:r>
              <a:rPr lang="ru-RU" altLang="ru-RU" sz="1800" i="1">
                <a:solidFill>
                  <a:schemeClr val="accent2"/>
                </a:solidFill>
              </a:rPr>
              <a:t> </a:t>
            </a:r>
            <a:r>
              <a:rPr lang="ru-RU" altLang="ru-RU" sz="1800"/>
              <a:t>При пожаре в подъезде никогда не садись в лифт. Он может отключиться и ты задохнешься.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 i="1">
                <a:solidFill>
                  <a:schemeClr val="accent2"/>
                </a:solidFill>
              </a:rPr>
              <a:t>Правило № 9.</a:t>
            </a:r>
            <a:r>
              <a:rPr lang="ru-RU" altLang="ru-RU" sz="1800"/>
              <a:t> Когда приедут пожарные, во всем их слушайся и не бойся. Они лучше знают, как тебя спасти.</a:t>
            </a:r>
          </a:p>
        </p:txBody>
      </p:sp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395288" y="4292600"/>
            <a:ext cx="8229600" cy="1143000"/>
          </a:xfrm>
        </p:spPr>
        <p:txBody>
          <a:bodyPr/>
          <a:lstStyle/>
          <a:p>
            <a:pPr eaLnBrk="1" hangingPunct="1"/>
            <a:r>
              <a:rPr lang="ru-RU" altLang="ru-RU" sz="4000" b="1" i="1" smtClean="0">
                <a:solidFill>
                  <a:schemeClr val="accent2"/>
                </a:solidFill>
              </a:rPr>
              <a:t>«Не поддавайтесь панике и не теряйте самообладания!»</a:t>
            </a:r>
            <a:br>
              <a:rPr lang="ru-RU" altLang="ru-RU" sz="4000" b="1" i="1" smtClean="0"/>
            </a:br>
            <a:endParaRPr lang="ru-RU" altLang="ru-RU" sz="4000" smtClean="0"/>
          </a:p>
        </p:txBody>
      </p:sp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>
          <a:xfrm>
            <a:off x="2124075" y="692150"/>
            <a:ext cx="6562725" cy="725488"/>
          </a:xfrm>
        </p:spPr>
        <p:txBody>
          <a:bodyPr/>
          <a:lstStyle/>
          <a:p>
            <a:pPr eaLnBrk="1" hangingPunct="1"/>
            <a:r>
              <a:rPr lang="ru-RU" altLang="ru-RU" i="1" smtClean="0">
                <a:solidFill>
                  <a:schemeClr val="accent2"/>
                </a:solidFill>
              </a:rPr>
              <a:t>Будь внимателен! </a:t>
            </a:r>
            <a:br>
              <a:rPr lang="ru-RU" altLang="ru-RU" i="1" smtClean="0">
                <a:solidFill>
                  <a:schemeClr val="accent2"/>
                </a:solidFill>
              </a:rPr>
            </a:br>
            <a:r>
              <a:rPr lang="ru-RU" altLang="ru-RU" i="1" smtClean="0">
                <a:solidFill>
                  <a:schemeClr val="accent2"/>
                </a:solidFill>
              </a:rPr>
              <a:t>Не забудь выключить утюг!</a:t>
            </a:r>
          </a:p>
        </p:txBody>
      </p:sp>
      <p:pic>
        <p:nvPicPr>
          <p:cNvPr id="23555" name="Picture 2" descr="C:\Users\Антон\Downloads\images (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11638" y="3141663"/>
            <a:ext cx="3903662" cy="28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2355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68313" y="333375"/>
            <a:ext cx="8229600" cy="1143000"/>
          </a:xfrm>
        </p:spPr>
        <p:txBody>
          <a:bodyPr/>
          <a:lstStyle/>
          <a:p>
            <a:pPr eaLnBrk="1" hangingPunct="1"/>
            <a:r>
              <a:rPr lang="ru-RU" altLang="ru-RU" i="1" smtClean="0">
                <a:solidFill>
                  <a:schemeClr val="accent2"/>
                </a:solidFill>
              </a:rPr>
              <a:t>Спички детям не давать!</a:t>
            </a:r>
          </a:p>
        </p:txBody>
      </p:sp>
      <p:pic>
        <p:nvPicPr>
          <p:cNvPr id="24579" name="Picture 2" descr="http://sch91nov.narod.ru/images/im0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51275" y="1628775"/>
            <a:ext cx="4416425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WordArt 4"/>
          <p:cNvSpPr>
            <a:spLocks noChangeArrowheads="1" noChangeShapeType="1" noTextEdit="1"/>
          </p:cNvSpPr>
          <p:nvPr/>
        </p:nvSpPr>
        <p:spPr bwMode="auto">
          <a:xfrm>
            <a:off x="755650" y="4292600"/>
            <a:ext cx="3492500" cy="14414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Arial"/>
                <a:cs typeface="Arial"/>
              </a:rPr>
              <a:t>Детям спички не давать!</a:t>
            </a:r>
          </a:p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Arial"/>
                <a:cs typeface="Arial"/>
              </a:rPr>
              <a:t>В доме долго проживать!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13" y="692150"/>
            <a:ext cx="82296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ct val="0"/>
              </a:spcAft>
              <a:defRPr/>
            </a:pPr>
            <a:r>
              <a:rPr lang="ru-RU" b="1" i="1" smtClean="0"/>
              <a:t>Правило:</a:t>
            </a:r>
            <a:br>
              <a:rPr lang="ru-RU" smtClean="0"/>
            </a:br>
            <a:r>
              <a:rPr lang="ru-RU" b="1" i="1" smtClean="0"/>
              <a:t>Не оставляй в лесу, горящий огонь</a:t>
            </a:r>
            <a:br>
              <a:rPr lang="ru-RU" smtClean="0"/>
            </a:br>
            <a:r>
              <a:rPr lang="ru-RU" smtClean="0"/>
              <a:t> </a:t>
            </a:r>
            <a:br>
              <a:rPr lang="ru-RU" smtClean="0"/>
            </a:br>
            <a:endParaRPr lang="ru-RU"/>
          </a:p>
        </p:txBody>
      </p:sp>
      <p:pic>
        <p:nvPicPr>
          <p:cNvPr id="25603" name="Picture 2" descr="http://sch91nov.narod.ru/images/im0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84663" y="2636838"/>
            <a:ext cx="4227512" cy="345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4" name="WordArt 4"/>
          <p:cNvSpPr>
            <a:spLocks noChangeArrowheads="1" noChangeShapeType="1" noTextEdit="1"/>
          </p:cNvSpPr>
          <p:nvPr/>
        </p:nvSpPr>
        <p:spPr bwMode="auto">
          <a:xfrm>
            <a:off x="179388" y="3789363"/>
            <a:ext cx="3995737" cy="2735262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Arial"/>
                <a:cs typeface="Arial"/>
              </a:rPr>
              <a:t>На лугу траву сожгли,</a:t>
            </a:r>
          </a:p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Arial"/>
                <a:cs typeface="Arial"/>
              </a:rPr>
              <a:t>А букашки, таракашки не ушли.</a:t>
            </a:r>
          </a:p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Arial"/>
                <a:cs typeface="Arial"/>
              </a:rPr>
              <a:t>Погибали от огня</a:t>
            </a:r>
          </a:p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Arial"/>
                <a:cs typeface="Arial"/>
              </a:rPr>
              <a:t>Не простят они меня!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1" nodeType="clickEffect"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5604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4000" b="1" i="1" smtClean="0">
                <a:solidFill>
                  <a:schemeClr val="accent2"/>
                </a:solidFill>
              </a:rPr>
              <a:t>Правило:</a:t>
            </a:r>
            <a:br>
              <a:rPr lang="ru-RU" altLang="ru-RU" sz="4000" smtClean="0"/>
            </a:br>
            <a:r>
              <a:rPr lang="ru-RU" altLang="ru-RU" sz="4000" b="1" i="1" smtClean="0">
                <a:solidFill>
                  <a:schemeClr val="folHlink"/>
                </a:solidFill>
              </a:rPr>
              <a:t>Нельзя пользоваться газом детям дошкольного возраста</a:t>
            </a:r>
            <a:endParaRPr lang="ru-RU" altLang="ru-RU" sz="4000" smtClean="0">
              <a:solidFill>
                <a:schemeClr val="folHlink"/>
              </a:solidFill>
            </a:endParaRPr>
          </a:p>
        </p:txBody>
      </p:sp>
      <p:pic>
        <p:nvPicPr>
          <p:cNvPr id="26627" name="Picture 2" descr="http://sch91nov.narod.ru/images/im0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40200" y="2492375"/>
            <a:ext cx="4700588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>
                <a:solidFill>
                  <a:schemeClr val="accent2"/>
                </a:solidFill>
              </a:rPr>
              <a:t>Убери от газовой плиты всё!</a:t>
            </a:r>
          </a:p>
        </p:txBody>
      </p:sp>
      <p:pic>
        <p:nvPicPr>
          <p:cNvPr id="30723" name="Picture 2" descr="http://www.1408.ru/Image/image013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32363" y="1341438"/>
            <a:ext cx="3455987" cy="485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8" y="4365625"/>
            <a:ext cx="8229600" cy="1143000"/>
          </a:xfrm>
        </p:spPr>
        <p:txBody>
          <a:bodyPr/>
          <a:lstStyle/>
          <a:p>
            <a:pPr eaLnBrk="1" hangingPunct="1"/>
            <a:r>
              <a:rPr lang="ru-RU" altLang="ru-RU" sz="2800" b="1" i="1" smtClean="0">
                <a:solidFill>
                  <a:schemeClr val="accent2"/>
                </a:solidFill>
              </a:rPr>
              <a:t>Правило:</a:t>
            </a:r>
            <a:br>
              <a:rPr lang="ru-RU" altLang="ru-RU" sz="2800" smtClean="0">
                <a:solidFill>
                  <a:schemeClr val="accent2"/>
                </a:solidFill>
              </a:rPr>
            </a:br>
            <a:r>
              <a:rPr lang="ru-RU" altLang="ru-RU" sz="2800" b="1" i="1" smtClean="0">
                <a:solidFill>
                  <a:srgbClr val="0000FF"/>
                </a:solidFill>
              </a:rPr>
              <a:t>При возникновении пожара нельзя прятаться! Если в квартире есть телефон, то набирай </a:t>
            </a:r>
            <a:r>
              <a:rPr lang="ru-RU" altLang="ru-RU" sz="2800" b="1" i="1" smtClean="0">
                <a:solidFill>
                  <a:schemeClr val="accent2"/>
                </a:solidFill>
              </a:rPr>
              <a:t>01.</a:t>
            </a:r>
            <a:r>
              <a:rPr lang="ru-RU" altLang="ru-RU" sz="2800" b="1" i="1" smtClean="0">
                <a:solidFill>
                  <a:srgbClr val="0000FF"/>
                </a:solidFill>
              </a:rPr>
              <a:t> Если телефона нет – убегай из квартиры к соседям. Если огонь не даёт выйти – кричи из окна, зови на помощь..</a:t>
            </a:r>
            <a:br>
              <a:rPr lang="ru-RU" altLang="ru-RU" sz="4000" smtClean="0">
                <a:solidFill>
                  <a:srgbClr val="0000FF"/>
                </a:solidFill>
              </a:rPr>
            </a:br>
          </a:p>
        </p:txBody>
      </p:sp>
      <p:pic>
        <p:nvPicPr>
          <p:cNvPr id="27651" name="Picture 2" descr="http://sch91nov.narod.ru/images/ima0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76825" y="476250"/>
            <a:ext cx="3476625" cy="242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1" presetClass="entr" presetSubtype="0" fill="hold" grpId="0" nodeType="clickEffect"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ct val="0"/>
              </a:spcAft>
              <a:defRPr/>
            </a:pPr>
            <a:r>
              <a:rPr lang="ru-RU" b="1" i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ПРИЧИНЫ ПОЖАРОВ:</a:t>
            </a:r>
            <a:br>
              <a:rPr lang="ru-RU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/>
          </a:p>
        </p:txBody>
      </p:sp>
      <p:sp>
        <p:nvSpPr>
          <p:cNvPr id="25603" name="Rectangle 1"/>
          <p:cNvSpPr>
            <a:spLocks noChangeArrowheads="1"/>
          </p:cNvSpPr>
          <p:nvPr/>
        </p:nvSpPr>
        <p:spPr bwMode="auto">
          <a:xfrm>
            <a:off x="468313" y="3573463"/>
            <a:ext cx="8289925" cy="261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0"/>
              </a:spcBef>
              <a:buFontTx/>
              <a:buChar char="•"/>
            </a:pPr>
            <a:r>
              <a:rPr lang="ru-RU" altLang="ru-RU" b="1">
                <a:solidFill>
                  <a:srgbClr val="0099CC"/>
                </a:solidFill>
                <a:latin typeface="Arial"/>
              </a:rPr>
              <a:t>игры детей</a:t>
            </a:r>
            <a:endParaRPr lang="ru-RU" alt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0"/>
              </a:spcBef>
              <a:buFontTx/>
              <a:buChar char="•"/>
            </a:pPr>
            <a:r>
              <a:rPr lang="ru-RU" altLang="ru-RU" b="1">
                <a:solidFill>
                  <a:srgbClr val="0000FF"/>
                </a:solidFill>
                <a:latin typeface="Arial"/>
              </a:rPr>
              <a:t>курение</a:t>
            </a:r>
            <a:endParaRPr lang="ru-RU" alt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0"/>
              </a:spcBef>
              <a:buFontTx/>
              <a:buChar char="•"/>
            </a:pPr>
            <a:r>
              <a:rPr lang="ru-RU" altLang="ru-RU" b="1">
                <a:solidFill>
                  <a:srgbClr val="993366"/>
                </a:solidFill>
                <a:latin typeface="Arial"/>
              </a:rPr>
              <a:t>короткое замыкание</a:t>
            </a:r>
            <a:endParaRPr lang="ru-RU" alt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0"/>
              </a:spcBef>
              <a:buFontTx/>
              <a:buChar char="•"/>
            </a:pPr>
            <a:r>
              <a:rPr lang="ru-RU" altLang="ru-RU" b="1">
                <a:solidFill>
                  <a:srgbClr val="008000"/>
                </a:solidFill>
                <a:latin typeface="Arial"/>
              </a:rPr>
              <a:t>неосторожное обращение со спичками</a:t>
            </a:r>
            <a:endParaRPr lang="ru-RU" alt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/>
            </a:endParaRPr>
          </a:p>
        </p:txBody>
      </p:sp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4000" b="1" i="1" smtClean="0">
                <a:solidFill>
                  <a:schemeClr val="accent2"/>
                </a:solidFill>
              </a:rPr>
              <a:t>ПРАВИЛА ВЫЗОВА ЭКСТРЕННЫХ СЛУЖБ ПО ТЕЛЕФОНУ</a:t>
            </a:r>
            <a:endParaRPr lang="ru-RU" altLang="ru-RU" sz="4000" smtClean="0">
              <a:solidFill>
                <a:schemeClr val="accent2"/>
              </a:solidFill>
            </a:endParaRPr>
          </a:p>
        </p:txBody>
      </p:sp>
      <p:sp>
        <p:nvSpPr>
          <p:cNvPr id="26627" name="Прямоугольник 2"/>
          <p:cNvSpPr>
            <a:spLocks noChangeArrowheads="1"/>
          </p:cNvSpPr>
          <p:nvPr/>
        </p:nvSpPr>
        <p:spPr bwMode="auto">
          <a:xfrm>
            <a:off x="468313" y="3429000"/>
            <a:ext cx="8135937" cy="341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/>
              <a:t> </a:t>
            </a:r>
            <a:r>
              <a:rPr lang="ru-RU" altLang="ru-RU" sz="2000" b="1"/>
              <a:t>Сообщите кратко следующее:</a:t>
            </a:r>
            <a:endParaRPr lang="ru-RU" altLang="ru-RU" sz="2000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 b="1"/>
              <a:t> </a:t>
            </a:r>
            <a:endParaRPr lang="ru-RU" altLang="ru-RU" sz="2000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 b="1">
                <a:latin typeface="Arial"/>
              </a:rPr>
              <a:t>- </a:t>
            </a:r>
            <a:r>
              <a:rPr lang="ru-RU" altLang="ru-RU" sz="2000" b="1"/>
              <a:t>причину вызова (пожар)</a:t>
            </a:r>
            <a:endParaRPr lang="ru-RU" altLang="ru-RU" sz="2000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 b="1">
                <a:latin typeface="Arial"/>
              </a:rPr>
              <a:t>- </a:t>
            </a:r>
            <a:r>
              <a:rPr lang="ru-RU" altLang="ru-RU" sz="2000" b="1"/>
              <a:t>точный адрес (улица, номер дома и    квартиры, этаж, подъезд, код.)</a:t>
            </a:r>
            <a:endParaRPr lang="ru-RU" altLang="ru-RU" sz="2000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 b="1">
                <a:latin typeface="Arial"/>
              </a:rPr>
              <a:t>- </a:t>
            </a:r>
            <a:r>
              <a:rPr lang="ru-RU" altLang="ru-RU" sz="2000" b="1"/>
              <a:t>вашу фамилию и номер телефона, откуда передается сообщение.</a:t>
            </a:r>
            <a:endParaRPr lang="ru-RU" altLang="ru-RU" sz="2000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 b="1">
                <a:latin typeface="Arial"/>
              </a:rPr>
              <a:t>- </a:t>
            </a:r>
            <a:r>
              <a:rPr lang="ru-RU" altLang="ru-RU" sz="2000" b="1"/>
              <a:t>обязательно запишите фамилию дежурного, принявшего ваш вызов.</a:t>
            </a:r>
            <a:endParaRPr lang="ru-RU" altLang="ru-RU" sz="2000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/>
              <a:t> </a:t>
            </a:r>
          </a:p>
        </p:txBody>
      </p:sp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6.2.9200.0"/>
  <p:tag name="AS_RELEASE_DATE" val="2017.01.13"/>
  <p:tag name="AS_TITLE" val="Aspose.Slides for .NET 4.0"/>
  <p:tag name="AS_VERSION" val="16.12.1.0"/>
</p:tagLst>
</file>

<file path=ppt/theme/theme1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2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73</Paragraphs>
  <Slides>23</Slides>
  <Notes>0</Notes>
  <TotalTime>172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baseType="lpstr" size="24">
      <vt:lpstr>Тема Office</vt:lpstr>
      <vt:lpstr>Спички детям не игрушки!</vt:lpstr>
      <vt:lpstr>Со спичками играть опасно!</vt:lpstr>
      <vt:lpstr>Slide 3</vt:lpstr>
      <vt:lpstr>Вот к чему это приводит!</vt:lpstr>
      <vt:lpstr>Slide 5</vt:lpstr>
      <vt:lpstr>Забыл затушить костёр?!</vt:lpstr>
      <vt:lpstr>Если в доме случилась беда…</vt:lpstr>
      <vt:lpstr>Помоги соседям!</vt:lpstr>
      <vt:lpstr>Пожарная машина придёт на помощь.</vt:lpstr>
      <vt:lpstr>Пожарная безопасность в квартире</vt:lpstr>
      <vt:lpstr>Пожарная безопасность в деревне</vt:lpstr>
      <vt:lpstr>Пожарная безопасность в лесу</vt:lpstr>
      <vt:lpstr>Если начался пожар, а взрослых дома нет, поступай так:</vt:lpstr>
      <vt:lpstr>Slide 14</vt:lpstr>
      <vt:lpstr>«Не поддавайтесь панике и не теряйте самообладания!»</vt:lpstr>
      <vt:lpstr>Будь внимателен! Не забудь выключить утюг!</vt:lpstr>
      <vt:lpstr>Спички детям не давать!</vt:lpstr>
      <vt:lpstr>Правило:Не оставляй в лесу, горящий огонь </vt:lpstr>
      <vt:lpstr>Правило:Нельзя пользоваться газом детям дошкольного возраста</vt:lpstr>
      <vt:lpstr>Убери от газовой плиты всё!</vt:lpstr>
      <vt:lpstr>Правило:При возникновении пожара нельзя прятаться! Если в квартире есть телефон, то набирай 01. Если телефона нет – убегай из квартиры к соседям. Если огонь не даёт выйти – кричи из окна, зови на помощь..</vt:lpstr>
      <vt:lpstr>ПРИЧИНЫ ПОЖАРОВ:</vt:lpstr>
      <vt:lpstr>ПРАВИЛА ВЫЗОВА ЭКСТРЕННЫХ СЛУЖБ ПО ТЕЛЕФОНУ</vt:lpstr>
    </vt:vector>
  </TitlesOfParts>
  <LinksUpToDate>0</LinksUpToDate>
  <SharedDoc>0</SharedDoc>
  <HyperlinksChanged>0</HyperlinksChanged>
  <Application>Aspose.Slides for .NET</Application>
  <AppVersion>16.1201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Слайд 1</dc:title>
  <dc:creator>Антон</dc:creator>
  <cp:lastModifiedBy>Нина</cp:lastModifiedBy>
  <cp:revision>24</cp:revision>
  <cp:lastPrinted>2020-05-11T15:22:39.000</cp:lastPrinted>
  <dcterms:modified xsi:type="dcterms:W3CDTF">2020-07-24T17:33:35Z</dcterms:modified>
</cp:coreProperties>
</file>