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9" r:id="rId15"/>
    <p:sldId id="298" r:id="rId16"/>
    <p:sldId id="297" r:id="rId17"/>
    <p:sldId id="296" r:id="rId18"/>
    <p:sldId id="294" r:id="rId19"/>
    <p:sldId id="295" r:id="rId20"/>
    <p:sldId id="293" r:id="rId21"/>
    <p:sldId id="288" r:id="rId22"/>
    <p:sldId id="301" r:id="rId23"/>
    <p:sldId id="292" r:id="rId24"/>
    <p:sldId id="274" r:id="rId25"/>
    <p:sldId id="289" r:id="rId26"/>
    <p:sldId id="302" r:id="rId27"/>
    <p:sldId id="290" r:id="rId28"/>
    <p:sldId id="291" r:id="rId29"/>
    <p:sldId id="273" r:id="rId30"/>
    <p:sldId id="271" r:id="rId31"/>
    <p:sldId id="286" r:id="rId32"/>
    <p:sldId id="287" r:id="rId33"/>
    <p:sldId id="285" r:id="rId34"/>
    <p:sldId id="284" r:id="rId35"/>
    <p:sldId id="283" r:id="rId36"/>
    <p:sldId id="275" r:id="rId37"/>
    <p:sldId id="278" r:id="rId38"/>
    <p:sldId id="282" r:id="rId39"/>
    <p:sldId id="280" r:id="rId40"/>
    <p:sldId id="303" r:id="rId41"/>
    <p:sldId id="28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7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tWcgaeU_t8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2" y="0"/>
            <a:ext cx="9173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034" y="1988840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ОКАЗАНИЕ 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ПЕРВОЙ </a:t>
            </a:r>
            <a:r>
              <a:rPr lang="ru-RU" sz="4800" dirty="0" smtClean="0">
                <a:solidFill>
                  <a:srgbClr val="FF0000"/>
                </a:solidFill>
              </a:rPr>
              <a:t>МЕДИЦИНСКОЙ </a:t>
            </a:r>
            <a:r>
              <a:rPr lang="ru-RU" sz="4800" dirty="0">
                <a:solidFill>
                  <a:srgbClr val="FF0000"/>
                </a:solidFill>
              </a:rPr>
              <a:t>ПОМОЩИ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717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576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b="1" dirty="0" smtClean="0"/>
              <a:t>Первую </a:t>
            </a:r>
            <a:r>
              <a:rPr lang="ru-RU" sz="1800" b="1" dirty="0"/>
              <a:t>помощь обязаны оказывать лица, имеющие соответствующую </a:t>
            </a:r>
            <a:r>
              <a:rPr lang="ru-RU" sz="1800" b="1" dirty="0" smtClean="0"/>
              <a:t>подготовку, в </a:t>
            </a:r>
            <a:r>
              <a:rPr lang="ru-RU" sz="1800" b="1" dirty="0"/>
              <a:t>том числе сотрудники органов внутренних дел Российской Федерации,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/>
              <a:t>Государственной противопожарной службы, спасателями </a:t>
            </a:r>
            <a:r>
              <a:rPr lang="ru-RU" sz="1800" b="1" dirty="0" smtClean="0"/>
              <a:t>аварийно-спасательных формирований </a:t>
            </a:r>
            <a:r>
              <a:rPr lang="ru-RU" sz="1800" b="1" dirty="0"/>
              <a:t>и аварийно-спасательных служб. Водители транспортных </a:t>
            </a:r>
            <a:r>
              <a:rPr lang="ru-RU" sz="1800" b="1" dirty="0" smtClean="0"/>
              <a:t>средств и </a:t>
            </a:r>
            <a:r>
              <a:rPr lang="ru-RU" sz="1800" b="1" dirty="0"/>
              <a:t>другие лица вправе оказывать первую помощь при наличии </a:t>
            </a:r>
            <a:r>
              <a:rPr lang="ru-RU" sz="1800" b="1" dirty="0" smtClean="0"/>
              <a:t>соответствующей подготовки </a:t>
            </a:r>
            <a:r>
              <a:rPr lang="ru-RU" sz="1800" b="1" dirty="0"/>
              <a:t>и (или) навыков.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/>
              <a:t>Перечень состояний и мероприятий, при которых оказывается первая </a:t>
            </a:r>
            <a:r>
              <a:rPr lang="ru-RU" sz="1800" b="1" dirty="0" smtClean="0"/>
              <a:t>помощь, определен </a:t>
            </a:r>
            <a:r>
              <a:rPr lang="ru-RU" sz="1800" b="1" dirty="0"/>
              <a:t>Приказом 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Минздравсоцразвития</a:t>
            </a:r>
            <a:r>
              <a:rPr lang="ru-RU" sz="1800" b="1" dirty="0" smtClean="0"/>
              <a:t>  России </a:t>
            </a:r>
            <a:r>
              <a:rPr lang="ru-RU" sz="1800" b="1" dirty="0"/>
              <a:t>от 04.05.2012 № 477н (ред. </a:t>
            </a:r>
            <a:r>
              <a:rPr lang="ru-RU" sz="1800" b="1" dirty="0" smtClean="0"/>
              <a:t>От 07.11.2012</a:t>
            </a:r>
            <a:r>
              <a:rPr lang="ru-RU" sz="1800" b="1" dirty="0"/>
              <a:t>) «Об утверждении перечня состояний, при которых </a:t>
            </a:r>
            <a:r>
              <a:rPr lang="ru-RU" sz="1800" b="1" dirty="0" smtClean="0"/>
              <a:t>оказывается первая </a:t>
            </a:r>
            <a:r>
              <a:rPr lang="ru-RU" sz="1800" b="1" dirty="0"/>
              <a:t>помощь, и перечня мероприятий по оказанию первой помощи».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/>
              <a:t>В соответствии со статьей 31 Федерального закона от 21 ноября 2011 года </a:t>
            </a:r>
            <a:r>
              <a:rPr lang="ru-RU" sz="1800" b="1" dirty="0" smtClean="0"/>
              <a:t> </a:t>
            </a:r>
            <a:r>
              <a:rPr lang="ru-RU" sz="1800" b="1" dirty="0"/>
              <a:t>участниками аварийно-спасательных работ, в том числе и </a:t>
            </a:r>
            <a:r>
              <a:rPr lang="ru-RU" sz="1800" b="1" dirty="0" smtClean="0"/>
              <a:t>медицинскими работниками</a:t>
            </a:r>
            <a:r>
              <a:rPr lang="ru-RU" sz="1800" b="1" dirty="0"/>
              <a:t>, с использованием табельных и подручных средств.</a:t>
            </a:r>
          </a:p>
          <a:p>
            <a:pPr lvl="5">
              <a:buFont typeface="Wingdings" panose="05000000000000000000" pitchFamily="2" charset="2"/>
              <a:buChar char="§"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9366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36904" cy="583264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Первую </a:t>
            </a:r>
            <a:r>
              <a:rPr lang="ru-RU" sz="1800" dirty="0"/>
              <a:t>помощь обязаны оказывать лица, имеющие соответствующую </a:t>
            </a:r>
            <a:r>
              <a:rPr lang="ru-RU" sz="1800" dirty="0" smtClean="0"/>
              <a:t>подготовку, </a:t>
            </a:r>
            <a:r>
              <a:rPr lang="ru-RU" sz="1800" dirty="0"/>
              <a:t>в том числе </a:t>
            </a:r>
            <a:endParaRPr lang="ru-RU" sz="1800" dirty="0" smtClean="0"/>
          </a:p>
          <a:p>
            <a:r>
              <a:rPr lang="ru-RU" sz="1800" dirty="0" smtClean="0"/>
              <a:t>сотрудники </a:t>
            </a:r>
            <a:r>
              <a:rPr lang="ru-RU" sz="1800" dirty="0"/>
              <a:t>органов внутренних дел Российской Федерации,</a:t>
            </a:r>
          </a:p>
          <a:p>
            <a:r>
              <a:rPr lang="ru-RU" sz="1800" dirty="0" smtClean="0"/>
              <a:t>Государственной </a:t>
            </a:r>
            <a:r>
              <a:rPr lang="ru-RU" sz="1800" dirty="0"/>
              <a:t>противопожарной службы, спасателями аварийно-спасательных</a:t>
            </a:r>
          </a:p>
          <a:p>
            <a:r>
              <a:rPr lang="ru-RU" sz="1800" dirty="0"/>
              <a:t>формирований и аварийно-спасательных служб. Водители транспортных средств</a:t>
            </a:r>
          </a:p>
          <a:p>
            <a:r>
              <a:rPr lang="ru-RU" sz="1800" dirty="0"/>
              <a:t>и другие лица вправе оказывать первую помощь при наличии </a:t>
            </a:r>
            <a:r>
              <a:rPr lang="ru-RU" sz="1800" dirty="0" smtClean="0"/>
              <a:t>соответствующей подготовки </a:t>
            </a:r>
            <a:r>
              <a:rPr lang="ru-RU" sz="1800" dirty="0"/>
              <a:t>и (или) навыков.</a:t>
            </a:r>
          </a:p>
          <a:p>
            <a:r>
              <a:rPr lang="ru-RU" sz="1800" dirty="0"/>
              <a:t>Перечень состояний и мероприятий, при которых оказывается первая </a:t>
            </a:r>
            <a:r>
              <a:rPr lang="ru-RU" sz="1800" dirty="0" smtClean="0"/>
              <a:t>помощь, определен </a:t>
            </a:r>
            <a:r>
              <a:rPr lang="ru-RU" sz="1800" dirty="0"/>
              <a:t>Приказом </a:t>
            </a:r>
            <a:r>
              <a:rPr lang="ru-RU" sz="1800" dirty="0" err="1"/>
              <a:t>Минздравсоцразвития</a:t>
            </a:r>
            <a:r>
              <a:rPr lang="ru-RU" sz="1800" dirty="0"/>
              <a:t> России от 04.05.2012 № 477н (ред. о</a:t>
            </a:r>
            <a:r>
              <a:rPr lang="ru-RU" sz="1800" dirty="0" smtClean="0"/>
              <a:t>т 07.11.2012</a:t>
            </a:r>
            <a:r>
              <a:rPr lang="ru-RU" sz="1800" dirty="0"/>
              <a:t>) «Об утверждении перечня состояний, при которых </a:t>
            </a:r>
            <a:r>
              <a:rPr lang="ru-RU" sz="1800" dirty="0" smtClean="0"/>
              <a:t>оказывается  первая </a:t>
            </a:r>
            <a:r>
              <a:rPr lang="ru-RU" sz="1800" dirty="0"/>
              <a:t>помощь, и перечня мероприятий по оказанию первой </a:t>
            </a:r>
            <a:r>
              <a:rPr lang="ru-RU" sz="1800" dirty="0" smtClean="0"/>
              <a:t>помощи» в </a:t>
            </a:r>
            <a:r>
              <a:rPr lang="ru-RU" sz="1800" dirty="0"/>
              <a:t>соответствии со статьей 31 Федерального закона от 21 ноября 2011 </a:t>
            </a:r>
            <a:r>
              <a:rPr lang="ru-RU" sz="1800" dirty="0" smtClean="0"/>
              <a:t>года.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3208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8" cy="6028041"/>
          </a:xfrm>
        </p:spPr>
      </p:pic>
      <p:sp>
        <p:nvSpPr>
          <p:cNvPr id="6" name="Прямоугольник 5"/>
          <p:cNvSpPr/>
          <p:nvPr/>
        </p:nvSpPr>
        <p:spPr>
          <a:xfrm>
            <a:off x="2195736" y="1700808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ОКАЗАНИЕ ПЕРВОЙ ПОМОЩИ.</a:t>
            </a:r>
          </a:p>
        </p:txBody>
      </p:sp>
      <p:pic>
        <p:nvPicPr>
          <p:cNvPr id="11266" name="Picture 2" descr="C:\Users\user\Desktop\Новая папка (2)\art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5775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2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2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718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9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" y="260648"/>
            <a:ext cx="9040687" cy="6383219"/>
          </a:xfrm>
        </p:spPr>
      </p:pic>
    </p:spTree>
    <p:extLst>
      <p:ext uri="{BB962C8B-B14F-4D97-AF65-F5344CB8AC3E}">
        <p14:creationId xmlns:p14="http://schemas.microsoft.com/office/powerpoint/2010/main" val="270539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528392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Ожоги и обморожения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775"/>
            <a:ext cx="4801741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Новая папка (2)\i (40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211495" cy="31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1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434"/>
            <a:ext cx="8719084" cy="619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4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128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7323"/>
            <a:ext cx="8058472" cy="604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0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Оказание первой помощи при травме головы".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47056"/>
            <a:ext cx="7704856" cy="5038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3" y="908720"/>
            <a:ext cx="82089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5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1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Оказание первой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254352"/>
          </a:xfrm>
        </p:spPr>
        <p:txBody>
          <a:bodyPr>
            <a:noAutofit/>
          </a:bodyPr>
          <a:lstStyle/>
          <a:p>
            <a:pPr marL="320040" lvl="1" indent="0" algn="just">
              <a:buNone/>
            </a:pPr>
            <a:r>
              <a:rPr lang="ru-RU" sz="2800" b="1" dirty="0" smtClean="0"/>
              <a:t>— </a:t>
            </a:r>
            <a:r>
              <a:rPr lang="ru-RU" sz="2800" b="1" dirty="0"/>
              <a:t>это естественная часть жизни людей </a:t>
            </a:r>
            <a:r>
              <a:rPr lang="ru-RU" sz="2800" b="1" dirty="0" smtClean="0"/>
              <a:t>характерная для </a:t>
            </a:r>
            <a:r>
              <a:rPr lang="ru-RU" sz="2800" b="1" dirty="0"/>
              <a:t>различных исторических эпох. Ее возникновение относится к </a:t>
            </a:r>
            <a:r>
              <a:rPr lang="ru-RU" sz="2800" b="1" dirty="0" smtClean="0"/>
              <a:t>глубокой древности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20040" lvl="1" indent="0" algn="just">
              <a:buNone/>
            </a:pPr>
            <a:r>
              <a:rPr lang="ru-RU" sz="2800" b="1" dirty="0" smtClean="0"/>
              <a:t>О </a:t>
            </a:r>
            <a:r>
              <a:rPr lang="ru-RU" sz="2800" b="1" dirty="0"/>
              <a:t>первой помощи </a:t>
            </a:r>
            <a:r>
              <a:rPr lang="ru-RU" sz="2800" b="1" dirty="0" smtClean="0"/>
              <a:t>упоминается </a:t>
            </a:r>
            <a:r>
              <a:rPr lang="ru-RU" sz="2800" b="1" dirty="0"/>
              <a:t>в египетских папирусах, </a:t>
            </a:r>
            <a:r>
              <a:rPr lang="ru-RU" sz="2800" b="1" dirty="0" smtClean="0"/>
              <a:t>в греческих </a:t>
            </a:r>
            <a:r>
              <a:rPr lang="ru-RU" sz="2800" b="1" dirty="0"/>
              <a:t>и древнеримских легендах. Люди часто встречались с </a:t>
            </a:r>
            <a:r>
              <a:rPr lang="ru-RU" sz="2800" b="1" dirty="0" smtClean="0"/>
              <a:t>необходимостью оказания </a:t>
            </a:r>
            <a:r>
              <a:rPr lang="ru-RU" sz="2800" b="1" dirty="0"/>
              <a:t>первой помощи при травмах, кровотечениях, отравлениях и т.п.  </a:t>
            </a:r>
            <a:r>
              <a:rPr lang="ru-RU" sz="2800" b="1" dirty="0" smtClean="0"/>
              <a:t>         и оказывали </a:t>
            </a:r>
            <a:r>
              <a:rPr lang="ru-RU" sz="2800" b="1" dirty="0"/>
              <a:t>ее в меру своих знаний, умений и навыков, которые передавались </a:t>
            </a:r>
            <a:r>
              <a:rPr lang="ru-RU" sz="2800" b="1" dirty="0" smtClean="0"/>
              <a:t>из поколения </a:t>
            </a:r>
            <a:r>
              <a:rPr lang="ru-RU" sz="2800" b="1" dirty="0"/>
              <a:t>в поколение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1318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820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Оказание первой помощи при укусах животных".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84419" cy="532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55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1173" y="548680"/>
            <a:ext cx="5616624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Оказание первой помощи при ушибах,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порезах</a:t>
            </a:r>
            <a:r>
              <a:rPr lang="ru-RU" sz="2800" dirty="0">
                <a:solidFill>
                  <a:srgbClr val="FF0000"/>
                </a:solidFill>
              </a:rPr>
              <a:t>, ранениях".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3888432" cy="59046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– </a:t>
            </a:r>
            <a:r>
              <a:rPr lang="ru-RU" dirty="0"/>
              <a:t>осмотреть и оценить состояние ребенка; </a:t>
            </a:r>
            <a:endParaRPr lang="ru-RU" dirty="0" smtClean="0"/>
          </a:p>
          <a:p>
            <a:r>
              <a:rPr lang="ru-RU" dirty="0" smtClean="0"/>
              <a:t>-- </a:t>
            </a:r>
            <a:r>
              <a:rPr lang="ru-RU" b="1" dirty="0"/>
              <a:t>при наличии серьезных </a:t>
            </a:r>
            <a:r>
              <a:rPr lang="ru-RU" b="1" dirty="0" smtClean="0"/>
              <a:t>повреждений </a:t>
            </a:r>
            <a:r>
              <a:rPr lang="ru-RU" dirty="0" smtClean="0"/>
              <a:t> </a:t>
            </a:r>
            <a:r>
              <a:rPr lang="ru-RU" b="1" dirty="0" smtClean="0"/>
              <a:t>вызвать </a:t>
            </a:r>
            <a:r>
              <a:rPr lang="ru-RU" b="1" dirty="0"/>
              <a:t>скорую медицинскую помощь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вымыть руки или смазать пальцы йодом;</a:t>
            </a:r>
          </a:p>
          <a:p>
            <a:r>
              <a:rPr lang="ru-RU" dirty="0"/>
              <a:t>– надеть стерильные одноразовые перчатки;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снять осторожно грязь с </a:t>
            </a:r>
            <a:r>
              <a:rPr lang="ru-RU" dirty="0" smtClean="0"/>
              <a:t>кожи вокруг </a:t>
            </a:r>
            <a:r>
              <a:rPr lang="ru-RU" dirty="0"/>
              <a:t>ран, очищенный участок кожи смазать йодом;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оценить степень и </a:t>
            </a:r>
            <a:r>
              <a:rPr lang="ru-RU" dirty="0" smtClean="0"/>
              <a:t>характер кровотечения.</a:t>
            </a:r>
            <a:endParaRPr lang="ru-RU" dirty="0"/>
          </a:p>
        </p:txBody>
      </p:sp>
      <p:pic>
        <p:nvPicPr>
          <p:cNvPr id="4" name="Picture 2" descr="C:\Users\user\Desktop\Новая папка (2)\i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22" y="1844824"/>
            <a:ext cx="5244075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6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Новая папка (2)\49499-medicina-po-okazaniyu-pervoy-pomoschi-pri-krovotecheni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9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 (2)\69916-po-okazaniyu-dovrachebnoy-pomoschi-s-kartin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6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45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904656"/>
          </a:xfrm>
        </p:spPr>
        <p:txBody>
          <a:bodyPr>
            <a:noAutofit/>
          </a:bodyPr>
          <a:lstStyle/>
          <a:p>
            <a:r>
              <a:rPr lang="ru-RU" sz="2000" b="1" dirty="0"/>
              <a:t>2. При ранении нельзя: – промывать рану водой или каким-либо </a:t>
            </a:r>
            <a:r>
              <a:rPr lang="ru-RU" sz="2000" b="1" dirty="0" smtClean="0"/>
              <a:t>лекарственным веществом</a:t>
            </a:r>
            <a:r>
              <a:rPr lang="ru-RU" sz="2000" b="1" dirty="0"/>
              <a:t>, засыпать ее порошком и смазывать мазями, т. к. это </a:t>
            </a:r>
            <a:r>
              <a:rPr lang="ru-RU" sz="2000" b="1" dirty="0" smtClean="0"/>
              <a:t>способствует занесению </a:t>
            </a:r>
            <a:r>
              <a:rPr lang="ru-RU" sz="2000" b="1" dirty="0"/>
              <a:t>в нее грязи с поверхности кожи и препятствует заживлению; </a:t>
            </a:r>
            <a:endParaRPr lang="ru-RU" sz="2000" b="1" dirty="0" smtClean="0"/>
          </a:p>
          <a:p>
            <a:r>
              <a:rPr lang="ru-RU" sz="2000" b="1" dirty="0" smtClean="0"/>
              <a:t>– удалять из </a:t>
            </a:r>
            <a:r>
              <a:rPr lang="ru-RU" sz="2000" b="1" dirty="0"/>
              <a:t>раны песок, землю и т. п., поскольку очистить рану без </a:t>
            </a:r>
            <a:r>
              <a:rPr lang="ru-RU" sz="2000" b="1" dirty="0" smtClean="0"/>
              <a:t>специальных инструментов </a:t>
            </a:r>
            <a:r>
              <a:rPr lang="ru-RU" sz="2000" b="1" dirty="0"/>
              <a:t>и средств невозможно; </a:t>
            </a:r>
            <a:endParaRPr lang="ru-RU" sz="2000" b="1" dirty="0" smtClean="0"/>
          </a:p>
          <a:p>
            <a:r>
              <a:rPr lang="ru-RU" sz="2000" b="1" dirty="0" smtClean="0"/>
              <a:t>– </a:t>
            </a:r>
            <a:r>
              <a:rPr lang="ru-RU" sz="2000" b="1" dirty="0"/>
              <a:t>удалять из раны сгустки крови, </a:t>
            </a:r>
            <a:r>
              <a:rPr lang="ru-RU" sz="2000" b="1" dirty="0" smtClean="0"/>
              <a:t>остатки одежды</a:t>
            </a:r>
            <a:r>
              <a:rPr lang="ru-RU" sz="2000" b="1" dirty="0"/>
              <a:t>, т. к. это может вызвать сильное кровотечение.</a:t>
            </a:r>
          </a:p>
          <a:p>
            <a:r>
              <a:rPr lang="ru-RU" sz="2000" b="1" dirty="0"/>
              <a:t>3. Большинство ран, полученных при порезах стеклом или другим </a:t>
            </a:r>
            <a:r>
              <a:rPr lang="ru-RU" sz="2000" b="1" dirty="0" smtClean="0"/>
              <a:t>острым предметом</a:t>
            </a:r>
            <a:r>
              <a:rPr lang="ru-RU" sz="2000" b="1" dirty="0"/>
              <a:t>, слегка кровоточат первые несколько минут после случившегося. </a:t>
            </a:r>
            <a:endParaRPr lang="ru-RU" sz="2000" b="1" dirty="0" smtClean="0"/>
          </a:p>
          <a:p>
            <a:r>
              <a:rPr lang="ru-RU" sz="2000" b="1" dirty="0" smtClean="0"/>
              <a:t>При порезе </a:t>
            </a:r>
            <a:r>
              <a:rPr lang="ru-RU" sz="2000" b="1" dirty="0"/>
              <a:t>вены кровь темная, вытекает непрерывно. Глубокая рана, из </a:t>
            </a:r>
            <a:r>
              <a:rPr lang="ru-RU" sz="2000" b="1" dirty="0" smtClean="0"/>
              <a:t>которой струйками </a:t>
            </a:r>
            <a:r>
              <a:rPr lang="ru-RU" sz="2000" b="1" dirty="0"/>
              <a:t>брызжет алая кровь, свидетельствует об артериальном кровотечении.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637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66936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4</a:t>
            </a:r>
            <a:r>
              <a:rPr lang="ru-RU" sz="1600" b="1" dirty="0"/>
              <a:t>. </a:t>
            </a:r>
            <a:r>
              <a:rPr lang="ru-RU" sz="2000" b="1" dirty="0"/>
              <a:t>При артериальном кровотечении необходимо: </a:t>
            </a:r>
            <a:r>
              <a:rPr lang="ru-RU" sz="1600" b="1" dirty="0"/>
              <a:t>– наложить жгут выше </a:t>
            </a:r>
            <a:r>
              <a:rPr lang="ru-RU" sz="1600" b="1" dirty="0" smtClean="0"/>
              <a:t>раны, прикрепив </a:t>
            </a:r>
            <a:r>
              <a:rPr lang="ru-RU" sz="1600" b="1" dirty="0"/>
              <a:t>к нему записку с точным временем наложения. Жгут надо </a:t>
            </a:r>
            <a:r>
              <a:rPr lang="ru-RU" sz="1600" b="1" dirty="0" smtClean="0"/>
              <a:t>накладывать таким </a:t>
            </a:r>
            <a:r>
              <a:rPr lang="ru-RU" sz="1600" b="1" dirty="0"/>
              <a:t>образом, чтобы прекратился артериальный кровоток и в то же время </a:t>
            </a:r>
            <a:r>
              <a:rPr lang="ru-RU" sz="1600" b="1" dirty="0" smtClean="0"/>
              <a:t>не травмировались </a:t>
            </a:r>
            <a:r>
              <a:rPr lang="ru-RU" sz="1600" b="1" dirty="0"/>
              <a:t>подлежащие ткани, в первую очередь нервные стволы.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Нельзя накладывать </a:t>
            </a:r>
            <a:r>
              <a:rPr lang="ru-RU" sz="1600" b="1" dirty="0"/>
              <a:t>жгут в средней трети плеча – это может привести к </a:t>
            </a:r>
            <a:r>
              <a:rPr lang="ru-RU" sz="1600" b="1" dirty="0" smtClean="0"/>
              <a:t>повреждению нерва</a:t>
            </a:r>
            <a:r>
              <a:rPr lang="ru-RU" sz="1600" b="1" dirty="0"/>
              <a:t>, а также на нижней трети бедра, где для пережатия артерии </a:t>
            </a:r>
            <a:r>
              <a:rPr lang="ru-RU" sz="1600" b="1" dirty="0" smtClean="0"/>
              <a:t>нужно значительно </a:t>
            </a:r>
            <a:r>
              <a:rPr lang="ru-RU" sz="1600" b="1" dirty="0"/>
              <a:t>сдавливать ткани;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 </a:t>
            </a:r>
            <a:r>
              <a:rPr lang="ru-RU" sz="1600" b="1" dirty="0"/>
              <a:t>вскрыть перевязочный пакет в соответствии </a:t>
            </a:r>
            <a:r>
              <a:rPr lang="ru-RU" sz="1600" b="1" dirty="0" smtClean="0"/>
              <a:t>с инструкцией </a:t>
            </a:r>
            <a:r>
              <a:rPr lang="ru-RU" sz="1600" b="1" dirty="0"/>
              <a:t>на обертке; – накапать йод на то место перевязочного </a:t>
            </a:r>
            <a:r>
              <a:rPr lang="ru-RU" sz="1600" b="1" dirty="0" smtClean="0"/>
              <a:t>материала, которое </a:t>
            </a:r>
            <a:r>
              <a:rPr lang="ru-RU" sz="1600" b="1" dirty="0"/>
              <a:t>будет непосредственно наложено на рану, и забинтовать ее. </a:t>
            </a:r>
            <a:r>
              <a:rPr lang="ru-RU" sz="1600" b="1" dirty="0" smtClean="0"/>
              <a:t>Если перевязочный </a:t>
            </a:r>
            <a:r>
              <a:rPr lang="ru-RU" sz="1600" b="1" dirty="0"/>
              <a:t>материал пропитается кровью, наложить сверху новый бинт;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Внимание! </a:t>
            </a:r>
            <a:r>
              <a:rPr lang="ru-RU" sz="2000" b="1" dirty="0"/>
              <a:t>При подготовке перевязочного материала </a:t>
            </a:r>
            <a:r>
              <a:rPr lang="ru-RU" sz="1600" b="1" dirty="0"/>
              <a:t>нельзя касаться руками </a:t>
            </a:r>
            <a:r>
              <a:rPr lang="ru-RU" sz="1600" b="1" dirty="0" smtClean="0"/>
              <a:t>той его </a:t>
            </a:r>
            <a:r>
              <a:rPr lang="ru-RU" sz="1600" b="1" dirty="0"/>
              <a:t>части, которая должна быть непосредственно наложена на рану.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Йод </a:t>
            </a:r>
            <a:r>
              <a:rPr lang="ru-RU" sz="1600" b="1" dirty="0"/>
              <a:t>на </a:t>
            </a:r>
            <a:r>
              <a:rPr lang="ru-RU" sz="1600" b="1" dirty="0" smtClean="0"/>
              <a:t>ткань нужно </a:t>
            </a:r>
            <a:r>
              <a:rPr lang="ru-RU" sz="1600" b="1" dirty="0"/>
              <a:t>капать так, чтобы получилось пятно размером больше раны.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Если ранена конечность</a:t>
            </a:r>
            <a:r>
              <a:rPr lang="ru-RU" sz="1600" b="1" dirty="0"/>
              <a:t>, то ее следует держать в приподнятом положении.– </a:t>
            </a:r>
            <a:r>
              <a:rPr lang="ru-RU" sz="1600" b="1" dirty="0" smtClean="0"/>
              <a:t>обработать мелкие </a:t>
            </a:r>
            <a:r>
              <a:rPr lang="ru-RU" sz="1600" b="1" dirty="0"/>
              <a:t>ссадины 3%-</a:t>
            </a:r>
            <a:r>
              <a:rPr lang="ru-RU" sz="1600" b="1" dirty="0" err="1"/>
              <a:t>ным</a:t>
            </a:r>
            <a:r>
              <a:rPr lang="ru-RU" sz="1600" b="1" dirty="0"/>
              <a:t> раствором Перекиси водорода или </a:t>
            </a:r>
            <a:r>
              <a:rPr lang="ru-RU" sz="1600" b="1" dirty="0" err="1"/>
              <a:t>Мирамистином</a:t>
            </a:r>
            <a:r>
              <a:rPr lang="ru-RU" sz="1600" b="1" dirty="0"/>
              <a:t>, </a:t>
            </a:r>
            <a:r>
              <a:rPr lang="ru-RU" sz="1600" b="1" dirty="0" smtClean="0"/>
              <a:t>а края </a:t>
            </a:r>
            <a:r>
              <a:rPr lang="ru-RU" sz="1600" b="1" dirty="0"/>
              <a:t>ссадин – 1%-</a:t>
            </a:r>
            <a:r>
              <a:rPr lang="ru-RU" sz="1600" b="1" dirty="0" err="1"/>
              <a:t>ным</a:t>
            </a:r>
            <a:r>
              <a:rPr lang="ru-RU" sz="1600" b="1" dirty="0"/>
              <a:t> спиртовым раствором Бриллиантовой зелени, </a:t>
            </a:r>
            <a:r>
              <a:rPr lang="ru-RU" sz="1600" b="1" dirty="0" smtClean="0"/>
              <a:t>затем заклеить </a:t>
            </a:r>
            <a:r>
              <a:rPr lang="ru-RU" sz="1600" b="1" dirty="0"/>
              <a:t>их бактерицидным лейкопластырем или забинтовать; – </a:t>
            </a:r>
            <a:r>
              <a:rPr lang="ru-RU" sz="1600" b="1" dirty="0" smtClean="0"/>
              <a:t>успокоить ребенка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случае необходимости дать ему несколько капель валерьяны, а </a:t>
            </a:r>
            <a:r>
              <a:rPr lang="ru-RU" sz="1600" b="1" dirty="0" smtClean="0"/>
              <a:t>при жалобах </a:t>
            </a:r>
            <a:r>
              <a:rPr lang="ru-RU" sz="1600" b="1" dirty="0"/>
              <a:t>на боль – разовую дозу Парацетамола или Ибупрофена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53406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87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Оказание первой помощи при носовом кровотечении".</a:t>
            </a:r>
            <a:br>
              <a:rPr lang="ru-RU" sz="3200" b="1" dirty="0">
                <a:solidFill>
                  <a:srgbClr val="FF0000"/>
                </a:solidFill>
                <a:latin typeface="+mn-lt"/>
              </a:rPr>
            </a:b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Успокойте ребенка. Испуг, возникший у ребенка при виде крови, приводит </a:t>
            </a:r>
            <a:r>
              <a:rPr lang="ru-RU" b="1" dirty="0" smtClean="0"/>
              <a:t>к учащению </a:t>
            </a:r>
            <a:r>
              <a:rPr lang="ru-RU" b="1" dirty="0"/>
              <a:t>сердцебиения и подъему артериального давления, что </a:t>
            </a:r>
            <a:r>
              <a:rPr lang="ru-RU" b="1" dirty="0" smtClean="0"/>
              <a:t>увеличивает потерю </a:t>
            </a:r>
            <a:r>
              <a:rPr lang="ru-RU" b="1" dirty="0"/>
              <a:t>крови. Убедите ребенка и окружающих детей, что ничего страшного </a:t>
            </a:r>
            <a:r>
              <a:rPr lang="ru-RU" b="1" dirty="0" smtClean="0"/>
              <a:t>не происходит</a:t>
            </a:r>
            <a:r>
              <a:rPr lang="ru-RU" b="1" dirty="0"/>
              <a:t>, опасности для жизни нет, и кровотечение скоро прекратится.</a:t>
            </a:r>
          </a:p>
          <a:p>
            <a:r>
              <a:rPr lang="ru-RU" b="1" dirty="0"/>
              <a:t>2.  Придайте  ребенку  вертикальное  положение  (посадите,  </a:t>
            </a:r>
            <a:r>
              <a:rPr lang="ru-RU" b="1" dirty="0" smtClean="0"/>
              <a:t>максимально приподнимите </a:t>
            </a:r>
            <a:r>
              <a:rPr lang="ru-RU" b="1" dirty="0"/>
              <a:t>спинку кровати) и слегка наклоните его голову вперед, чтобы </a:t>
            </a:r>
            <a:r>
              <a:rPr lang="ru-RU" b="1" dirty="0" smtClean="0"/>
              <a:t>кровь вытекала </a:t>
            </a:r>
            <a:r>
              <a:rPr lang="ru-RU" b="1" dirty="0"/>
              <a:t>из ноздрей (лучше подставить емкость, в которую будет </a:t>
            </a:r>
            <a:r>
              <a:rPr lang="ru-RU" b="1" dirty="0" smtClean="0"/>
              <a:t>сливаться кровь</a:t>
            </a:r>
            <a:r>
              <a:rPr lang="ru-RU" b="1" dirty="0"/>
              <a:t>). Наклон головы вперед позволит определить, из какой половины носа </a:t>
            </a:r>
            <a:r>
              <a:rPr lang="ru-RU" b="1" dirty="0" smtClean="0"/>
              <a:t>идет кровотечение</a:t>
            </a:r>
            <a:r>
              <a:rPr lang="ru-RU" b="1" dirty="0"/>
              <a:t>. Это правило относится и к самым маленьким детям – их </a:t>
            </a:r>
            <a:r>
              <a:rPr lang="ru-RU" b="1" dirty="0" smtClean="0"/>
              <a:t>нужно взять </a:t>
            </a:r>
            <a:r>
              <a:rPr lang="ru-RU" b="1" dirty="0"/>
              <a:t>на руки, поддерживая голову.</a:t>
            </a:r>
          </a:p>
          <a:p>
            <a:r>
              <a:rPr lang="ru-RU" b="1" dirty="0"/>
              <a:t>3. Расстегните одежду на ребенке, обеспечьте приток свежего воздуха. </a:t>
            </a:r>
            <a:r>
              <a:rPr lang="ru-RU" b="1" dirty="0" smtClean="0"/>
              <a:t>На область </a:t>
            </a:r>
            <a:r>
              <a:rPr lang="ru-RU" b="1" dirty="0"/>
              <a:t>носа наложите холод (носовой платок, смоченный в холодной воде, </a:t>
            </a:r>
            <a:r>
              <a:rPr lang="ru-RU" b="1" dirty="0" smtClean="0"/>
              <a:t>или кусочек </a:t>
            </a:r>
            <a:r>
              <a:rPr lang="ru-RU" b="1" dirty="0"/>
              <a:t>льда в целлофановом пакете), а ногам обеспечьте тепло. Эти </a:t>
            </a:r>
            <a:r>
              <a:rPr lang="ru-RU" b="1" dirty="0" smtClean="0"/>
              <a:t>действия уменьшат </a:t>
            </a:r>
            <a:r>
              <a:rPr lang="ru-RU" b="1" dirty="0"/>
              <a:t>циркуляцию крови в области носа и ослабят, а возможно и </a:t>
            </a:r>
            <a:r>
              <a:rPr lang="ru-RU" b="1" dirty="0" smtClean="0"/>
              <a:t>прекратят кровотечение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27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" y="260648"/>
            <a:ext cx="9144000" cy="61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6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Оказание первой помощи при </a:t>
            </a:r>
            <a:r>
              <a:rPr lang="ru-RU" sz="3200" dirty="0" smtClean="0">
                <a:solidFill>
                  <a:srgbClr val="FF0000"/>
                </a:solidFill>
              </a:rPr>
              <a:t>ушибах 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136904" cy="51103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1. Наложить холод на место ушиба.</a:t>
            </a:r>
          </a:p>
          <a:p>
            <a:r>
              <a:rPr lang="ru-RU" b="1" dirty="0" smtClean="0"/>
              <a:t>2.Наложить</a:t>
            </a:r>
            <a:r>
              <a:rPr lang="ru-RU" sz="2800" b="1" dirty="0" smtClean="0"/>
              <a:t> на место ушиба тугую повязку.</a:t>
            </a:r>
          </a:p>
          <a:p>
            <a:r>
              <a:rPr lang="ru-RU" sz="2800" b="1" dirty="0" smtClean="0"/>
              <a:t>3.Обеспечить покой поврежденной конечности.</a:t>
            </a:r>
          </a:p>
          <a:p>
            <a:r>
              <a:rPr lang="ru-RU" sz="2800" b="1" dirty="0" smtClean="0"/>
              <a:t>4. Доставить пострадавшего в медицинское учреждение.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94217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2)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1" y="404664"/>
            <a:ext cx="874905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4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136904" cy="612068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Статья 31. Первая помощь.</a:t>
            </a:r>
          </a:p>
          <a:p>
            <a:pPr algn="just"/>
            <a:r>
              <a:rPr lang="ru-RU" sz="2000" b="1" dirty="0"/>
              <a:t>1. Первая помощь до оказания медицинской помощи оказывается гражданам </a:t>
            </a:r>
            <a:r>
              <a:rPr lang="ru-RU" sz="2000" b="1" dirty="0" smtClean="0"/>
              <a:t>при несчастных </a:t>
            </a:r>
            <a:r>
              <a:rPr lang="ru-RU" sz="2000" b="1" dirty="0"/>
              <a:t>случаях, травмах, отравлениях и других состояниях и </a:t>
            </a:r>
            <a:r>
              <a:rPr lang="ru-RU" sz="2000" b="1" dirty="0" smtClean="0"/>
              <a:t>заболеваниях, угрожающих </a:t>
            </a:r>
            <a:r>
              <a:rPr lang="ru-RU" sz="2000" b="1" dirty="0"/>
              <a:t>их жизни и здоровью, лицами, обязанными оказывать первую помощь </a:t>
            </a:r>
            <a:r>
              <a:rPr lang="ru-RU" sz="2000" b="1" dirty="0" smtClean="0"/>
              <a:t>в соответствии </a:t>
            </a:r>
            <a:r>
              <a:rPr lang="ru-RU" sz="2000" b="1" dirty="0"/>
              <a:t>с федеральным законом или со специальным правилом и </a:t>
            </a:r>
            <a:r>
              <a:rPr lang="ru-RU" sz="2000" b="1" dirty="0" smtClean="0"/>
              <a:t>имеющими соответствующую </a:t>
            </a:r>
            <a:r>
              <a:rPr lang="ru-RU" sz="2000" b="1" dirty="0"/>
              <a:t>подготовку, в том числе сотрудниками органов внутренних </a:t>
            </a:r>
            <a:r>
              <a:rPr lang="ru-RU" sz="2000" b="1" dirty="0" smtClean="0"/>
              <a:t>дел Российской  </a:t>
            </a:r>
            <a:r>
              <a:rPr lang="ru-RU" sz="2000" b="1" dirty="0"/>
              <a:t>Федерации,  сотрудниками,  военнослужащими  и  </a:t>
            </a:r>
            <a:r>
              <a:rPr lang="ru-RU" sz="2000" b="1" dirty="0" smtClean="0"/>
              <a:t>работниками Государственной  </a:t>
            </a:r>
            <a:r>
              <a:rPr lang="ru-RU" sz="2000" b="1" dirty="0"/>
              <a:t>противопожарной  службы,  спасателями  </a:t>
            </a:r>
            <a:r>
              <a:rPr lang="ru-RU" sz="2000" b="1" dirty="0" smtClean="0"/>
              <a:t>аварийно-спасательных формирований </a:t>
            </a:r>
            <a:r>
              <a:rPr lang="ru-RU" sz="2000" b="1" dirty="0"/>
              <a:t>и аварийно-спасательных служб.</a:t>
            </a:r>
          </a:p>
          <a:p>
            <a:pPr algn="just"/>
            <a:r>
              <a:rPr lang="ru-RU" sz="2000" b="1" dirty="0"/>
              <a:t>2. Перечень состояний, при которых оказывается первая помощь, и </a:t>
            </a:r>
            <a:r>
              <a:rPr lang="ru-RU" sz="2000" b="1" dirty="0" smtClean="0"/>
              <a:t>перечень мероприятий </a:t>
            </a:r>
            <a:r>
              <a:rPr lang="ru-RU" sz="2000" b="1" dirty="0"/>
              <a:t>по оказанию первой помощи утверждаются уполномоченным </a:t>
            </a:r>
            <a:r>
              <a:rPr lang="ru-RU" sz="2000" b="1" dirty="0" smtClean="0"/>
              <a:t>федеральным органом </a:t>
            </a:r>
            <a:r>
              <a:rPr lang="ru-RU" sz="2000" b="1" dirty="0"/>
              <a:t>исполнительной власти.</a:t>
            </a:r>
          </a:p>
        </p:txBody>
      </p:sp>
    </p:spTree>
    <p:extLst>
      <p:ext uri="{BB962C8B-B14F-4D97-AF65-F5344CB8AC3E}">
        <p14:creationId xmlns:p14="http://schemas.microsoft.com/office/powerpoint/2010/main" val="82550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15608"/>
          </a:xfrm>
        </p:spPr>
      </p:pic>
    </p:spTree>
    <p:extLst>
      <p:ext uri="{BB962C8B-B14F-4D97-AF65-F5344CB8AC3E}">
        <p14:creationId xmlns:p14="http://schemas.microsoft.com/office/powerpoint/2010/main" val="136507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10" y="620688"/>
            <a:ext cx="864096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rgbClr val="FF0000"/>
                </a:solidFill>
              </a:rPr>
              <a:t>Если </a:t>
            </a:r>
            <a:r>
              <a:rPr lang="ru-RU" sz="3100" dirty="0">
                <a:solidFill>
                  <a:srgbClr val="FF0000"/>
                </a:solidFill>
              </a:rPr>
              <a:t>ребенок провалился под лед: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8078"/>
            <a:ext cx="4608512" cy="5737226"/>
          </a:xfrm>
        </p:spPr>
        <p:txBody>
          <a:bodyPr>
            <a:noAutofit/>
          </a:bodyPr>
          <a:lstStyle/>
          <a:p>
            <a:r>
              <a:rPr lang="ru-RU" sz="1600" b="1" dirty="0"/>
              <a:t>К</a:t>
            </a:r>
            <a:r>
              <a:rPr lang="ru-RU" sz="1600" b="1" dirty="0" smtClean="0"/>
              <a:t>рикните </a:t>
            </a:r>
            <a:r>
              <a:rPr lang="ru-RU" sz="1600" b="1" dirty="0"/>
              <a:t>ему, что идете на помощь;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опросите </a:t>
            </a:r>
            <a:r>
              <a:rPr lang="ru-RU" sz="1600" b="1" dirty="0"/>
              <a:t>широко развести руки и зацепиться за лед;</a:t>
            </a:r>
          </a:p>
          <a:p>
            <a:r>
              <a:rPr lang="ru-RU" sz="1600" b="1" dirty="0"/>
              <a:t>К</a:t>
            </a:r>
            <a:r>
              <a:rPr lang="ru-RU" sz="1600" b="1" dirty="0" smtClean="0"/>
              <a:t> </a:t>
            </a:r>
            <a:r>
              <a:rPr lang="ru-RU" sz="1600" b="1" dirty="0"/>
              <a:t>полынье приближайтесь ползком, с широко расставленными руками и ногами,</a:t>
            </a:r>
          </a:p>
          <a:p>
            <a:pPr marL="0" indent="0">
              <a:buNone/>
            </a:pPr>
            <a:r>
              <a:rPr lang="ru-RU" sz="1600" b="1" dirty="0" smtClean="0"/>
              <a:t>      по </a:t>
            </a:r>
            <a:r>
              <a:rPr lang="ru-RU" sz="1600" b="1" dirty="0"/>
              <a:t>возможности подложив под себя лыжи, </a:t>
            </a:r>
            <a:r>
              <a:rPr lang="ru-RU" sz="1600" b="1" dirty="0" smtClean="0"/>
              <a:t>                        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фанеру</a:t>
            </a:r>
            <a:r>
              <a:rPr lang="ru-RU" sz="1600" b="1" dirty="0"/>
              <a:t>, доску или картонку;</a:t>
            </a:r>
          </a:p>
          <a:p>
            <a:r>
              <a:rPr lang="ru-RU" sz="1600" b="1" dirty="0"/>
              <a:t>Н</a:t>
            </a:r>
            <a:r>
              <a:rPr lang="ru-RU" sz="1600" b="1" dirty="0" smtClean="0"/>
              <a:t>е </a:t>
            </a:r>
            <a:r>
              <a:rPr lang="ru-RU" sz="1600" b="1" dirty="0"/>
              <a:t>доползая до края льда, протяните ребенку шарф, лыжу, палку.</a:t>
            </a:r>
          </a:p>
          <a:p>
            <a:r>
              <a:rPr lang="ru-RU" sz="1600" b="1" dirty="0"/>
              <a:t>Вытягивайте без резких движений, но быстро: 10–15-минутное пребывание в</a:t>
            </a:r>
          </a:p>
          <a:p>
            <a:pPr marL="0" indent="0">
              <a:buNone/>
            </a:pPr>
            <a:r>
              <a:rPr lang="ru-RU" sz="1600" b="1" dirty="0" smtClean="0"/>
              <a:t>      ледяной </a:t>
            </a:r>
            <a:r>
              <a:rPr lang="ru-RU" sz="1600" b="1" dirty="0"/>
              <a:t>воде опасно для жизни;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ытащив </a:t>
            </a:r>
            <a:r>
              <a:rPr lang="ru-RU" sz="1600" b="1" dirty="0"/>
              <a:t>ребенка из воды, не вставайте на ноги и не разрешайте этого делать</a:t>
            </a:r>
          </a:p>
          <a:p>
            <a:pPr marL="0" indent="0">
              <a:buNone/>
            </a:pPr>
            <a:r>
              <a:rPr lang="ru-RU" sz="1600" b="1" dirty="0" smtClean="0"/>
              <a:t>      ребенку</a:t>
            </a:r>
            <a:r>
              <a:rPr lang="ru-RU" sz="1600" b="1" dirty="0"/>
              <a:t>, выбирайтесь со льда ползком;</a:t>
            </a:r>
          </a:p>
          <a:p>
            <a:r>
              <a:rPr lang="ru-RU" sz="1600" b="1" dirty="0"/>
              <a:t>О</a:t>
            </a:r>
            <a:r>
              <a:rPr lang="ru-RU" sz="1600" b="1" dirty="0" smtClean="0"/>
              <a:t>кажите </a:t>
            </a:r>
            <a:r>
              <a:rPr lang="ru-RU" sz="1600" b="1" dirty="0"/>
              <a:t>первую помощь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14338" name="Picture 2" descr="C:\Users\user\Desktop\Новая папка (2)\informacija_dlja_roditelej__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90" y="476673"/>
            <a:ext cx="451491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87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168080" cy="6264696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solidFill>
                  <a:srgbClr val="FF0000"/>
                </a:solidFill>
              </a:rPr>
              <a:t>Первая помощь провалившемуся под лед при отсутствии признаков утопления:</a:t>
            </a:r>
          </a:p>
          <a:p>
            <a:r>
              <a:rPr lang="ru-RU" b="1" dirty="0"/>
              <a:t>– как можно быстрее снимите с ребенка мокрую одежду и переоденьте в сухую;</a:t>
            </a:r>
          </a:p>
          <a:p>
            <a:r>
              <a:rPr lang="ru-RU" b="1" dirty="0"/>
              <a:t>– при отсутствии возможности снять одежду (например, если она примерзла</a:t>
            </a:r>
            <a:r>
              <a:rPr lang="ru-RU" b="1" dirty="0" smtClean="0"/>
              <a:t>), немедленно </a:t>
            </a:r>
            <a:r>
              <a:rPr lang="ru-RU" b="1" dirty="0"/>
              <a:t>доставьте ребенка в ближайшее теплое помещение: школу, </a:t>
            </a:r>
            <a:r>
              <a:rPr lang="ru-RU" b="1" dirty="0" smtClean="0"/>
              <a:t>детский сад</a:t>
            </a:r>
            <a:r>
              <a:rPr lang="ru-RU" b="1" dirty="0"/>
              <a:t>, магазин, подъезд дома, прогретую машину и т. п., где быстро снимите </a:t>
            </a:r>
            <a:r>
              <a:rPr lang="ru-RU" b="1" dirty="0" smtClean="0"/>
              <a:t>мокрую одежду</a:t>
            </a:r>
            <a:r>
              <a:rPr lang="ru-RU" b="1" dirty="0"/>
              <a:t>.</a:t>
            </a:r>
          </a:p>
          <a:p>
            <a:r>
              <a:rPr lang="ru-RU" b="1" dirty="0"/>
              <a:t>Для облегчения снятия ткань можно разрезать, но делать это нужно </a:t>
            </a:r>
            <a:r>
              <a:rPr lang="ru-RU" b="1" dirty="0" smtClean="0"/>
              <a:t>очень аккуратно </a:t>
            </a:r>
            <a:r>
              <a:rPr lang="ru-RU" b="1" dirty="0"/>
              <a:t>– чувствительность на замерзших участках тела может отсутствовать;</a:t>
            </a:r>
          </a:p>
          <a:p>
            <a:r>
              <a:rPr lang="ru-RU" b="1" dirty="0"/>
              <a:t>– переоденьте ребенка в сухое, тепло укройте, напоите теплым чаем;</a:t>
            </a:r>
          </a:p>
          <a:p>
            <a:r>
              <a:rPr lang="ru-RU" b="1" dirty="0"/>
              <a:t>– вызовите бригаду скорой помощи.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0"/>
            <a:ext cx="4104456" cy="6309319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solidFill>
                  <a:srgbClr val="FF0000"/>
                </a:solidFill>
              </a:rPr>
              <a:t>Первая помощь провалившемуся под лед с признаками утопления</a:t>
            </a:r>
            <a:r>
              <a:rPr lang="ru-RU" sz="29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sz="2900" b="1" dirty="0">
              <a:solidFill>
                <a:srgbClr val="FF0000"/>
              </a:solidFill>
            </a:endParaRPr>
          </a:p>
          <a:p>
            <a:r>
              <a:rPr lang="ru-RU" b="1" dirty="0"/>
              <a:t>– вызовите скорую помощь;</a:t>
            </a:r>
          </a:p>
          <a:p>
            <a:r>
              <a:rPr lang="ru-RU" b="1" dirty="0"/>
              <a:t>– очистите рот ребенка, уложите животом на бедро вниз головой, нажмите </a:t>
            </a:r>
            <a:r>
              <a:rPr lang="ru-RU" b="1" dirty="0" smtClean="0"/>
              <a:t>на грудь </a:t>
            </a:r>
            <a:r>
              <a:rPr lang="ru-RU" b="1" dirty="0"/>
              <a:t>и спину, тем самым удалите жидкость из желудка и дыхательных путей;</a:t>
            </a:r>
          </a:p>
          <a:p>
            <a:r>
              <a:rPr lang="ru-RU" b="1" dirty="0"/>
              <a:t>– при отсутствии самостоятельного дыхания и сердцебиения приступайте </a:t>
            </a:r>
            <a:r>
              <a:rPr lang="ru-RU" b="1" dirty="0" smtClean="0"/>
              <a:t>к выполнению </a:t>
            </a:r>
            <a:r>
              <a:rPr lang="ru-RU" b="1" dirty="0"/>
              <a:t>искусственного дыхания и искусственного массажа сердца;</a:t>
            </a:r>
          </a:p>
          <a:p>
            <a:r>
              <a:rPr lang="ru-RU" b="1" dirty="0"/>
              <a:t>– если не удается восстановить жизненно-важные функции, </a:t>
            </a:r>
            <a:r>
              <a:rPr lang="ru-RU" b="1" dirty="0" smtClean="0"/>
              <a:t>продолжайте реанимационные </a:t>
            </a:r>
            <a:r>
              <a:rPr lang="ru-RU" b="1" dirty="0"/>
              <a:t>действия до приезда скорой помощи; – если ребенок пришел </a:t>
            </a:r>
            <a:r>
              <a:rPr lang="ru-RU" b="1" dirty="0" smtClean="0"/>
              <a:t>в себя</a:t>
            </a:r>
            <a:r>
              <a:rPr lang="ru-RU" b="1" dirty="0"/>
              <a:t>, переоденьте его в сухое, тепло укройте, напоите теплым чаем.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35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2" y="-223497"/>
            <a:ext cx="8901712" cy="149225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Оказание  </a:t>
            </a:r>
            <a:r>
              <a:rPr lang="ru-RU" sz="2400" dirty="0">
                <a:solidFill>
                  <a:srgbClr val="FF0000"/>
                </a:solidFill>
              </a:rPr>
              <a:t>первой  помощи  пострадавшему  </a:t>
            </a:r>
            <a:r>
              <a:rPr lang="ru-RU" sz="2400" dirty="0" smtClean="0">
                <a:solidFill>
                  <a:srgbClr val="FF0000"/>
                </a:solidFill>
              </a:rPr>
              <a:t>от  действия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электрического </a:t>
            </a:r>
            <a:r>
              <a:rPr lang="ru-RU" sz="2400" dirty="0">
                <a:solidFill>
                  <a:srgbClr val="FF0000"/>
                </a:solidFill>
              </a:rPr>
              <a:t>тока".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298973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Если ребенок пострадал от действия электрического тока, </a:t>
            </a:r>
            <a:r>
              <a:rPr lang="ru-RU" b="1" dirty="0" smtClean="0"/>
              <a:t>необходимо освободить </a:t>
            </a:r>
            <a:r>
              <a:rPr lang="ru-RU" b="1" dirty="0"/>
              <a:t>его одним из следующих способов:</a:t>
            </a:r>
          </a:p>
          <a:p>
            <a:r>
              <a:rPr lang="ru-RU" dirty="0"/>
              <a:t>1) отключить установку;</a:t>
            </a:r>
          </a:p>
          <a:p>
            <a:r>
              <a:rPr lang="ru-RU" dirty="0"/>
              <a:t>2) перерубить провода (в установках до 1000 В) топором с деревянной рукояткой</a:t>
            </a:r>
          </a:p>
          <a:p>
            <a:r>
              <a:rPr lang="ru-RU" dirty="0"/>
              <a:t>либо перекусить их инструментом с изолированными рукоятками;</a:t>
            </a:r>
          </a:p>
          <a:p>
            <a:r>
              <a:rPr lang="ru-RU" dirty="0"/>
              <a:t>3) оттащить пострадавшего, взявшись одной рукой за его одежду (если </a:t>
            </a:r>
            <a:r>
              <a:rPr lang="ru-RU" dirty="0" smtClean="0"/>
              <a:t>одежда сухая</a:t>
            </a:r>
            <a:r>
              <a:rPr lang="ru-RU" dirty="0"/>
              <a:t>), от источника тока;</a:t>
            </a:r>
          </a:p>
        </p:txBody>
      </p:sp>
      <p:pic>
        <p:nvPicPr>
          <p:cNvPr id="4" name="Picture 2" descr="C:\Users\user\Desktop\Новая папка (2)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82" y="548680"/>
            <a:ext cx="4635492" cy="62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57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096583"/>
            <a:ext cx="3960440" cy="468052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+mn-lt"/>
              </a:rPr>
              <a:t>П</a:t>
            </a:r>
            <a:r>
              <a:rPr lang="ru-RU" sz="1600" b="1" dirty="0" smtClean="0">
                <a:latin typeface="+mn-lt"/>
              </a:rPr>
              <a:t>ри </a:t>
            </a:r>
            <a:r>
              <a:rPr lang="ru-RU" sz="1600" b="1" dirty="0">
                <a:latin typeface="+mn-lt"/>
              </a:rPr>
              <a:t>освобождении пострадавшего следует соблюдать личную</a:t>
            </a:r>
            <a:br>
              <a:rPr lang="ru-RU" sz="1600" b="1" dirty="0">
                <a:latin typeface="+mn-lt"/>
              </a:rPr>
            </a:br>
            <a:r>
              <a:rPr lang="ru-RU" sz="1600" b="1" dirty="0">
                <a:latin typeface="+mn-lt"/>
              </a:rPr>
              <a:t>безопасность, использовать электрозащитные средства, изоляция </a:t>
            </a:r>
            <a:r>
              <a:rPr lang="ru-RU" sz="1600" b="1" dirty="0" smtClean="0">
                <a:latin typeface="+mn-lt"/>
              </a:rPr>
              <a:t>которых надежно </a:t>
            </a:r>
            <a:r>
              <a:rPr lang="ru-RU" sz="1600" b="1" dirty="0">
                <a:latin typeface="+mn-lt"/>
              </a:rPr>
              <a:t>выдерживает рабочее напряжение электроустановок и при </a:t>
            </a:r>
            <a:r>
              <a:rPr lang="ru-RU" sz="1600" b="1" dirty="0" smtClean="0">
                <a:latin typeface="+mn-lt"/>
              </a:rPr>
              <a:t>помощи которых  </a:t>
            </a:r>
            <a:r>
              <a:rPr lang="ru-RU" sz="1600" b="1" dirty="0">
                <a:latin typeface="+mn-lt"/>
              </a:rPr>
              <a:t>допускается  касаться  токоведущих  частей,  находящихся  под</a:t>
            </a:r>
            <a:br>
              <a:rPr lang="ru-RU" sz="1600" b="1" dirty="0">
                <a:latin typeface="+mn-lt"/>
              </a:rPr>
            </a:br>
            <a:r>
              <a:rPr lang="ru-RU" sz="1600" b="1" dirty="0">
                <a:latin typeface="+mn-lt"/>
              </a:rPr>
              <a:t>напряжением.  К  электрозащитным  средствам  относятся  диэлектрические</a:t>
            </a:r>
            <a:br>
              <a:rPr lang="ru-RU" sz="1600" b="1" dirty="0">
                <a:latin typeface="+mn-lt"/>
              </a:rPr>
            </a:br>
            <a:r>
              <a:rPr lang="ru-RU" sz="1600" b="1" dirty="0">
                <a:latin typeface="+mn-lt"/>
              </a:rPr>
              <a:t>перчатки, боты, галоши, коврики, подставки, изолирующий инструмент. –</a:t>
            </a:r>
            <a:br>
              <a:rPr lang="ru-RU" sz="1600" b="1" dirty="0">
                <a:latin typeface="+mn-lt"/>
              </a:rPr>
            </a:br>
            <a:r>
              <a:rPr lang="ru-RU" sz="1600" b="1" dirty="0">
                <a:latin typeface="+mn-lt"/>
              </a:rPr>
              <a:t>диагностировать состояние пострадавшего: проверить наличие сознания; </a:t>
            </a:r>
            <a:r>
              <a:rPr lang="ru-RU" sz="1600" b="1" dirty="0" smtClean="0">
                <a:latin typeface="+mn-lt"/>
              </a:rPr>
              <a:t>при отсутствии </a:t>
            </a:r>
            <a:r>
              <a:rPr lang="ru-RU" sz="1600" b="1" dirty="0">
                <a:latin typeface="+mn-lt"/>
              </a:rPr>
              <a:t>сознания – наличие дыхания и пульса; – вызвать скорую помощь.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-6608"/>
            <a:ext cx="3600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 </a:t>
            </a:r>
            <a:r>
              <a:rPr lang="ru-RU" sz="2800" b="1" dirty="0">
                <a:solidFill>
                  <a:srgbClr val="FF0000"/>
                </a:solidFill>
              </a:rPr>
              <a:t>Внимание!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620688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Если пострадавший находится в сознании, надо:</a:t>
            </a:r>
          </a:p>
          <a:p>
            <a:r>
              <a:rPr lang="ru-RU" b="1" dirty="0"/>
              <a:t>– уложить его, тепло укрыть;</a:t>
            </a:r>
          </a:p>
          <a:p>
            <a:r>
              <a:rPr lang="ru-RU" b="1" dirty="0"/>
              <a:t>– дать 20–25 капель валериановой настойки, теплый чай или кофе;</a:t>
            </a:r>
          </a:p>
          <a:p>
            <a:r>
              <a:rPr lang="ru-RU" b="1" dirty="0"/>
              <a:t>– внимательно наблюдать за его состоянием до приезда врачей.</a:t>
            </a:r>
          </a:p>
          <a:p>
            <a:r>
              <a:rPr lang="ru-RU" b="1" dirty="0"/>
              <a:t>3. При потере сознания, в случае, если дыхание и пульс сохранены, следует:</a:t>
            </a:r>
          </a:p>
          <a:p>
            <a:r>
              <a:rPr lang="ru-RU" b="1" dirty="0"/>
              <a:t>– уложить пострадавшего на твердую поверхность;</a:t>
            </a:r>
          </a:p>
          <a:p>
            <a:r>
              <a:rPr lang="ru-RU" b="1" dirty="0"/>
              <a:t>– обеспечить приток свежего воздуха;</a:t>
            </a:r>
          </a:p>
          <a:p>
            <a:r>
              <a:rPr lang="ru-RU" b="1" dirty="0"/>
              <a:t>– освободить от стесняющей дыхание одежды;</a:t>
            </a:r>
          </a:p>
          <a:p>
            <a:r>
              <a:rPr lang="ru-RU" b="1" dirty="0"/>
              <a:t>– дать понюхать нашатырный спирт, растереть им виски пострадавшего,</a:t>
            </a:r>
          </a:p>
          <a:p>
            <a:r>
              <a:rPr lang="ru-RU" b="1" dirty="0"/>
              <a:t>обрызгать лицо и грудь водой с ладони;</a:t>
            </a:r>
          </a:p>
          <a:p>
            <a:r>
              <a:rPr lang="ru-RU" b="1" dirty="0"/>
              <a:t>– после того, как пострадавший придет в сознание, выполнить действия,</a:t>
            </a:r>
          </a:p>
          <a:p>
            <a:r>
              <a:rPr lang="ru-RU" b="1" dirty="0"/>
              <a:t>указанные в п. 2. 4.</a:t>
            </a:r>
          </a:p>
        </p:txBody>
      </p:sp>
    </p:spTree>
    <p:extLst>
      <p:ext uri="{BB962C8B-B14F-4D97-AF65-F5344CB8AC3E}">
        <p14:creationId xmlns:p14="http://schemas.microsoft.com/office/powerpoint/2010/main" val="2397172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0" y="-13070"/>
            <a:ext cx="8568952" cy="70576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Если у пострадавшего паралич </a:t>
            </a:r>
            <a:r>
              <a:rPr lang="ru-RU" sz="3600" dirty="0" smtClean="0"/>
              <a:t>дыхания…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766" y="836712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--Необходимо: убедиться </a:t>
            </a:r>
            <a:r>
              <a:rPr lang="ru-RU" dirty="0"/>
              <a:t>в проходимости дыхательных путей;</a:t>
            </a:r>
          </a:p>
          <a:p>
            <a:r>
              <a:rPr lang="ru-RU" dirty="0"/>
              <a:t>– сделать искусственное дыхание методом «изо рта в рот» и «изо рта в нос».</a:t>
            </a:r>
          </a:p>
          <a:p>
            <a:r>
              <a:rPr lang="ru-RU" dirty="0">
                <a:solidFill>
                  <a:srgbClr val="FF0000"/>
                </a:solidFill>
              </a:rPr>
              <a:t>Внимание! </a:t>
            </a:r>
            <a:r>
              <a:rPr lang="ru-RU" dirty="0"/>
              <a:t>Частота вдуваний для взрослых должна достигать 12–16, для детей </a:t>
            </a:r>
            <a:r>
              <a:rPr lang="ru-RU" dirty="0" smtClean="0"/>
              <a:t>–18–20 </a:t>
            </a:r>
            <a:r>
              <a:rPr lang="ru-RU" dirty="0"/>
              <a:t>раз в мин. 5. Если у пострадавшего паралич дыхания и фибрилляция</a:t>
            </a:r>
          </a:p>
          <a:p>
            <a:r>
              <a:rPr lang="ru-RU" dirty="0"/>
              <a:t>сердца, следует:</a:t>
            </a:r>
          </a:p>
          <a:p>
            <a:r>
              <a:rPr lang="ru-RU" dirty="0"/>
              <a:t>– провести одновременно закрытый массаж сердца и искусственное дыхание</a:t>
            </a:r>
          </a:p>
          <a:p>
            <a:r>
              <a:rPr lang="ru-RU" dirty="0"/>
              <a:t>(после каждого вдувания воздуха делать 4–5 надавливаний на грудную клетку);</a:t>
            </a:r>
          </a:p>
          <a:p>
            <a:r>
              <a:rPr lang="ru-RU" dirty="0"/>
              <a:t>– проводить реанимационные мероприятия до появления у пострадавшего</a:t>
            </a:r>
          </a:p>
          <a:p>
            <a:r>
              <a:rPr lang="ru-RU" dirty="0"/>
              <a:t>самостоятельного дыхания и сердцебиения или до приезда скорой медицинской  убедиться в проходимости дыхательных путей;</a:t>
            </a:r>
          </a:p>
          <a:p>
            <a:r>
              <a:rPr lang="ru-RU" dirty="0"/>
              <a:t>– сделать искусственное дыхание методом «изо рта в рот» и «изо рта в нос».</a:t>
            </a:r>
          </a:p>
          <a:p>
            <a:r>
              <a:rPr lang="ru-RU" dirty="0">
                <a:solidFill>
                  <a:srgbClr val="FF0000"/>
                </a:solidFill>
              </a:rPr>
              <a:t>Внимание</a:t>
            </a:r>
            <a:r>
              <a:rPr lang="ru-RU" dirty="0"/>
              <a:t>! Частота вдуваний для взрослых должна достигать 12–16, для детей </a:t>
            </a:r>
            <a:r>
              <a:rPr lang="ru-RU" dirty="0" smtClean="0"/>
              <a:t>–18–20 </a:t>
            </a:r>
            <a:r>
              <a:rPr lang="ru-RU" dirty="0"/>
              <a:t>раз в мин. 5. Если у пострадавшего паралич дыхания и фибрилляция</a:t>
            </a:r>
          </a:p>
          <a:p>
            <a:r>
              <a:rPr lang="ru-RU" dirty="0"/>
              <a:t>сердца, следует:</a:t>
            </a:r>
          </a:p>
          <a:p>
            <a:r>
              <a:rPr lang="ru-RU" dirty="0"/>
              <a:t>– провести одновременно закрытый массаж сердца и искусственное дыхание</a:t>
            </a:r>
          </a:p>
          <a:p>
            <a:r>
              <a:rPr lang="ru-RU" dirty="0"/>
              <a:t>(после каждого вдувания воздуха делать 4–5 надавливаний на грудную клетку);</a:t>
            </a:r>
          </a:p>
          <a:p>
            <a:r>
              <a:rPr lang="ru-RU" dirty="0"/>
              <a:t>– проводить реанимационные мероприятия до появления у пострадавшего</a:t>
            </a:r>
          </a:p>
          <a:p>
            <a:r>
              <a:rPr lang="ru-RU" dirty="0"/>
              <a:t>самостоятельного дыхания и сердцебиения или до приезда </a:t>
            </a:r>
            <a:r>
              <a:rPr lang="ru-RU" dirty="0" smtClean="0"/>
              <a:t>                                                      </a:t>
            </a:r>
            <a:r>
              <a:rPr lang="ru-RU" b="1" dirty="0" smtClean="0"/>
              <a:t>Скорой медицинской помощи!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7840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Новая папка (2)\pl40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571500"/>
            <a:ext cx="8601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9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 (2)\1279482_w640_h640_img1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" y="106837"/>
            <a:ext cx="8141888" cy="6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74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Новая папка (2)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791"/>
            <a:ext cx="853428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85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13048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Вопросы для самоконтроля.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1125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Расскажите об изменениях в статье 41 от 15 июля2016 года.</a:t>
            </a:r>
          </a:p>
          <a:p>
            <a:r>
              <a:rPr lang="ru-RU" b="1" dirty="0"/>
              <a:t>9. Расскажите историю оказания первой помощи.</a:t>
            </a:r>
          </a:p>
          <a:p>
            <a:r>
              <a:rPr lang="ru-RU" b="1" dirty="0"/>
              <a:t>10. Перечислите, что относиться к медицинской помощи?</a:t>
            </a:r>
          </a:p>
          <a:p>
            <a:r>
              <a:rPr lang="ru-RU" b="1" dirty="0"/>
              <a:t>11. Перечислите перечень мероприятий по оказанию первой помощи.</a:t>
            </a:r>
          </a:p>
          <a:p>
            <a:r>
              <a:rPr lang="ru-RU" b="1" dirty="0"/>
              <a:t>12. Расскажите об организации медицинского обслуживания обучающихся </a:t>
            </a:r>
            <a:r>
              <a:rPr lang="ru-RU" b="1" dirty="0" smtClean="0"/>
              <a:t>в школе</a:t>
            </a:r>
            <a:r>
              <a:rPr lang="ru-RU" b="1" dirty="0"/>
              <a:t>, ДОУ.</a:t>
            </a:r>
          </a:p>
          <a:p>
            <a:r>
              <a:rPr lang="ru-RU" b="1" dirty="0"/>
              <a:t>13. Каковы основные задачи при организации медицинского обслуживания.</a:t>
            </a:r>
          </a:p>
          <a:p>
            <a:r>
              <a:rPr lang="ru-RU" b="1" dirty="0"/>
              <a:t>14. Расскажите о первой помощи при обмораживании.</a:t>
            </a:r>
          </a:p>
          <a:p>
            <a:r>
              <a:rPr lang="ru-RU" b="1" dirty="0"/>
              <a:t>15. Расскажите о первой помощи при переломах.</a:t>
            </a:r>
          </a:p>
          <a:p>
            <a:r>
              <a:rPr lang="ru-RU" b="1" dirty="0"/>
              <a:t>16. Расскажите о первой помощи при укусах животных.</a:t>
            </a:r>
          </a:p>
          <a:p>
            <a:r>
              <a:rPr lang="ru-RU" b="1" dirty="0"/>
              <a:t>17. Расскажите о первой помощи при ушибах, порезах, ранениях.</a:t>
            </a:r>
          </a:p>
          <a:p>
            <a:r>
              <a:rPr lang="ru-RU" b="1" dirty="0"/>
              <a:t>18. Расскажите о первой помощи ребенку, если он провалился под лед.</a:t>
            </a:r>
          </a:p>
          <a:p>
            <a:r>
              <a:rPr lang="ru-RU" b="1" dirty="0"/>
              <a:t>19. Расскажите о первой помощи пострадавшему от действия </a:t>
            </a:r>
            <a:r>
              <a:rPr lang="ru-RU" b="1" dirty="0" smtClean="0"/>
              <a:t>электрического тока</a:t>
            </a:r>
            <a:r>
              <a:rPr lang="ru-RU" b="1" dirty="0"/>
              <a:t>.</a:t>
            </a:r>
          </a:p>
          <a:p>
            <a:r>
              <a:rPr lang="ru-RU" b="1" dirty="0"/>
              <a:t>20. Расскажите о первой помощи при носовом кровотечении.</a:t>
            </a:r>
          </a:p>
        </p:txBody>
      </p:sp>
    </p:spTree>
    <p:extLst>
      <p:ext uri="{BB962C8B-B14F-4D97-AF65-F5344CB8AC3E}">
        <p14:creationId xmlns:p14="http://schemas.microsoft.com/office/powerpoint/2010/main" val="427855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568863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1. Медицинская помощь оказывается медицинскими организациями и </a:t>
            </a:r>
            <a:r>
              <a:rPr lang="ru-RU" sz="1600" b="1" dirty="0" smtClean="0"/>
              <a:t>классифицируется по </a:t>
            </a:r>
            <a:r>
              <a:rPr lang="ru-RU" sz="1600" b="1" dirty="0"/>
              <a:t>видам, условиям и форме оказания такой помощи.</a:t>
            </a:r>
          </a:p>
          <a:p>
            <a:pPr algn="just"/>
            <a:r>
              <a:rPr lang="ru-RU" sz="1600" b="1" dirty="0"/>
              <a:t>2. К видам медицинской помощи относятся:</a:t>
            </a:r>
          </a:p>
          <a:p>
            <a:pPr marL="0" indent="0" algn="just">
              <a:buNone/>
            </a:pPr>
            <a:r>
              <a:rPr lang="ru-RU" sz="1600" b="1" dirty="0" smtClean="0"/>
              <a:t>      1</a:t>
            </a:r>
            <a:r>
              <a:rPr lang="ru-RU" sz="1600" b="1" dirty="0"/>
              <a:t>) первичная медико-санитарная помощь;</a:t>
            </a:r>
          </a:p>
          <a:p>
            <a:pPr algn="just"/>
            <a:r>
              <a:rPr lang="ru-RU" sz="1600" b="1" dirty="0"/>
              <a:t>2) специализированная, в том числе высокотехнологичная, медицинская помощь;</a:t>
            </a:r>
          </a:p>
          <a:p>
            <a:pPr algn="just"/>
            <a:r>
              <a:rPr lang="ru-RU" sz="1600" b="1" dirty="0"/>
              <a:t>3) скорая, в том числе скорая специализированная, медицинская помощь;</a:t>
            </a:r>
          </a:p>
          <a:p>
            <a:pPr algn="just"/>
            <a:r>
              <a:rPr lang="ru-RU" sz="1600" b="1" dirty="0"/>
              <a:t>4) паллиативная медицинская помощь.</a:t>
            </a:r>
          </a:p>
          <a:p>
            <a:pPr algn="just"/>
            <a:r>
              <a:rPr lang="ru-RU" sz="1600" b="1" dirty="0"/>
              <a:t>3. Медицинская помощь может оказываться в следующих условиях:</a:t>
            </a:r>
          </a:p>
          <a:p>
            <a:pPr algn="just"/>
            <a:r>
              <a:rPr lang="ru-RU" sz="1600" b="1" dirty="0"/>
              <a:t>1) вне медицинской организации (по месту вызова бригады скорой, в том числе </a:t>
            </a:r>
            <a:r>
              <a:rPr lang="ru-RU" sz="1600" b="1" dirty="0" smtClean="0"/>
              <a:t>скорой  специализированной</a:t>
            </a:r>
            <a:r>
              <a:rPr lang="ru-RU" sz="1600" b="1" dirty="0"/>
              <a:t>, медицинской помощи, а также в транспортном средстве </a:t>
            </a:r>
            <a:r>
              <a:rPr lang="ru-RU" sz="1600" b="1" dirty="0" smtClean="0"/>
              <a:t>при медицинской </a:t>
            </a:r>
            <a:r>
              <a:rPr lang="ru-RU" sz="1600" b="1" dirty="0"/>
              <a:t>эвакуации);</a:t>
            </a:r>
          </a:p>
          <a:p>
            <a:pPr algn="just"/>
            <a:r>
              <a:rPr lang="ru-RU" sz="1600" b="1" dirty="0"/>
              <a:t>2) амбулаторно (в условиях, не предусматривающих круглосуточного медицинского</a:t>
            </a:r>
          </a:p>
          <a:p>
            <a:pPr algn="just"/>
            <a:r>
              <a:rPr lang="ru-RU" sz="1600" b="1" dirty="0"/>
              <a:t>наблюдения и лечения), в том числе на дому при вызове медицинского работника;</a:t>
            </a:r>
          </a:p>
          <a:p>
            <a:pPr algn="just"/>
            <a:r>
              <a:rPr lang="ru-RU" sz="1600" b="1" dirty="0"/>
              <a:t>3) в дневном стационаре (в условиях, предусматривающих медицинское наблюдение и</a:t>
            </a:r>
          </a:p>
          <a:p>
            <a:pPr algn="just"/>
            <a:r>
              <a:rPr lang="ru-RU" sz="1600" b="1" dirty="0"/>
              <a:t>лечение в дневное время, но не требующих круглосуточного медицинского наблюдения и</a:t>
            </a:r>
          </a:p>
          <a:p>
            <a:pPr algn="just"/>
            <a:r>
              <a:rPr lang="ru-RU" sz="1600" b="1" dirty="0"/>
              <a:t>лечения);</a:t>
            </a:r>
          </a:p>
          <a:p>
            <a:pPr algn="just"/>
            <a:r>
              <a:rPr lang="ru-RU" sz="1600" b="1" dirty="0"/>
              <a:t>4) стационарно (в условиях, обеспечивающих круглосуточное медицинское </a:t>
            </a:r>
            <a:r>
              <a:rPr lang="ru-RU" sz="1600" b="1" dirty="0" smtClean="0"/>
              <a:t>наблюдение и</a:t>
            </a:r>
            <a:endParaRPr lang="ru-RU" sz="1600" b="1" dirty="0"/>
          </a:p>
          <a:p>
            <a:pPr algn="just"/>
            <a:r>
              <a:rPr lang="ru-RU" sz="1600" b="1" dirty="0"/>
              <a:t>лечение).</a:t>
            </a:r>
          </a:p>
        </p:txBody>
      </p:sp>
    </p:spTree>
    <p:extLst>
      <p:ext uri="{BB962C8B-B14F-4D97-AF65-F5344CB8AC3E}">
        <p14:creationId xmlns:p14="http://schemas.microsoft.com/office/powerpoint/2010/main" val="321050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Литература: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688632"/>
          </a:xfrm>
        </p:spPr>
        <p:txBody>
          <a:bodyPr>
            <a:noAutofit/>
          </a:bodyPr>
          <a:lstStyle/>
          <a:p>
            <a:r>
              <a:rPr lang="ru-RU" sz="1200" dirty="0" smtClean="0"/>
              <a:t>1.Герасименко </a:t>
            </a:r>
            <a:r>
              <a:rPr lang="ru-RU" sz="1200" dirty="0"/>
              <a:t>Н.Ф., Максимов Б.П. Полное собрание федеральных законов </a:t>
            </a:r>
            <a:r>
              <a:rPr lang="ru-RU" sz="1200" dirty="0" smtClean="0"/>
              <a:t>об охране </a:t>
            </a:r>
            <a:r>
              <a:rPr lang="ru-RU" sz="1200" dirty="0"/>
              <a:t>здоровья граждан. Комментарии, основные понятия, подзаконные акты. М</a:t>
            </a:r>
            <a:r>
              <a:rPr lang="ru-RU" sz="1200" dirty="0" smtClean="0"/>
              <a:t>.: ГЭОТАР-МЕД</a:t>
            </a:r>
            <a:r>
              <a:rPr lang="ru-RU" sz="1200" dirty="0"/>
              <a:t>, 2009. – 512 с. 2.</a:t>
            </a:r>
          </a:p>
          <a:p>
            <a:r>
              <a:rPr lang="ru-RU" sz="1200" dirty="0"/>
              <a:t>2.Медик В.А., Юрьев В.К. Общественное здоровье и здравоохранение. – М., </a:t>
            </a:r>
            <a:r>
              <a:rPr lang="ru-RU" sz="1200" dirty="0" err="1" smtClean="0"/>
              <a:t>изд</a:t>
            </a:r>
            <a:r>
              <a:rPr lang="ru-RU" sz="1200" dirty="0" smtClean="0"/>
              <a:t>- во </a:t>
            </a:r>
            <a:r>
              <a:rPr lang="ru-RU" sz="1200" dirty="0"/>
              <a:t>«</a:t>
            </a:r>
            <a:r>
              <a:rPr lang="ru-RU" sz="1200" dirty="0" err="1"/>
              <a:t>Медкнига</a:t>
            </a:r>
            <a:r>
              <a:rPr lang="ru-RU" sz="1200" dirty="0"/>
              <a:t>», 2010.</a:t>
            </a:r>
          </a:p>
          <a:p>
            <a:r>
              <a:rPr lang="ru-RU" sz="1200" dirty="0"/>
              <a:t>3. Электронный источник: https://rg.ru/2011/11/23/zdorovie-dok.html</a:t>
            </a:r>
          </a:p>
          <a:p>
            <a:r>
              <a:rPr lang="ru-RU" sz="1200" dirty="0"/>
              <a:t>4.Артюнина, Г.П., Основы медицинских знаний: здоровье, болезнь и образ жизни</a:t>
            </a:r>
            <a:r>
              <a:rPr lang="ru-RU" sz="1200" dirty="0" smtClean="0"/>
              <a:t>./ Г.П</a:t>
            </a:r>
            <a:r>
              <a:rPr lang="ru-RU" sz="1200" dirty="0"/>
              <a:t>. </a:t>
            </a:r>
            <a:r>
              <a:rPr lang="ru-RU" sz="1200" dirty="0" err="1"/>
              <a:t>Артюнина</a:t>
            </a:r>
            <a:r>
              <a:rPr lang="ru-RU" sz="1200" dirty="0"/>
              <a:t>, С.А. </a:t>
            </a:r>
            <a:r>
              <a:rPr lang="ru-RU" sz="1200" dirty="0" err="1"/>
              <a:t>Игнатькова</a:t>
            </a:r>
            <a:r>
              <a:rPr lang="ru-RU" sz="1200" dirty="0"/>
              <a:t> Учебное пособие для высшей школы. – М</a:t>
            </a:r>
            <a:r>
              <a:rPr lang="ru-RU" sz="1200" dirty="0" smtClean="0"/>
              <a:t>.: Академический </a:t>
            </a:r>
            <a:r>
              <a:rPr lang="ru-RU" sz="1200" dirty="0"/>
              <a:t>Проект; Фонд «Мир», 2006. – 560 с.</a:t>
            </a:r>
          </a:p>
          <a:p>
            <a:r>
              <a:rPr lang="ru-RU" sz="1200" dirty="0"/>
              <a:t>5. Основы медицинских знаний: </a:t>
            </a:r>
            <a:r>
              <a:rPr lang="ru-RU" sz="1200" dirty="0" err="1"/>
              <a:t>практ</a:t>
            </a:r>
            <a:r>
              <a:rPr lang="ru-RU" sz="1200" dirty="0"/>
              <a:t>. руководство для студентов/ под ред. </a:t>
            </a:r>
            <a:r>
              <a:rPr lang="ru-RU" sz="1200" dirty="0" smtClean="0"/>
              <a:t>З.Т. Бикбулатова</a:t>
            </a:r>
            <a:r>
              <a:rPr lang="ru-RU" sz="1200" dirty="0"/>
              <a:t>.– Челябинск: ИЦ «Уральская академия», 2002. – 40с.</a:t>
            </a:r>
          </a:p>
          <a:p>
            <a:r>
              <a:rPr lang="ru-RU" sz="1200" dirty="0"/>
              <a:t>6. Основы медицинских знаний: краткий курс лекций / под ред. З.Т. Бикбулатова. </a:t>
            </a:r>
            <a:r>
              <a:rPr lang="ru-RU" sz="1200" dirty="0" smtClean="0"/>
              <a:t>– Челябинск</a:t>
            </a:r>
            <a:r>
              <a:rPr lang="ru-RU" sz="1200" dirty="0"/>
              <a:t>: ИЦ «Уральская академия», 2002. – 43 с.</a:t>
            </a:r>
          </a:p>
          <a:p>
            <a:r>
              <a:rPr lang="ru-RU" sz="1200" dirty="0"/>
              <a:t>7. Фишкин, А.В. Справочник неотложной помощи / А.В. Фишкин. – М.: «Экзамен</a:t>
            </a:r>
            <a:r>
              <a:rPr lang="ru-RU" sz="1200" dirty="0" smtClean="0"/>
              <a:t>», 2007</a:t>
            </a:r>
            <a:r>
              <a:rPr lang="ru-RU" sz="1200" dirty="0"/>
              <a:t>. – 352 с.</a:t>
            </a:r>
          </a:p>
          <a:p>
            <a:r>
              <a:rPr lang="ru-RU" sz="1200" dirty="0"/>
              <a:t>8. Богоявленский, В.Ф., Диагностика и доврачебная помощь при </a:t>
            </a:r>
            <a:r>
              <a:rPr lang="ru-RU" sz="1200" dirty="0" smtClean="0"/>
              <a:t>неотложных состояниях </a:t>
            </a:r>
            <a:r>
              <a:rPr lang="ru-RU" sz="1200" dirty="0"/>
              <a:t>/ В.Ф. Богоявленский, И.Ф. Богоявленский. – Л.: Медицина, 1985. – </a:t>
            </a:r>
            <a:r>
              <a:rPr lang="ru-RU" sz="1200" dirty="0" smtClean="0"/>
              <a:t>252 с</a:t>
            </a:r>
            <a:r>
              <a:rPr lang="ru-RU" sz="1200" dirty="0"/>
              <a:t>.</a:t>
            </a:r>
          </a:p>
          <a:p>
            <a:r>
              <a:rPr lang="ru-RU" sz="1200" dirty="0"/>
              <a:t>9. Инструкция МЧС для населения «Поведение и порядок действий в </a:t>
            </a:r>
            <a:r>
              <a:rPr lang="ru-RU" sz="1200" dirty="0" smtClean="0"/>
              <a:t>условиях чрезвычайной </a:t>
            </a:r>
            <a:r>
              <a:rPr lang="ru-RU" sz="1200" dirty="0"/>
              <a:t>ситуации природного и техногенного происхождения».</a:t>
            </a:r>
          </a:p>
          <a:p>
            <a:r>
              <a:rPr lang="ru-RU" sz="1200" dirty="0"/>
              <a:t>10. </a:t>
            </a:r>
            <a:r>
              <a:rPr lang="ru-RU" sz="1200" dirty="0" err="1"/>
              <a:t>Коструб</a:t>
            </a:r>
            <a:r>
              <a:rPr lang="ru-RU" sz="1200" dirty="0"/>
              <a:t>, А.А. Медицинский справочник туриста / А.А. </a:t>
            </a:r>
            <a:r>
              <a:rPr lang="ru-RU" sz="1200" dirty="0" err="1"/>
              <a:t>Коструб</a:t>
            </a:r>
            <a:r>
              <a:rPr lang="ru-RU" sz="1200" dirty="0"/>
              <a:t>. М.: </a:t>
            </a:r>
            <a:r>
              <a:rPr lang="ru-RU" sz="1200" dirty="0" err="1" smtClean="0"/>
              <a:t>Профиздат</a:t>
            </a:r>
            <a:r>
              <a:rPr lang="ru-RU" sz="1200" dirty="0" smtClean="0"/>
              <a:t>, 1990</a:t>
            </a:r>
            <a:r>
              <a:rPr lang="ru-RU" sz="1200" dirty="0"/>
              <a:t>. – 254 с.</a:t>
            </a:r>
          </a:p>
          <a:p>
            <a:r>
              <a:rPr lang="ru-RU" sz="1200" dirty="0"/>
              <a:t>11. Куликов, В.М., Школа туристических вожаков: учебно-методическое пособие </a:t>
            </a:r>
            <a:r>
              <a:rPr lang="ru-RU" sz="1200" dirty="0" smtClean="0"/>
              <a:t>/ В.М</a:t>
            </a:r>
            <a:r>
              <a:rPr lang="ru-RU" sz="1200" dirty="0"/>
              <a:t>. Куликов, Л.М. </a:t>
            </a:r>
            <a:r>
              <a:rPr lang="ru-RU" sz="1200" dirty="0" err="1"/>
              <a:t>Ротштейн</a:t>
            </a:r>
            <a:r>
              <a:rPr lang="ru-RU" sz="1200" dirty="0"/>
              <a:t>. – М.: ВЛАДОС, 1999.—143 с.</a:t>
            </a:r>
          </a:p>
          <a:p>
            <a:r>
              <a:rPr lang="ru-RU" sz="1200" dirty="0"/>
              <a:t>12. Справочник по оказанию скорой и неотложной помощи/ под ред. </a:t>
            </a:r>
            <a:r>
              <a:rPr lang="ru-RU" sz="1200" dirty="0" smtClean="0"/>
              <a:t>Елисеева О.М.М</a:t>
            </a:r>
            <a:r>
              <a:rPr lang="ru-RU" sz="1200" dirty="0"/>
              <a:t>.: Феникс, 1994. – 666 с.</a:t>
            </a:r>
          </a:p>
          <a:p>
            <a:r>
              <a:rPr lang="ru-RU" sz="1200" dirty="0"/>
              <a:t>13. Справочник фельдшера: в 2 т. / под ред. А.А. Михайлова. – М.: </a:t>
            </a:r>
            <a:r>
              <a:rPr lang="ru-RU" sz="1200" dirty="0" smtClean="0"/>
              <a:t>ООО «Издательство </a:t>
            </a:r>
            <a:r>
              <a:rPr lang="ru-RU" sz="1200" dirty="0"/>
              <a:t>Новая волна»: ЗАО «Издательский дом ОНИКС» 2000. – 576 с.</a:t>
            </a:r>
          </a:p>
          <a:p>
            <a:r>
              <a:rPr lang="ru-RU" sz="1200" dirty="0"/>
              <a:t>13. Основы медицинских знаний: тестовый контроль / под ред. З.Т. Бикбулатова. </a:t>
            </a:r>
            <a:r>
              <a:rPr lang="ru-RU" sz="1200" dirty="0" smtClean="0"/>
              <a:t>– Челябинск</a:t>
            </a:r>
            <a:r>
              <a:rPr lang="ru-RU" sz="1200" dirty="0"/>
              <a:t>: ИЦ «Уральская академия», 2002. – 40 с.</a:t>
            </a:r>
          </a:p>
          <a:p>
            <a:r>
              <a:rPr lang="ru-RU" sz="1200" dirty="0"/>
              <a:t>14. </a:t>
            </a:r>
            <a:r>
              <a:rPr lang="ru-RU" sz="1200" dirty="0" err="1"/>
              <a:t>Ужегов</a:t>
            </a:r>
            <a:r>
              <a:rPr lang="ru-RU" sz="1200" dirty="0"/>
              <a:t>, Г.Н. Школа выживания в экстремальных условиях./ Г.Н. </a:t>
            </a:r>
            <a:r>
              <a:rPr lang="ru-RU" sz="1200" dirty="0" err="1"/>
              <a:t>Ужегов</a:t>
            </a:r>
            <a:r>
              <a:rPr lang="ru-RU" sz="1200" dirty="0"/>
              <a:t>. М</a:t>
            </a:r>
            <a:r>
              <a:rPr lang="ru-RU" sz="1200" dirty="0" smtClean="0"/>
              <a:t>.: Панорама</a:t>
            </a:r>
            <a:r>
              <a:rPr lang="ru-RU" sz="1200" dirty="0"/>
              <a:t>, 2000. – 458 с.</a:t>
            </a:r>
          </a:p>
          <a:p>
            <a:r>
              <a:rPr lang="ru-RU" sz="1200" dirty="0"/>
              <a:t>15. </a:t>
            </a:r>
            <a:r>
              <a:rPr lang="ru-RU" sz="1200" dirty="0" err="1"/>
              <a:t>Шоховцев</a:t>
            </a:r>
            <a:r>
              <a:rPr lang="ru-RU" sz="1200" dirty="0"/>
              <a:t>, В.В., Первая медицинская помощь в чрезвычайных </a:t>
            </a:r>
            <a:r>
              <a:rPr lang="ru-RU" sz="1200" dirty="0" smtClean="0"/>
              <a:t>ситуациях: учебно-методическое </a:t>
            </a:r>
            <a:r>
              <a:rPr lang="ru-RU" sz="1200" dirty="0"/>
              <a:t>пособие/ В.В. </a:t>
            </a:r>
            <a:r>
              <a:rPr lang="ru-RU" sz="1200" dirty="0" err="1"/>
              <a:t>Шоховцев</a:t>
            </a:r>
            <a:r>
              <a:rPr lang="ru-RU" sz="1200" dirty="0"/>
              <a:t>, А.В. Виноградов. М.: </a:t>
            </a:r>
            <a:r>
              <a:rPr lang="ru-RU" sz="1200" dirty="0" smtClean="0"/>
              <a:t>Медицина, 2000</a:t>
            </a:r>
            <a:r>
              <a:rPr lang="ru-RU" sz="1200" dirty="0"/>
              <a:t>. – 56 с.</a:t>
            </a:r>
          </a:p>
        </p:txBody>
      </p:sp>
    </p:spTree>
    <p:extLst>
      <p:ext uri="{BB962C8B-B14F-4D97-AF65-F5344CB8AC3E}">
        <p14:creationId xmlns:p14="http://schemas.microsoft.com/office/powerpoint/2010/main" val="3317907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user\Desktop\Новая папка (2)\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64896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4" name="Picture 6" descr="C:\Users\user\Desktop\Новая папка (2)\56b035aa3af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230466" cy="41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9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57606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500" b="1" dirty="0">
                <a:solidFill>
                  <a:srgbClr val="FF0000"/>
                </a:solidFill>
              </a:rPr>
              <a:t>Статья 98. Ответственность в сфере охраны здоровья.</a:t>
            </a:r>
          </a:p>
          <a:p>
            <a:pPr algn="just"/>
            <a:r>
              <a:rPr lang="ru-RU" b="1" dirty="0"/>
              <a:t>1. </a:t>
            </a:r>
            <a:r>
              <a:rPr lang="ru-RU" sz="2800" b="1" dirty="0"/>
              <a:t>Органы государственной власти и органы местного самоуправления, </a:t>
            </a:r>
            <a:r>
              <a:rPr lang="ru-RU" sz="2800" b="1" dirty="0" smtClean="0"/>
              <a:t>должностные  лица </a:t>
            </a:r>
            <a:r>
              <a:rPr lang="ru-RU" sz="2800" b="1" dirty="0"/>
              <a:t>организаци</a:t>
            </a:r>
            <a:r>
              <a:rPr lang="ru-RU" b="1" dirty="0"/>
              <a:t>й </a:t>
            </a:r>
            <a:r>
              <a:rPr lang="ru-RU" sz="2800" b="1" dirty="0"/>
              <a:t>несут ответственность за обеспечение реализации гарантий </a:t>
            </a:r>
            <a:r>
              <a:rPr lang="ru-RU" sz="2800" b="1" dirty="0" smtClean="0"/>
              <a:t>и соблюдение </a:t>
            </a:r>
            <a:r>
              <a:rPr lang="ru-RU" sz="2800" b="1" dirty="0"/>
              <a:t>прав и свобод в сфере охраны здоровья</a:t>
            </a:r>
            <a:r>
              <a:rPr lang="ru-RU" b="1" dirty="0"/>
              <a:t>, установленных </a:t>
            </a:r>
            <a:r>
              <a:rPr lang="ru-RU" sz="2600" b="1" dirty="0" smtClean="0"/>
              <a:t>законодательством Российской </a:t>
            </a:r>
            <a:r>
              <a:rPr lang="ru-RU" sz="2600" b="1" dirty="0"/>
              <a:t>Федерации.</a:t>
            </a:r>
          </a:p>
          <a:p>
            <a:pPr algn="just"/>
            <a:r>
              <a:rPr lang="ru-RU" b="1" dirty="0"/>
              <a:t>2. </a:t>
            </a:r>
            <a:r>
              <a:rPr lang="ru-RU" sz="2800" b="1" dirty="0"/>
              <a:t>Медицинские организации, медицинские работники и фармацевтические </a:t>
            </a:r>
            <a:r>
              <a:rPr lang="ru-RU" sz="2800" b="1" dirty="0" smtClean="0"/>
              <a:t>работники несут </a:t>
            </a:r>
            <a:r>
              <a:rPr lang="ru-RU" sz="2800" b="1" dirty="0"/>
              <a:t>ответственность </a:t>
            </a:r>
            <a:r>
              <a:rPr lang="ru-RU" b="1" dirty="0"/>
              <a:t>в соответствии с законодательством Российской Федерации </a:t>
            </a:r>
            <a:r>
              <a:rPr lang="ru-RU" sz="2800" b="1" dirty="0" smtClean="0"/>
              <a:t>за нарушение </a:t>
            </a:r>
            <a:r>
              <a:rPr lang="ru-RU" sz="2800" b="1" dirty="0"/>
              <a:t>прав в сфере охраны здоровья, причинение вреда жизни и (или) здоровью</a:t>
            </a:r>
            <a:r>
              <a:rPr lang="ru-RU" b="1" dirty="0"/>
              <a:t> </a:t>
            </a:r>
            <a:r>
              <a:rPr lang="ru-RU" b="1" dirty="0" smtClean="0"/>
              <a:t>при оказании </a:t>
            </a:r>
            <a:r>
              <a:rPr lang="ru-RU" b="1" dirty="0"/>
              <a:t>гражданам медицинской помощи.</a:t>
            </a:r>
          </a:p>
          <a:p>
            <a:pPr algn="just"/>
            <a:r>
              <a:rPr lang="ru-RU" b="1" dirty="0"/>
              <a:t>3. </a:t>
            </a:r>
            <a:r>
              <a:rPr lang="ru-RU" sz="2800" b="1" dirty="0"/>
              <a:t>Вред, причиненный жизни и (или) здоровью граждан при оказании им </a:t>
            </a:r>
            <a:r>
              <a:rPr lang="ru-RU" sz="2800" b="1" dirty="0" smtClean="0"/>
              <a:t>медицинской помощи</a:t>
            </a:r>
            <a:r>
              <a:rPr lang="ru-RU" b="1" dirty="0"/>
              <a:t>, </a:t>
            </a:r>
            <a:r>
              <a:rPr lang="ru-RU" sz="2800" b="1" dirty="0"/>
              <a:t>возмещается</a:t>
            </a:r>
            <a:r>
              <a:rPr lang="ru-RU" b="1" dirty="0"/>
              <a:t> медицинскими организациями в объеме и порядке, </a:t>
            </a:r>
            <a:r>
              <a:rPr lang="ru-RU" b="1" dirty="0" smtClean="0"/>
              <a:t>установленных </a:t>
            </a:r>
            <a:r>
              <a:rPr lang="ru-RU" sz="2600" b="1" dirty="0" smtClean="0">
                <a:solidFill>
                  <a:schemeClr val="tx1"/>
                </a:solidFill>
              </a:rPr>
              <a:t>законодательством </a:t>
            </a:r>
            <a:r>
              <a:rPr lang="ru-RU" sz="2600" b="1" dirty="0">
                <a:solidFill>
                  <a:schemeClr val="tx1"/>
                </a:solidFill>
              </a:rPr>
              <a:t>Российской Федерации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3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Ст</a:t>
            </a:r>
            <a:r>
              <a:rPr lang="ru-RU" sz="3200" dirty="0">
                <a:solidFill>
                  <a:srgbClr val="FF0000"/>
                </a:solidFill>
              </a:rPr>
              <a:t>. 41 Закон об образовании в последней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действующей редакции от 15 июля 2016 года.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256584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1</a:t>
            </a:r>
            <a:r>
              <a:rPr lang="ru-RU" b="1" dirty="0"/>
              <a:t>. Охрана здоровья обучающихся включает в себя:</a:t>
            </a:r>
          </a:p>
          <a:p>
            <a:pPr algn="just"/>
            <a:r>
              <a:rPr lang="ru-RU" sz="2000" b="1" dirty="0"/>
              <a:t>  1) оказание первичной медико-санитарной помощи в порядке, </a:t>
            </a:r>
            <a:r>
              <a:rPr lang="ru-RU" sz="2000" b="1" dirty="0" smtClean="0"/>
              <a:t>установленном законодательством </a:t>
            </a:r>
            <a:r>
              <a:rPr lang="ru-RU" sz="2000" b="1" dirty="0"/>
              <a:t>в сфере охраны здоровья;</a:t>
            </a:r>
          </a:p>
          <a:p>
            <a:pPr algn="just"/>
            <a:r>
              <a:rPr lang="ru-RU" sz="2000" b="1" dirty="0"/>
              <a:t>  2) организацию питания обучающихся;</a:t>
            </a:r>
          </a:p>
          <a:p>
            <a:pPr algn="just"/>
            <a:r>
              <a:rPr lang="ru-RU" sz="2000" b="1" dirty="0"/>
              <a:t>  3) определение оптимальной учебной, </a:t>
            </a:r>
            <a:r>
              <a:rPr lang="ru-RU" sz="2000" b="1" dirty="0" err="1"/>
              <a:t>внеучебной</a:t>
            </a:r>
            <a:r>
              <a:rPr lang="ru-RU" sz="2000" b="1" dirty="0"/>
              <a:t> нагрузки, режима </a:t>
            </a:r>
            <a:r>
              <a:rPr lang="ru-RU" sz="2000" b="1" dirty="0" smtClean="0"/>
              <a:t>учебных занятий </a:t>
            </a:r>
            <a:r>
              <a:rPr lang="ru-RU" sz="2000" b="1" dirty="0"/>
              <a:t>и продолжительности каникул;</a:t>
            </a:r>
          </a:p>
          <a:p>
            <a:pPr algn="just"/>
            <a:r>
              <a:rPr lang="ru-RU" sz="2000" b="1" dirty="0"/>
              <a:t>  4) пропаганду и обучение навыкам здорового образа жизни, </a:t>
            </a:r>
            <a:r>
              <a:rPr lang="ru-RU" sz="2000" b="1" dirty="0" smtClean="0"/>
              <a:t>требованиям охраны </a:t>
            </a:r>
            <a:r>
              <a:rPr lang="ru-RU" sz="2000" b="1" dirty="0"/>
              <a:t>труда;</a:t>
            </a:r>
          </a:p>
          <a:p>
            <a:pPr algn="just"/>
            <a:r>
              <a:rPr lang="ru-RU" sz="2000" b="1" dirty="0"/>
              <a:t>  5) организацию и создание условий для профилактики заболеваний </a:t>
            </a:r>
            <a:r>
              <a:rPr lang="ru-RU" sz="2000" b="1" dirty="0" smtClean="0"/>
              <a:t>и оздоровления </a:t>
            </a:r>
            <a:r>
              <a:rPr lang="ru-RU" sz="2000" b="1" dirty="0"/>
              <a:t>обучающихся, для занятия ими физической культурой </a:t>
            </a:r>
            <a:r>
              <a:rPr lang="ru-RU" sz="2000" b="1" dirty="0" smtClean="0"/>
              <a:t>и спортом;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5154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algn="just"/>
            <a:r>
              <a:rPr lang="ru-RU" sz="2000" b="1" dirty="0" smtClean="0"/>
              <a:t>  </a:t>
            </a:r>
            <a:r>
              <a:rPr lang="ru-RU" sz="2000" b="1" dirty="0"/>
              <a:t>6) прохождение обучающимися в соответствии с </a:t>
            </a:r>
            <a:r>
              <a:rPr lang="ru-RU" sz="2000" b="1" dirty="0" smtClean="0"/>
              <a:t>законодательством Российской  </a:t>
            </a:r>
            <a:r>
              <a:rPr lang="ru-RU" sz="2000" b="1" dirty="0"/>
              <a:t>Федерации  медицинских  осмотров,  в  том  </a:t>
            </a:r>
            <a:r>
              <a:rPr lang="ru-RU" sz="2000" b="1" dirty="0" smtClean="0"/>
              <a:t>числе профилактических </a:t>
            </a:r>
            <a:r>
              <a:rPr lang="ru-RU" sz="2000" b="1" dirty="0"/>
              <a:t>медицинских осмотров, в связи с занятиями </a:t>
            </a:r>
            <a:r>
              <a:rPr lang="ru-RU" sz="2000" b="1" dirty="0" smtClean="0"/>
              <a:t>физической культурой </a:t>
            </a:r>
            <a:r>
              <a:rPr lang="ru-RU" sz="2000" b="1" dirty="0"/>
              <a:t>и спортом, и диспансеризации;</a:t>
            </a:r>
          </a:p>
          <a:p>
            <a:pPr algn="just"/>
            <a:r>
              <a:rPr lang="ru-RU" sz="2000" b="1" dirty="0"/>
              <a:t>  7)  профилактику  и  запрещение  курения,  употребления  </a:t>
            </a:r>
            <a:r>
              <a:rPr lang="ru-RU" sz="2000" b="1" dirty="0" smtClean="0"/>
              <a:t>алкогольных, слабоалкогольных </a:t>
            </a:r>
            <a:r>
              <a:rPr lang="ru-RU" sz="2000" b="1" dirty="0"/>
              <a:t>напитков, пива, наркотических средств и </a:t>
            </a:r>
            <a:r>
              <a:rPr lang="ru-RU" sz="2000" b="1" dirty="0" smtClean="0"/>
              <a:t>психотропных веществ</a:t>
            </a:r>
            <a:r>
              <a:rPr lang="ru-RU" sz="2000" b="1" dirty="0"/>
              <a:t>, их </a:t>
            </a:r>
            <a:r>
              <a:rPr lang="ru-RU" sz="2000" b="1" dirty="0" err="1"/>
              <a:t>прекурсоров</a:t>
            </a:r>
            <a:r>
              <a:rPr lang="ru-RU" sz="2000" b="1" dirty="0"/>
              <a:t> и аналогов и других одурманивающих веществ;</a:t>
            </a:r>
          </a:p>
          <a:p>
            <a:pPr algn="just"/>
            <a:r>
              <a:rPr lang="ru-RU" sz="2000" b="1" dirty="0"/>
              <a:t>  8) обеспечение безопасности обучающихся во </a:t>
            </a:r>
            <a:r>
              <a:rPr lang="ru-RU" sz="2000" b="1" dirty="0" smtClean="0"/>
              <a:t>время пребывания в организации</a:t>
            </a:r>
            <a:r>
              <a:rPr lang="ru-RU" sz="2000" b="1" dirty="0"/>
              <a:t>, осуществляющей образовательную деятельность;</a:t>
            </a:r>
          </a:p>
          <a:p>
            <a:pPr algn="just"/>
            <a:r>
              <a:rPr lang="ru-RU" sz="2000" b="1" dirty="0"/>
              <a:t>  9) профилактику несчастных случаев с обучающимися во время пребывания </a:t>
            </a:r>
            <a:r>
              <a:rPr lang="ru-RU" sz="2000" b="1" dirty="0" smtClean="0"/>
              <a:t>в организации</a:t>
            </a:r>
            <a:r>
              <a:rPr lang="ru-RU" sz="2000" b="1" dirty="0"/>
              <a:t>, </a:t>
            </a:r>
            <a:r>
              <a:rPr lang="ru-RU" sz="2000" b="1" dirty="0" smtClean="0"/>
              <a:t>осуществляющей образовательную </a:t>
            </a:r>
            <a:r>
              <a:rPr lang="ru-RU" sz="2000" b="1" dirty="0"/>
              <a:t>деятельность;</a:t>
            </a:r>
          </a:p>
          <a:p>
            <a:pPr algn="just"/>
            <a:r>
              <a:rPr lang="ru-RU" sz="2000" b="1" dirty="0"/>
              <a:t>  10)  проведение  санитарно-противоэпидемических  и  </a:t>
            </a:r>
            <a:r>
              <a:rPr lang="ru-RU" sz="2000" b="1" dirty="0" smtClean="0"/>
              <a:t>профилактических мероприятий</a:t>
            </a:r>
            <a:r>
              <a:rPr lang="ru-RU" sz="2000" b="1" dirty="0"/>
              <a:t>;</a:t>
            </a:r>
          </a:p>
          <a:p>
            <a:pPr algn="just"/>
            <a:r>
              <a:rPr lang="ru-RU" sz="2000" b="1" dirty="0"/>
              <a:t>  11) </a:t>
            </a:r>
            <a:r>
              <a:rPr lang="ru-RU" b="1" dirty="0"/>
              <a:t>обучение педагогических работников навыкам оказания первой помощи.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759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  медицинской  </a:t>
            </a:r>
            <a:r>
              <a:rPr lang="ru-RU" sz="4000" b="1" dirty="0">
                <a:solidFill>
                  <a:srgbClr val="FF0000"/>
                </a:solidFill>
              </a:rPr>
              <a:t>помощи </a:t>
            </a:r>
            <a:r>
              <a:rPr lang="ru-RU" sz="4000" b="1" dirty="0" smtClean="0">
                <a:solidFill>
                  <a:srgbClr val="FF0000"/>
                </a:solidFill>
              </a:rPr>
              <a:t> относятся</a:t>
            </a:r>
            <a:r>
              <a:rPr lang="ru-RU" sz="4000" b="1" dirty="0">
                <a:solidFill>
                  <a:srgbClr val="FF0000"/>
                </a:solidFill>
              </a:rPr>
              <a:t>: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4464496"/>
          </a:xfrm>
        </p:spPr>
        <p:txBody>
          <a:bodyPr>
            <a:normAutofit/>
          </a:bodyPr>
          <a:lstStyle/>
          <a:p>
            <a:r>
              <a:rPr lang="ru-RU" b="1" dirty="0" smtClean="0"/>
              <a:t>  </a:t>
            </a:r>
            <a:r>
              <a:rPr lang="ru-RU" b="1" dirty="0"/>
              <a:t>Первичная медико-санитарная помощь;</a:t>
            </a:r>
          </a:p>
          <a:p>
            <a:r>
              <a:rPr lang="ru-RU" b="1" dirty="0"/>
              <a:t>  Специализированная, в том числе высокотехнологичная, </a:t>
            </a:r>
            <a:r>
              <a:rPr lang="ru-RU" b="1" dirty="0" smtClean="0"/>
              <a:t>медицинская  помощь</a:t>
            </a:r>
            <a:r>
              <a:rPr lang="ru-RU" b="1" dirty="0"/>
              <a:t>;</a:t>
            </a:r>
          </a:p>
          <a:p>
            <a:r>
              <a:rPr lang="ru-RU" b="1" dirty="0"/>
              <a:t>  Скорая, в том числе скорая специализированная, медицинская помощь;</a:t>
            </a:r>
          </a:p>
          <a:p>
            <a:r>
              <a:rPr lang="ru-RU" b="1" dirty="0"/>
              <a:t>  Паллиативная медицинская помощь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352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Первая помощь определяется как помощь, которая оказывается </a:t>
            </a:r>
            <a:r>
              <a:rPr lang="ru-RU" b="1" dirty="0" smtClean="0"/>
              <a:t>пострадавшим до </a:t>
            </a:r>
            <a:r>
              <a:rPr lang="ru-RU" b="1" dirty="0"/>
              <a:t>медицинской помощи. Она оказывается гражданам при несчастных </a:t>
            </a:r>
            <a:r>
              <a:rPr lang="ru-RU" b="1" dirty="0" smtClean="0"/>
              <a:t>случаях, травмах</a:t>
            </a:r>
            <a:r>
              <a:rPr lang="ru-RU" b="1" dirty="0"/>
              <a:t>, отравлениях и других состояниях, и заболеваниях, угрожающих их </a:t>
            </a:r>
            <a:r>
              <a:rPr lang="ru-RU" b="1" dirty="0" smtClean="0"/>
              <a:t>жизни и </a:t>
            </a:r>
            <a:r>
              <a:rPr lang="ru-RU" b="1" dirty="0"/>
              <a:t>здоровью.</a:t>
            </a:r>
          </a:p>
          <a:p>
            <a:pPr algn="just"/>
            <a:r>
              <a:rPr lang="ru-RU" b="1" dirty="0"/>
              <a:t>Первая помощь определяется как вид медицинской помощи, </a:t>
            </a:r>
            <a:r>
              <a:rPr lang="ru-RU" b="1" dirty="0" smtClean="0"/>
              <a:t>включающий комплекс </a:t>
            </a:r>
            <a:r>
              <a:rPr lang="ru-RU" b="1" dirty="0"/>
              <a:t>простейших мероприятий, выполняемых непосредственно на </a:t>
            </a:r>
            <a:r>
              <a:rPr lang="ru-RU" b="1" dirty="0" smtClean="0"/>
              <a:t>месте поражения </a:t>
            </a:r>
            <a:r>
              <a:rPr lang="ru-RU" b="1" dirty="0"/>
              <a:t>или вблизи него в порядке само- и взаимопомощи, а </a:t>
            </a:r>
            <a:r>
              <a:rPr lang="ru-RU" b="1" dirty="0" smtClean="0"/>
              <a:t>также </a:t>
            </a:r>
            <a:r>
              <a:rPr lang="ru-RU" b="1" dirty="0"/>
              <a:t>участниками аварийно-спасательных работ, в том числе и медицинскими работниками, с использованием табельных и подручных средств.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81622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К медицинской помощи относятся: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78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948</TotalTime>
  <Words>2972</Words>
  <Application>Microsoft Office PowerPoint</Application>
  <PresentationFormat>Экран (4:3)</PresentationFormat>
  <Paragraphs>182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NewsPrint</vt:lpstr>
      <vt:lpstr>Презентация PowerPoint</vt:lpstr>
      <vt:lpstr>Оказание первой помощи</vt:lpstr>
      <vt:lpstr>Презентация PowerPoint</vt:lpstr>
      <vt:lpstr>Презентация PowerPoint</vt:lpstr>
      <vt:lpstr>Презентация PowerPoint</vt:lpstr>
      <vt:lpstr>   Ст. 41 Закон об образовании в последней действующей редакции от 15 июля 2016 года. </vt:lpstr>
      <vt:lpstr>Презентация PowerPoint</vt:lpstr>
      <vt:lpstr>    К  медицинской  помощи  относятся: </vt:lpstr>
      <vt:lpstr>К медицинской помощи относятся: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Ожоги и обморожения</vt:lpstr>
      <vt:lpstr>Презентация PowerPoint</vt:lpstr>
      <vt:lpstr>Презентация PowerPoint</vt:lpstr>
      <vt:lpstr>Оказание первой помощи при травме головы".</vt:lpstr>
      <vt:lpstr>Презентация PowerPoint</vt:lpstr>
      <vt:lpstr>Оказание первой помощи при укусах животных". </vt:lpstr>
      <vt:lpstr>Оказание первой помощи при ушибах,  порезах, ранениях".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первой помощи при носовом кровотечении". </vt:lpstr>
      <vt:lpstr>Презентация PowerPoint</vt:lpstr>
      <vt:lpstr>Оказание первой помощи при ушибах   </vt:lpstr>
      <vt:lpstr>Презентация PowerPoint</vt:lpstr>
      <vt:lpstr>Презентация PowerPoint</vt:lpstr>
      <vt:lpstr>    Если ребенок провалился под лед: </vt:lpstr>
      <vt:lpstr>Презентация PowerPoint</vt:lpstr>
      <vt:lpstr>         Оказание  первой  помощи  пострадавшему  от  действия             электрического тока". </vt:lpstr>
      <vt:lpstr>При освобождении пострадавшего следует соблюдать личную безопасность, использовать электрозащитные средства, изоляция которых надежно выдерживает рабочее напряжение электроустановок и при помощи которых  допускается  касаться  токоведущих  частей,  находящихся  под напряжением.  К  электрозащитным  средствам  относятся  диэлектрические перчатки, боты, галоши, коврики, подставки, изолирующий инструмент. – диагностировать состояние пострадавшего: проверить наличие сознания; при отсутствии сознания – наличие дыхания и пульса; – вызвать скорую помощь.</vt:lpstr>
      <vt:lpstr>Если у пострадавшего паралич дыхания…</vt:lpstr>
      <vt:lpstr>Презентация PowerPoint</vt:lpstr>
      <vt:lpstr>Презентация PowerPoint</vt:lpstr>
      <vt:lpstr>Презентация PowerPoint</vt:lpstr>
      <vt:lpstr>Вопросы для самоконтроля.</vt:lpstr>
      <vt:lpstr>Литература: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 ПЕРВОЙ МЕДИЦИНСКОЙ ПОМОЩИ</dc:title>
  <dc:creator>user</dc:creator>
  <cp:lastModifiedBy>user</cp:lastModifiedBy>
  <cp:revision>84</cp:revision>
  <dcterms:created xsi:type="dcterms:W3CDTF">2017-03-30T17:12:20Z</dcterms:created>
  <dcterms:modified xsi:type="dcterms:W3CDTF">2017-04-09T23:13:36Z</dcterms:modified>
</cp:coreProperties>
</file>