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4"/>
  </p:handoutMasterIdLst>
  <p:sldIdLst>
    <p:sldId id="261" r:id="rId2"/>
    <p:sldId id="262" r:id="rId3"/>
  </p:sldIdLst>
  <p:sldSz cx="6858000" cy="9906000" type="A4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312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-1488" y="-84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F2BD7-4434-4FDC-9C40-1DEF50D2ED36}" type="datetimeFigureOut">
              <a:rPr lang="ru-RU" smtClean="0"/>
              <a:t>24.04.2023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FF409E-1BE5-4453-8883-F46BBB86190D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2181281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77805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101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89542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4384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634658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3724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59632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6380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66713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152317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2148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077C54-E40B-4C51-B4B8-603CFF3A4405}" type="datetimeFigureOut">
              <a:rPr lang="ru-RU" smtClean="0"/>
              <a:pPr/>
              <a:t>24.04.2023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411CAA-DFFE-40EF-AAD9-571F822C3F63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67485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354331"/>
            <a:ext cx="5915025" cy="605789"/>
          </a:xfrm>
        </p:spPr>
        <p:txBody>
          <a:bodyPr>
            <a:normAutofit/>
          </a:bodyPr>
          <a:lstStyle/>
          <a:p>
            <a:pPr algn="ctr"/>
            <a:r>
              <a:rPr lang="ru-RU" sz="1800" u="sng" dirty="0" smtClean="0">
                <a:solidFill>
                  <a:srgbClr val="7030A0"/>
                </a:solidFill>
              </a:rPr>
              <a:t>Анкетирование родителей</a:t>
            </a:r>
            <a:endParaRPr lang="ru-RU" sz="1800" u="sng" dirty="0">
              <a:solidFill>
                <a:srgbClr val="7030A0"/>
              </a:solidFill>
            </a:endParaRP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311468" y="1074420"/>
            <a:ext cx="2591752" cy="8401050"/>
          </a:xfrm>
        </p:spPr>
        <p:txBody>
          <a:bodyPr>
            <a:normAutofit fontScale="32500" lnSpcReduction="20000"/>
          </a:bodyPr>
          <a:lstStyle/>
          <a:p>
            <a:r>
              <a:rPr lang="ru-RU" sz="5600" dirty="0" smtClean="0"/>
              <a:t>Главное в воспитании ребенка</a:t>
            </a:r>
          </a:p>
          <a:p>
            <a:endParaRPr lang="ru-RU" sz="5600" dirty="0"/>
          </a:p>
          <a:p>
            <a:endParaRPr lang="ru-RU" sz="5600" dirty="0" smtClean="0"/>
          </a:p>
          <a:p>
            <a:endParaRPr lang="ru-RU" sz="5600" dirty="0" smtClean="0"/>
          </a:p>
          <a:p>
            <a:endParaRPr lang="ru-RU" sz="5600" dirty="0" smtClean="0"/>
          </a:p>
          <a:p>
            <a:endParaRPr lang="ru-RU" sz="5600" dirty="0"/>
          </a:p>
          <a:p>
            <a:r>
              <a:rPr lang="ru-RU" sz="5600" dirty="0" smtClean="0"/>
              <a:t>Патриотическое воспитание – это</a:t>
            </a:r>
          </a:p>
          <a:p>
            <a:endParaRPr lang="ru-RU" sz="5600" dirty="0"/>
          </a:p>
          <a:p>
            <a:endParaRPr lang="ru-RU" sz="5600" dirty="0" smtClean="0"/>
          </a:p>
          <a:p>
            <a:endParaRPr lang="ru-RU" sz="5600" dirty="0"/>
          </a:p>
          <a:p>
            <a:endParaRPr lang="ru-RU" sz="5600" dirty="0" smtClean="0"/>
          </a:p>
          <a:p>
            <a:endParaRPr lang="ru-RU" sz="5600" dirty="0" smtClean="0"/>
          </a:p>
          <a:p>
            <a:r>
              <a:rPr lang="ru-RU" sz="5600" dirty="0" smtClean="0"/>
              <a:t>Цель патриотического воспитания</a:t>
            </a:r>
          </a:p>
          <a:p>
            <a:endParaRPr lang="ru-RU" sz="5600" dirty="0"/>
          </a:p>
          <a:p>
            <a:endParaRPr lang="ru-RU" sz="5600" dirty="0"/>
          </a:p>
          <a:p>
            <a:endParaRPr lang="ru-RU" sz="5600" dirty="0" smtClean="0"/>
          </a:p>
          <a:p>
            <a:endParaRPr lang="ru-RU" sz="5600" dirty="0"/>
          </a:p>
          <a:p>
            <a:endParaRPr lang="ru-RU" sz="5600" dirty="0" smtClean="0"/>
          </a:p>
          <a:p>
            <a:r>
              <a:rPr lang="ru-RU" sz="5600" dirty="0" smtClean="0"/>
              <a:t>Ответственность за патриотическое воспитание</a:t>
            </a:r>
          </a:p>
          <a:p>
            <a:endParaRPr lang="ru-RU" sz="5600" dirty="0" smtClean="0"/>
          </a:p>
          <a:p>
            <a:r>
              <a:rPr lang="ru-RU" sz="5600" dirty="0" smtClean="0"/>
              <a:t>Знакомство с традициями, символикой, датами малой Родины </a:t>
            </a:r>
          </a:p>
          <a:p>
            <a:endParaRPr lang="ru-RU" sz="5600" dirty="0" smtClean="0"/>
          </a:p>
          <a:p>
            <a:endParaRPr lang="ru-RU" sz="5600" dirty="0" smtClean="0"/>
          </a:p>
          <a:p>
            <a:endParaRPr lang="ru-RU" sz="5600" dirty="0"/>
          </a:p>
          <a:p>
            <a:endParaRPr lang="ru-RU" sz="4800" dirty="0" smtClean="0"/>
          </a:p>
          <a:p>
            <a:endParaRPr lang="ru-RU" sz="4800" dirty="0"/>
          </a:p>
          <a:p>
            <a:endParaRPr lang="ru-RU" dirty="0" smtClean="0"/>
          </a:p>
          <a:p>
            <a:endParaRPr lang="ru-RU" dirty="0" smtClean="0"/>
          </a:p>
          <a:p>
            <a:endParaRPr lang="ru-RU" dirty="0"/>
          </a:p>
        </p:txBody>
      </p:sp>
      <p:sp>
        <p:nvSpPr>
          <p:cNvPr id="5" name="Объект 4"/>
          <p:cNvSpPr>
            <a:spLocks noGrp="1"/>
          </p:cNvSpPr>
          <p:nvPr>
            <p:ph sz="half" idx="2"/>
          </p:nvPr>
        </p:nvSpPr>
        <p:spPr>
          <a:xfrm>
            <a:off x="2903220" y="971550"/>
            <a:ext cx="3643313" cy="8629650"/>
          </a:xfrm>
        </p:spPr>
        <p:txBody>
          <a:bodyPr>
            <a:noAutofit/>
          </a:bodyPr>
          <a:lstStyle/>
          <a:p>
            <a:r>
              <a:rPr lang="ru-RU" sz="1400" dirty="0" smtClean="0">
                <a:solidFill>
                  <a:srgbClr val="C00000"/>
                </a:solidFill>
              </a:rPr>
              <a:t>Умственное 30%</a:t>
            </a:r>
          </a:p>
          <a:p>
            <a:r>
              <a:rPr lang="ru-RU" sz="1400" dirty="0" smtClean="0"/>
              <a:t>Физическое 29%</a:t>
            </a:r>
          </a:p>
          <a:p>
            <a:r>
              <a:rPr lang="ru-RU" sz="1400" dirty="0" smtClean="0"/>
              <a:t>Нравственное 21%</a:t>
            </a:r>
          </a:p>
          <a:p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</a:rPr>
              <a:t>Все 10%</a:t>
            </a:r>
          </a:p>
          <a:p>
            <a:r>
              <a:rPr lang="ru-RU" sz="1400" dirty="0" smtClean="0"/>
              <a:t>Художественное 6%</a:t>
            </a:r>
          </a:p>
          <a:p>
            <a:r>
              <a:rPr lang="ru-RU" sz="1400" dirty="0" smtClean="0"/>
              <a:t>Раннее обучение чтению и письму 4%</a:t>
            </a:r>
          </a:p>
          <a:p>
            <a:pPr marL="0" indent="0">
              <a:buNone/>
            </a:pPr>
            <a:endParaRPr lang="ru-RU" sz="1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Любовь к Родине 29%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Уважение к старшему поколению 21%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Традиции и обычаи 25%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Знание истории страны 23%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rgbClr val="C00000"/>
                </a:solidFill>
              </a:rPr>
              <a:t>Затрудняюсь 2%</a:t>
            </a:r>
          </a:p>
          <a:p>
            <a:pPr marL="0" indent="0">
              <a:buNone/>
            </a:pPr>
            <a:endParaRPr lang="ru-RU" sz="1400" dirty="0" smtClean="0"/>
          </a:p>
          <a:p>
            <a:r>
              <a:rPr lang="ru-RU" sz="1400" dirty="0" smtClean="0"/>
              <a:t>Уважение к людям страны 14%</a:t>
            </a:r>
          </a:p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Обычаи и традиции 20%</a:t>
            </a:r>
          </a:p>
          <a:p>
            <a:r>
              <a:rPr lang="ru-RU" sz="1400" dirty="0" smtClean="0"/>
              <a:t>Бережное отношение к природе и всему живому 16%</a:t>
            </a:r>
          </a:p>
          <a:p>
            <a:r>
              <a:rPr lang="ru-RU" sz="1400" dirty="0" smtClean="0"/>
              <a:t>Родная земля, столица, родной город 17%</a:t>
            </a:r>
          </a:p>
          <a:p>
            <a:r>
              <a:rPr lang="ru-RU" sz="1400" dirty="0" smtClean="0">
                <a:solidFill>
                  <a:schemeClr val="accent1">
                    <a:lumMod val="75000"/>
                  </a:schemeClr>
                </a:solidFill>
              </a:rPr>
              <a:t>Историческое прошлое 19%</a:t>
            </a:r>
          </a:p>
          <a:p>
            <a:r>
              <a:rPr lang="ru-RU" sz="1400" dirty="0" smtClean="0"/>
              <a:t>Нормы поведения и мораль 14%</a:t>
            </a:r>
          </a:p>
          <a:p>
            <a:pPr marL="0" indent="0">
              <a:buNone/>
            </a:pPr>
            <a:endParaRPr lang="ru-RU" sz="1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/>
              <a:t>Все 67%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400" dirty="0" smtClean="0">
                <a:solidFill>
                  <a:schemeClr val="accent6">
                    <a:lumMod val="75000"/>
                  </a:schemeClr>
                </a:solidFill>
              </a:rPr>
              <a:t>Родители 33%</a:t>
            </a:r>
          </a:p>
          <a:p>
            <a:pPr marL="0" indent="0">
              <a:buNone/>
            </a:pPr>
            <a:endParaRPr lang="ru-RU" sz="1400" dirty="0" smtClean="0"/>
          </a:p>
          <a:p>
            <a:r>
              <a:rPr lang="ru-RU" sz="1400" dirty="0" smtClean="0"/>
              <a:t>Да 81%</a:t>
            </a:r>
          </a:p>
          <a:p>
            <a:r>
              <a:rPr lang="ru-RU" sz="1400" dirty="0" smtClean="0">
                <a:solidFill>
                  <a:srgbClr val="C00000"/>
                </a:solidFill>
              </a:rPr>
              <a:t>Нет 5%</a:t>
            </a:r>
          </a:p>
          <a:p>
            <a:r>
              <a:rPr lang="ru-RU" sz="1400" dirty="0" smtClean="0">
                <a:solidFill>
                  <a:srgbClr val="C00000"/>
                </a:solidFill>
              </a:rPr>
              <a:t>Затрудняюсь 14%</a:t>
            </a:r>
          </a:p>
          <a:p>
            <a:endParaRPr lang="ru-RU" sz="1200" dirty="0" smtClean="0"/>
          </a:p>
        </p:txBody>
      </p:sp>
    </p:spTree>
    <p:extLst>
      <p:ext uri="{BB962C8B-B14F-4D97-AF65-F5344CB8AC3E}">
        <p14:creationId xmlns:p14="http://schemas.microsoft.com/office/powerpoint/2010/main" val="3570564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215545"/>
          </a:xfrm>
        </p:spPr>
        <p:txBody>
          <a:bodyPr>
            <a:normAutofit fontScale="90000"/>
          </a:bodyPr>
          <a:lstStyle/>
          <a:p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8" y="1108710"/>
            <a:ext cx="2914650" cy="7813570"/>
          </a:xfrm>
        </p:spPr>
        <p:txBody>
          <a:bodyPr>
            <a:normAutofit/>
          </a:bodyPr>
          <a:lstStyle/>
          <a:p>
            <a:r>
              <a:rPr lang="ru-RU" sz="1600" dirty="0"/>
              <a:t>Семейные традиции</a:t>
            </a:r>
          </a:p>
          <a:p>
            <a:endParaRPr lang="ru-RU" sz="1600" dirty="0" smtClean="0"/>
          </a:p>
          <a:p>
            <a:endParaRPr lang="ru-RU" sz="1600" dirty="0"/>
          </a:p>
          <a:p>
            <a:endParaRPr lang="ru-RU" sz="1600" dirty="0" smtClean="0"/>
          </a:p>
          <a:p>
            <a:r>
              <a:rPr lang="ru-RU" sz="1600" dirty="0" smtClean="0"/>
              <a:t>Желание </a:t>
            </a:r>
            <a:r>
              <a:rPr lang="ru-RU" sz="1600" dirty="0"/>
              <a:t>узнать о своем родном городе</a:t>
            </a:r>
          </a:p>
          <a:p>
            <a:endParaRPr lang="ru-RU" sz="1600" dirty="0"/>
          </a:p>
          <a:p>
            <a:r>
              <a:rPr lang="ru-RU" sz="1600" dirty="0"/>
              <a:t>Рассказы родителей о родном городе, стране, людях</a:t>
            </a:r>
          </a:p>
          <a:p>
            <a:endParaRPr lang="ru-RU" sz="1600" dirty="0"/>
          </a:p>
          <a:p>
            <a:r>
              <a:rPr lang="ru-RU" sz="1600" dirty="0"/>
              <a:t>Воспитание любви к родному </a:t>
            </a:r>
            <a:r>
              <a:rPr lang="ru-RU" sz="1600" dirty="0" smtClean="0"/>
              <a:t>городу</a:t>
            </a:r>
          </a:p>
          <a:p>
            <a:endParaRPr lang="ru-RU" sz="1600" dirty="0" smtClean="0"/>
          </a:p>
          <a:p>
            <a:r>
              <a:rPr lang="ru-RU" sz="1600" dirty="0" smtClean="0"/>
              <a:t>Трудовые обязанности </a:t>
            </a:r>
            <a:endParaRPr lang="ru-RU" sz="1600" dirty="0"/>
          </a:p>
          <a:p>
            <a:endParaRPr lang="ru-RU" sz="1600" dirty="0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71863" y="1108710"/>
            <a:ext cx="2914650" cy="806958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Ø"/>
            </a:pPr>
            <a:r>
              <a:rPr lang="ru-RU" sz="1600" dirty="0"/>
              <a:t>Да 57%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C00000"/>
                </a:solidFill>
              </a:rPr>
              <a:t>Нет 9%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600" dirty="0">
                <a:solidFill>
                  <a:srgbClr val="C00000"/>
                </a:solidFill>
              </a:rPr>
              <a:t>Не ответили 34%</a:t>
            </a:r>
          </a:p>
          <a:p>
            <a:endParaRPr lang="ru-RU" sz="1600" dirty="0" smtClean="0"/>
          </a:p>
          <a:p>
            <a:r>
              <a:rPr lang="ru-RU" sz="1600" dirty="0" smtClean="0">
                <a:solidFill>
                  <a:srgbClr val="C00000"/>
                </a:solidFill>
              </a:rPr>
              <a:t>Нет </a:t>
            </a:r>
            <a:r>
              <a:rPr lang="ru-RU" sz="1600" dirty="0">
                <a:solidFill>
                  <a:srgbClr val="C00000"/>
                </a:solidFill>
              </a:rPr>
              <a:t>37 % </a:t>
            </a:r>
          </a:p>
          <a:p>
            <a:endParaRPr lang="ru-RU" sz="1600" dirty="0" smtClean="0"/>
          </a:p>
          <a:p>
            <a:endParaRPr lang="ru-RU" sz="1600" dirty="0"/>
          </a:p>
          <a:p>
            <a:r>
              <a:rPr lang="ru-RU" sz="1600" dirty="0" smtClean="0">
                <a:solidFill>
                  <a:srgbClr val="C00000"/>
                </a:solidFill>
              </a:rPr>
              <a:t>Нет </a:t>
            </a:r>
            <a:r>
              <a:rPr lang="ru-RU" sz="1600" dirty="0">
                <a:solidFill>
                  <a:srgbClr val="C00000"/>
                </a:solidFill>
              </a:rPr>
              <a:t>24 %</a:t>
            </a:r>
          </a:p>
          <a:p>
            <a:endParaRPr lang="ru-RU" sz="1600" dirty="0" smtClean="0"/>
          </a:p>
          <a:p>
            <a:endParaRPr lang="ru-RU" sz="1600" dirty="0"/>
          </a:p>
          <a:p>
            <a:r>
              <a:rPr lang="ru-RU" sz="1600" dirty="0" smtClean="0">
                <a:solidFill>
                  <a:srgbClr val="C00000"/>
                </a:solidFill>
              </a:rPr>
              <a:t>Ничего 19 %</a:t>
            </a:r>
            <a:endParaRPr lang="ru-RU" sz="1600" dirty="0">
              <a:solidFill>
                <a:srgbClr val="C00000"/>
              </a:solidFill>
            </a:endParaRPr>
          </a:p>
          <a:p>
            <a:endParaRPr lang="ru-RU" sz="1600" dirty="0" smtClean="0"/>
          </a:p>
          <a:p>
            <a:endParaRPr lang="ru-RU" sz="1600" dirty="0" smtClean="0"/>
          </a:p>
          <a:p>
            <a:r>
              <a:rPr lang="ru-RU" sz="1600" dirty="0" smtClean="0">
                <a:solidFill>
                  <a:srgbClr val="C00000"/>
                </a:solidFill>
              </a:rPr>
              <a:t>Эпизодически 33%</a:t>
            </a:r>
          </a:p>
          <a:p>
            <a:r>
              <a:rPr lang="ru-RU" sz="1600" dirty="0" smtClean="0">
                <a:solidFill>
                  <a:srgbClr val="C00000"/>
                </a:solidFill>
              </a:rPr>
              <a:t>Не имеет 19%</a:t>
            </a:r>
          </a:p>
          <a:p>
            <a:r>
              <a:rPr lang="ru-RU" sz="1600" dirty="0" smtClean="0">
                <a:solidFill>
                  <a:srgbClr val="C00000"/>
                </a:solidFill>
              </a:rPr>
              <a:t>Пассивен 10%</a:t>
            </a:r>
          </a:p>
          <a:p>
            <a:r>
              <a:rPr lang="ru-RU" sz="1600" dirty="0" smtClean="0">
                <a:solidFill>
                  <a:srgbClr val="C00000"/>
                </a:solidFill>
              </a:rPr>
              <a:t>Только за вознаграждение 10%</a:t>
            </a:r>
          </a:p>
          <a:p>
            <a:r>
              <a:rPr lang="ru-RU" sz="1600" dirty="0" smtClean="0">
                <a:solidFill>
                  <a:srgbClr val="C00000"/>
                </a:solidFill>
              </a:rPr>
              <a:t>Бросают дело при затруднении 62 %</a:t>
            </a:r>
            <a:endParaRPr lang="ru-RU" sz="1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404858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</TotalTime>
  <Words>190</Words>
  <Application>Microsoft Office PowerPoint</Application>
  <PresentationFormat>Лист A4 (210x297 мм)</PresentationFormat>
  <Paragraphs>83</Paragraphs>
  <Slides>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Анкетирование родителей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ДомПК</dc:creator>
  <cp:lastModifiedBy>RePack by Diakov</cp:lastModifiedBy>
  <cp:revision>31</cp:revision>
  <cp:lastPrinted>2021-12-28T09:03:10Z</cp:lastPrinted>
  <dcterms:created xsi:type="dcterms:W3CDTF">2020-09-04T06:34:20Z</dcterms:created>
  <dcterms:modified xsi:type="dcterms:W3CDTF">2023-04-24T07:16:51Z</dcterms:modified>
</cp:coreProperties>
</file>