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6" r:id="rId4"/>
    <p:sldId id="262" r:id="rId5"/>
    <p:sldId id="263" r:id="rId6"/>
    <p:sldId id="259" r:id="rId7"/>
    <p:sldId id="264" r:id="rId8"/>
    <p:sldId id="265" r:id="rId9"/>
    <p:sldId id="266" r:id="rId10"/>
    <p:sldId id="26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  <p:clrMru>
    <a:srgbClr val="CCFFCC"/>
    <a:srgbClr val="B2B2B2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322AF-F855-432A-8292-E788262C727F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сведения 3">
            <a:hlinkClick r:id="" action="ppaction://noaction" highlightClick="1"/>
          </p:cNvPr>
          <p:cNvSpPr/>
          <p:nvPr/>
        </p:nvSpPr>
        <p:spPr>
          <a:xfrm>
            <a:off x="107504" y="116632"/>
            <a:ext cx="432000" cy="504000"/>
          </a:xfrm>
          <a:prstGeom prst="actionButtonInformati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99592" y="1268760"/>
            <a:ext cx="424847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600" b="1" dirty="0" smtClean="0">
                <a:ln w="19050" cmpd="dbl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«Азбука безопасности </a:t>
            </a:r>
          </a:p>
          <a:p>
            <a:pPr algn="ctr"/>
            <a:r>
              <a:rPr lang="ru-RU" sz="4600" b="1" dirty="0" smtClean="0">
                <a:ln w="19050" cmpd="dbl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в весеннее время»</a:t>
            </a:r>
            <a:endParaRPr lang="ru-RU" sz="4600" b="1" dirty="0">
              <a:ln w="19050" cmpd="dbl">
                <a:solidFill>
                  <a:srgbClr val="C0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9" name="Стрелка вправо 8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item_322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148064" y="476672"/>
            <a:ext cx="3312368" cy="3312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91680" y="1117193"/>
            <a:ext cx="5760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 w="3810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Берегите себя!</a:t>
            </a:r>
          </a:p>
        </p:txBody>
      </p:sp>
      <p:sp>
        <p:nvSpPr>
          <p:cNvPr id="5" name="Блок-схема: узел суммирования 4">
            <a:hlinkClick r:id="" action="ppaction://hlinkshowjump?jump=endshow"/>
          </p:cNvPr>
          <p:cNvSpPr/>
          <p:nvPr/>
        </p:nvSpPr>
        <p:spPr>
          <a:xfrm>
            <a:off x="107560" y="116632"/>
            <a:ext cx="432000" cy="432000"/>
          </a:xfrm>
          <a:prstGeom prst="flowChartSummingJuncti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dTvH9EvIvsE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733" y="2492896"/>
            <a:ext cx="3800475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908720"/>
            <a:ext cx="57606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Ребята!</a:t>
            </a:r>
          </a:p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Comic Sans MS" pitchFamily="66" charset="0"/>
              </a:rPr>
              <a:t>Весной природа оживает. </a:t>
            </a:r>
          </a:p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Comic Sans MS" pitchFamily="66" charset="0"/>
              </a:rPr>
              <a:t>На улице становится теплее. </a:t>
            </a:r>
          </a:p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Comic Sans MS" pitchFamily="66" charset="0"/>
              </a:rPr>
              <a:t>Так и хочется скорее выйти погулять! </a:t>
            </a:r>
          </a:p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Comic Sans MS" pitchFamily="66" charset="0"/>
              </a:rPr>
              <a:t>Но будьте внимательными и осторожными! </a:t>
            </a:r>
          </a:p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Comic Sans MS" pitchFamily="66" charset="0"/>
              </a:rPr>
              <a:t>Чтобы не навредить своему здоровью,  придерживайтесь следующих правил.</a:t>
            </a:r>
            <a:endParaRPr lang="ru-RU" sz="2800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3" name="Рисунок 2" descr="e5b4728e18d1110f53d6f1ba90735a2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068960"/>
            <a:ext cx="1182499" cy="2996952"/>
          </a:xfrm>
          <a:prstGeom prst="rect">
            <a:avLst/>
          </a:prstGeom>
        </p:spPr>
      </p:pic>
      <p:pic>
        <p:nvPicPr>
          <p:cNvPr id="4" name="Рисунок 3" descr="dTvH9EvIvs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684" t="1890" r="14738"/>
          <a:stretch>
            <a:fillRect/>
          </a:stretch>
        </p:blipFill>
        <p:spPr>
          <a:xfrm>
            <a:off x="7236296" y="2852936"/>
            <a:ext cx="1177618" cy="2657872"/>
          </a:xfrm>
          <a:prstGeom prst="rect">
            <a:avLst/>
          </a:prstGeom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098134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</a:rPr>
              <a:t>Не </a:t>
            </a:r>
            <a:r>
              <a:rPr lang="ru-RU" sz="2400" b="1" dirty="0" smtClean="0">
                <a:solidFill>
                  <a:srgbClr val="0000FF"/>
                </a:solidFill>
                <a:latin typeface="Comic Sans MS" pitchFamily="66" charset="0"/>
              </a:rPr>
              <a:t>ходите </a:t>
            </a:r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</a:rPr>
              <a:t>под козырьками и крышами домов </a:t>
            </a:r>
            <a:r>
              <a:rPr lang="ru-RU" sz="2400" b="1" dirty="0" smtClean="0">
                <a:solidFill>
                  <a:srgbClr val="0000FF"/>
                </a:solidFill>
                <a:latin typeface="Comic Sans MS" pitchFamily="66" charset="0"/>
              </a:rPr>
              <a:t>- </a:t>
            </a:r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</a:rPr>
              <a:t>может сойти снег или упасть сосулька</a:t>
            </a:r>
            <a:r>
              <a:rPr lang="ru-RU" sz="2400" b="1" dirty="0" smtClean="0">
                <a:solidFill>
                  <a:srgbClr val="0000FF"/>
                </a:solidFill>
                <a:latin typeface="Comic Sans MS" pitchFamily="66" charset="0"/>
              </a:rPr>
              <a:t>. 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Comic Sans MS" pitchFamily="66" charset="0"/>
              </a:rPr>
              <a:t>Это опасно!</a:t>
            </a:r>
            <a:endParaRPr lang="ru-RU" sz="2400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1659959252_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708919"/>
            <a:ext cx="3816424" cy="2593187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6" name="Рисунок 5" descr="d9c4616b65660b082ad11c23d5a881d2.jpg"/>
          <p:cNvPicPr>
            <a:picLocks noChangeAspect="1"/>
          </p:cNvPicPr>
          <p:nvPr/>
        </p:nvPicPr>
        <p:blipFill>
          <a:blip r:embed="rId3" cstate="print"/>
          <a:srcRect l="15604" r="4975"/>
          <a:stretch>
            <a:fillRect/>
          </a:stretch>
        </p:blipFill>
        <p:spPr>
          <a:xfrm>
            <a:off x="4716016" y="3204265"/>
            <a:ext cx="3672408" cy="2600999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419872" y="54868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905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Правило №1</a:t>
            </a:r>
            <a:endParaRPr lang="ru-RU" sz="2400" b="1" dirty="0">
              <a:ln w="19050">
                <a:solidFill>
                  <a:srgbClr val="C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085835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Comic Sans MS" pitchFamily="66" charset="0"/>
              </a:rPr>
              <a:t>Не выходите на водоёмы, покрытые льдом! Весной лёд становится тонким, под него легко провалиться. На льдинах кататься опасно!</a:t>
            </a:r>
            <a:endParaRPr lang="ru-RU" sz="2400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1659959252_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348880"/>
            <a:ext cx="3384376" cy="324776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6" name="Рисунок 5" descr="d9c4616b65660b082ad11c23d5a881d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2834388"/>
            <a:ext cx="3312368" cy="31869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419872" y="54868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905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Правило №2</a:t>
            </a:r>
            <a:endParaRPr lang="ru-RU" sz="2400" b="1" dirty="0">
              <a:ln w="19050">
                <a:solidFill>
                  <a:srgbClr val="C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085835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Comic Sans MS" pitchFamily="66" charset="0"/>
              </a:rPr>
              <a:t>Во время разлива рек опасно близко приближаться к берегу. 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Comic Sans MS" pitchFamily="66" charset="0"/>
              </a:rPr>
              <a:t>Нельзя плавать одному без взрослых в лодке или на самодельном плоту! </a:t>
            </a:r>
            <a:endParaRPr lang="ru-RU" sz="2400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9872" y="54868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905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Правило №3</a:t>
            </a:r>
            <a:endParaRPr lang="ru-RU" sz="2400" b="1" dirty="0">
              <a:ln w="19050">
                <a:solidFill>
                  <a:srgbClr val="C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8" name="Рисунок 7" descr="1659959252_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2780928"/>
            <a:ext cx="3759681" cy="25920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9" name="Рисунок 8" descr="d9c4616b65660b082ad11c23d5a881d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5" y="3212976"/>
            <a:ext cx="3600401" cy="259228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052736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Comic Sans MS" pitchFamily="66" charset="0"/>
                <a:cs typeface="Times New Roman" pitchFamily="18" charset="0"/>
              </a:rPr>
              <a:t>Ранней весной ветер ещё холодный. Поэтому, не торопитесь снимать тёплые вещи даже в солнечную погоду. Вы можете простудиться.</a:t>
            </a:r>
            <a:endParaRPr lang="ru-RU" sz="2400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9872" y="54868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905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Правило №4</a:t>
            </a:r>
            <a:endParaRPr lang="ru-RU" sz="2400" b="1" dirty="0">
              <a:ln w="19050">
                <a:solidFill>
                  <a:srgbClr val="C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2708920"/>
            <a:ext cx="3816424" cy="2592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44008" y="3212976"/>
            <a:ext cx="3744416" cy="2592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100971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Comic Sans MS" pitchFamily="66" charset="0"/>
              </a:rPr>
              <a:t>Нельзя разводить костры в лесу! 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Comic Sans MS" pitchFamily="66" charset="0"/>
              </a:rPr>
              <a:t>Может случиться пожар. 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Comic Sans MS" pitchFamily="66" charset="0"/>
              </a:rPr>
              <a:t>От огня можете пострадать и вы сами.</a:t>
            </a:r>
            <a:endParaRPr lang="ru-RU" sz="2400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9872" y="54868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905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Правило №5</a:t>
            </a:r>
            <a:endParaRPr lang="ru-RU" sz="2400" b="1" dirty="0">
              <a:ln w="19050">
                <a:solidFill>
                  <a:srgbClr val="C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8" name="Рисунок 7" descr="1659959252_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9428" y="2652047"/>
            <a:ext cx="3670025" cy="25920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9" name="Рисунок 8" descr="d9c4616b65660b082ad11c23d5a881d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3310408"/>
            <a:ext cx="3664443" cy="25920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085835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Comic Sans MS" pitchFamily="66" charset="0"/>
              </a:rPr>
              <a:t>Не подходите к бездомным животным! 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Comic Sans MS" pitchFamily="66" charset="0"/>
              </a:rPr>
              <a:t>Весной они становятся агрессивными.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19872" y="54868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905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Правило №6</a:t>
            </a:r>
            <a:endParaRPr lang="ru-RU" sz="2400" b="1" dirty="0">
              <a:ln w="19050">
                <a:solidFill>
                  <a:srgbClr val="C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8" name="Рисунок 7" descr="1659959252_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3" y="2348880"/>
            <a:ext cx="3706235" cy="25920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9" name="Рисунок 8" descr="d9c4616b65660b082ad11c23d5a881d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7" y="2996952"/>
            <a:ext cx="3600400" cy="259228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113193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Comic Sans MS" pitchFamily="66" charset="0"/>
              </a:rPr>
              <a:t>Весной начинается активное движение транспорта. Соблюдайте правила дорожного движения! Помните, дорога - не место для игр!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19872" y="54868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905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Правило №7</a:t>
            </a:r>
            <a:endParaRPr lang="ru-RU" sz="2400" b="1" dirty="0">
              <a:ln w="19050">
                <a:solidFill>
                  <a:srgbClr val="C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9" name="Рисунок 8" descr="d9c4616b65660b082ad11c23d5a881d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7" y="3406906"/>
            <a:ext cx="3600399" cy="2470774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grpSp>
        <p:nvGrpSpPr>
          <p:cNvPr id="11" name="Группа 10"/>
          <p:cNvGrpSpPr/>
          <p:nvPr/>
        </p:nvGrpSpPr>
        <p:grpSpPr>
          <a:xfrm>
            <a:off x="792088" y="2592262"/>
            <a:ext cx="3779912" cy="2592288"/>
            <a:chOff x="755576" y="2420888"/>
            <a:chExt cx="3707904" cy="2448272"/>
          </a:xfrm>
        </p:grpSpPr>
        <p:pic>
          <p:nvPicPr>
            <p:cNvPr id="6" name="Рисунок 5" descr="Рисунок2.jpg"/>
            <p:cNvPicPr>
              <a:picLocks noChangeAspect="1"/>
            </p:cNvPicPr>
            <p:nvPr/>
          </p:nvPicPr>
          <p:blipFill>
            <a:blip r:embed="rId3" cstate="print"/>
            <a:srcRect l="2751" b="2153"/>
            <a:stretch>
              <a:fillRect/>
            </a:stretch>
          </p:blipFill>
          <p:spPr>
            <a:xfrm>
              <a:off x="755576" y="2420888"/>
              <a:ext cx="3707904" cy="2448272"/>
            </a:xfrm>
            <a:prstGeom prst="rect">
              <a:avLst/>
            </a:prstGeom>
            <a:ln w="28575">
              <a:solidFill>
                <a:srgbClr val="FF0000"/>
              </a:solidFill>
            </a:ln>
          </p:spPr>
        </p:pic>
        <p:sp>
          <p:nvSpPr>
            <p:cNvPr id="10" name="Прямоугольник 9"/>
            <p:cNvSpPr/>
            <p:nvPr/>
          </p:nvSpPr>
          <p:spPr>
            <a:xfrm>
              <a:off x="755576" y="4365104"/>
              <a:ext cx="936104" cy="504056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199</Words>
  <Application>Microsoft Office PowerPoint</Application>
  <PresentationFormat>Экран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Татьяна</cp:lastModifiedBy>
  <cp:revision>34</cp:revision>
  <dcterms:created xsi:type="dcterms:W3CDTF">2023-02-24T18:01:37Z</dcterms:created>
  <dcterms:modified xsi:type="dcterms:W3CDTF">2023-03-28T16:55:36Z</dcterms:modified>
</cp:coreProperties>
</file>