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 id="2147483804" r:id="rId2"/>
  </p:sldMasterIdLst>
  <p:notesMasterIdLst>
    <p:notesMasterId r:id="rId11"/>
  </p:notesMasterIdLst>
  <p:sldIdLst>
    <p:sldId id="256" r:id="rId3"/>
    <p:sldId id="379" r:id="rId4"/>
    <p:sldId id="370" r:id="rId5"/>
    <p:sldId id="390" r:id="rId6"/>
    <p:sldId id="384" r:id="rId7"/>
    <p:sldId id="385" r:id="rId8"/>
    <p:sldId id="388" r:id="rId9"/>
    <p:sldId id="261"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91" autoAdjust="0"/>
    <p:restoredTop sz="94676" autoAdjust="0"/>
  </p:normalViewPr>
  <p:slideViewPr>
    <p:cSldViewPr>
      <p:cViewPr varScale="1">
        <p:scale>
          <a:sx n="80" d="100"/>
          <a:sy n="80" d="100"/>
        </p:scale>
        <p:origin x="-102" y="-216"/>
      </p:cViewPr>
      <p:guideLst>
        <p:guide orient="horz" pos="2160"/>
        <p:guide pos="2880"/>
      </p:guideLst>
    </p:cSldViewPr>
  </p:slideViewPr>
  <p:outlineViewPr>
    <p:cViewPr>
      <p:scale>
        <a:sx n="33" d="100"/>
        <a:sy n="33" d="100"/>
      </p:scale>
      <p:origin x="42" y="2940"/>
    </p:cViewPr>
  </p:outlineViewPr>
  <p:notesTextViewPr>
    <p:cViewPr>
      <p:scale>
        <a:sx n="100" d="100"/>
        <a:sy n="100" d="100"/>
      </p:scale>
      <p:origin x="0" y="0"/>
    </p:cViewPr>
  </p:notesTextViewPr>
  <p:sorterViewPr>
    <p:cViewPr>
      <p:scale>
        <a:sx n="100" d="100"/>
        <a:sy n="100" d="100"/>
      </p:scale>
      <p:origin x="0" y="30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569307-AEE3-47E1-AC09-7D05361DEBC8}" type="datetimeFigureOut">
              <a:rPr lang="ru-RU" smtClean="0"/>
              <a:t>31.01.2019</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A00EF8-E64D-4122-9D99-179B7B6BBA3B}" type="slidenum">
              <a:rPr lang="ru-RU" smtClean="0"/>
              <a:t>‹#›</a:t>
            </a:fld>
            <a:endParaRPr lang="ru-RU"/>
          </a:p>
        </p:txBody>
      </p:sp>
    </p:spTree>
    <p:extLst>
      <p:ext uri="{BB962C8B-B14F-4D97-AF65-F5344CB8AC3E}">
        <p14:creationId xmlns:p14="http://schemas.microsoft.com/office/powerpoint/2010/main" val="2284082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B4C71EC6-210F-42DE-9C53-41977AD35B3D}" type="datetimeFigureOut">
              <a:rPr lang="ru-RU" smtClean="0"/>
              <a:t>31.01.2019</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B19B0651-EE4F-4900-A07F-96A6BFA9D0F0}" type="slidenum">
              <a:rPr lang="ru-RU" smtClean="0"/>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31.01.2019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31.01.2019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17" name="Нижний колонтитул 16"/>
          <p:cNvSpPr>
            <a:spLocks noGrp="1"/>
          </p:cNvSpPr>
          <p:nvPr>
            <p:ph type="ftr" sz="quarter" idx="11"/>
          </p:nvPr>
        </p:nvSpPr>
        <p:spPr/>
        <p:txBody>
          <a:bodyPr/>
          <a:lstStyle/>
          <a:p>
            <a:endParaRPr lang="ru-RU">
              <a:solidFill>
                <a:prstClr val="black">
                  <a:shade val="50000"/>
                </a:prstClr>
              </a:solidFill>
            </a:endParaRPr>
          </a:p>
        </p:txBody>
      </p:sp>
      <p:sp>
        <p:nvSpPr>
          <p:cNvPr id="29" name="Номер слайда 28"/>
          <p:cNvSpPr>
            <a:spLocks noGrp="1"/>
          </p:cNvSpPr>
          <p:nvPr>
            <p:ph type="sldNum" sz="quarter" idx="12"/>
          </p:nvPr>
        </p:nvSpPr>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extLst>
      <p:ext uri="{BB962C8B-B14F-4D97-AF65-F5344CB8AC3E}">
        <p14:creationId xmlns:p14="http://schemas.microsoft.com/office/powerpoint/2010/main" val="2376084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shade val="50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36170410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shade val="50000"/>
                </a:prstClr>
              </a:solidFill>
            </a:endParaRPr>
          </a:p>
        </p:txBody>
      </p:sp>
      <p:sp>
        <p:nvSpPr>
          <p:cNvPr id="6" name="Номер слайда 5"/>
          <p:cNvSpPr>
            <a:spLocks noGrp="1"/>
          </p:cNvSpPr>
          <p:nvPr>
            <p:ph type="sldNum" sz="quarter" idx="12"/>
          </p:nvPr>
        </p:nvSpPr>
        <p:spPr>
          <a:xfrm>
            <a:off x="7924800" y="6416675"/>
            <a:ext cx="762000" cy="365125"/>
          </a:xfrm>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13161731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shade val="50000"/>
                </a:prstClr>
              </a:solidFill>
            </a:endParaRPr>
          </a:p>
        </p:txBody>
      </p:sp>
      <p:sp>
        <p:nvSpPr>
          <p:cNvPr id="7" name="Номер слайда 6"/>
          <p:cNvSpPr>
            <a:spLocks noGrp="1"/>
          </p:cNvSpPr>
          <p:nvPr>
            <p:ph type="sldNum" sz="quarter" idx="12"/>
          </p:nvPr>
        </p:nvSpPr>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4221053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8" name="Нижний колонтитул 7"/>
          <p:cNvSpPr>
            <a:spLocks noGrp="1"/>
          </p:cNvSpPr>
          <p:nvPr>
            <p:ph type="ftr" sz="quarter" idx="11"/>
          </p:nvPr>
        </p:nvSpPr>
        <p:spPr/>
        <p:txBody>
          <a:bodyPr/>
          <a:lstStyle/>
          <a:p>
            <a:endParaRPr lang="ru-RU">
              <a:solidFill>
                <a:prstClr val="black">
                  <a:shade val="50000"/>
                </a:prstClr>
              </a:solidFill>
            </a:endParaRPr>
          </a:p>
        </p:txBody>
      </p:sp>
      <p:sp>
        <p:nvSpPr>
          <p:cNvPr id="9" name="Номер слайда 8"/>
          <p:cNvSpPr>
            <a:spLocks noGrp="1"/>
          </p:cNvSpPr>
          <p:nvPr>
            <p:ph type="sldNum" sz="quarter" idx="12"/>
          </p:nvPr>
        </p:nvSpPr>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13474122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4" name="Нижний колонтитул 3"/>
          <p:cNvSpPr>
            <a:spLocks noGrp="1"/>
          </p:cNvSpPr>
          <p:nvPr>
            <p:ph type="ftr" sz="quarter" idx="11"/>
          </p:nvPr>
        </p:nvSpPr>
        <p:spPr/>
        <p:txBody>
          <a:bodyPr/>
          <a:lstStyle/>
          <a:p>
            <a:endParaRPr lang="ru-RU">
              <a:solidFill>
                <a:prstClr val="black">
                  <a:shade val="50000"/>
                </a:prstClr>
              </a:solidFill>
            </a:endParaRPr>
          </a:p>
        </p:txBody>
      </p:sp>
      <p:sp>
        <p:nvSpPr>
          <p:cNvPr id="5" name="Номер слайда 4"/>
          <p:cNvSpPr>
            <a:spLocks noGrp="1"/>
          </p:cNvSpPr>
          <p:nvPr>
            <p:ph type="sldNum" sz="quarter" idx="12"/>
          </p:nvPr>
        </p:nvSpPr>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1739612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3" name="Нижний колонтитул 2"/>
          <p:cNvSpPr>
            <a:spLocks noGrp="1"/>
          </p:cNvSpPr>
          <p:nvPr>
            <p:ph type="ftr" sz="quarter" idx="11"/>
          </p:nvPr>
        </p:nvSpPr>
        <p:spPr/>
        <p:txBody>
          <a:bodyPr/>
          <a:lstStyle/>
          <a:p>
            <a:endParaRPr lang="ru-RU">
              <a:solidFill>
                <a:prstClr val="black">
                  <a:shade val="50000"/>
                </a:prstClr>
              </a:solidFill>
            </a:endParaRPr>
          </a:p>
        </p:txBody>
      </p:sp>
      <p:sp>
        <p:nvSpPr>
          <p:cNvPr id="4" name="Номер слайда 3"/>
          <p:cNvSpPr>
            <a:spLocks noGrp="1"/>
          </p:cNvSpPr>
          <p:nvPr>
            <p:ph type="sldNum" sz="quarter" idx="12"/>
          </p:nvPr>
        </p:nvSpPr>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26467509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shade val="50000"/>
                </a:prstClr>
              </a:solidFill>
            </a:endParaRPr>
          </a:p>
        </p:txBody>
      </p:sp>
      <p:sp>
        <p:nvSpPr>
          <p:cNvPr id="7" name="Номер слайда 6"/>
          <p:cNvSpPr>
            <a:spLocks noGrp="1"/>
          </p:cNvSpPr>
          <p:nvPr>
            <p:ph type="sldNum" sz="quarter" idx="12"/>
          </p:nvPr>
        </p:nvSpPr>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1249358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31.01.2019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6" name="Нижний колонтитул 5"/>
          <p:cNvSpPr>
            <a:spLocks noGrp="1"/>
          </p:cNvSpPr>
          <p:nvPr>
            <p:ph type="ftr" sz="quarter" idx="11"/>
          </p:nvPr>
        </p:nvSpPr>
        <p:spPr/>
        <p:txBody>
          <a:bodyPr/>
          <a:lstStyle/>
          <a:p>
            <a:endParaRPr lang="ru-RU">
              <a:solidFill>
                <a:prstClr val="black">
                  <a:shade val="50000"/>
                </a:prstClr>
              </a:solidFill>
            </a:endParaRPr>
          </a:p>
        </p:txBody>
      </p:sp>
      <p:sp>
        <p:nvSpPr>
          <p:cNvPr id="7" name="Номер слайда 6"/>
          <p:cNvSpPr>
            <a:spLocks noGrp="1"/>
          </p:cNvSpPr>
          <p:nvPr>
            <p:ph type="sldNum" sz="quarter" idx="12"/>
          </p:nvPr>
        </p:nvSpPr>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32881187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shade val="50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124386529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5" name="Нижний колонтитул 4"/>
          <p:cNvSpPr>
            <a:spLocks noGrp="1"/>
          </p:cNvSpPr>
          <p:nvPr>
            <p:ph type="ftr" sz="quarter" idx="11"/>
          </p:nvPr>
        </p:nvSpPr>
        <p:spPr/>
        <p:txBody>
          <a:bodyPr/>
          <a:lstStyle/>
          <a:p>
            <a:endParaRPr lang="ru-RU">
              <a:solidFill>
                <a:prstClr val="black">
                  <a:shade val="50000"/>
                </a:prstClr>
              </a:solidFill>
            </a:endParaRPr>
          </a:p>
        </p:txBody>
      </p:sp>
      <p:sp>
        <p:nvSpPr>
          <p:cNvPr id="6" name="Номер слайда 5"/>
          <p:cNvSpPr>
            <a:spLocks noGrp="1"/>
          </p:cNvSpPr>
          <p:nvPr>
            <p:ph type="sldNum" sz="quarter" idx="12"/>
          </p:nvPr>
        </p:nvSpPr>
        <p:spPr/>
        <p:txBody>
          <a:body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15574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31.01.2019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31.01.2019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31.01.2019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B4C71EC6-210F-42DE-9C53-41977AD35B3D}" type="datetimeFigureOut">
              <a:rPr lang="ru-RU" smtClean="0"/>
              <a:t>31.01.2019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31.01.2019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31.01.2019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31.01.2019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C71EC6-210F-42DE-9C53-41977AD35B3D}" type="datetimeFigureOut">
              <a:rPr lang="ru-RU" smtClean="0"/>
              <a:t>31.01.2019</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4C71EC6-210F-42DE-9C53-41977AD35B3D}" type="datetimeFigureOut">
              <a:rPr lang="ru-RU" smtClean="0">
                <a:solidFill>
                  <a:prstClr val="black">
                    <a:shade val="50000"/>
                  </a:prstClr>
                </a:solidFill>
              </a:rPr>
              <a:pPr/>
              <a:t>31.01.2019</a:t>
            </a:fld>
            <a:endParaRPr lang="ru-RU">
              <a:solidFill>
                <a:prstClr val="black">
                  <a:shade val="50000"/>
                </a:prstClr>
              </a:solidFill>
            </a:endParaRPr>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solidFill>
                <a:prstClr val="black">
                  <a:shade val="50000"/>
                </a:prstClr>
              </a:solidFill>
            </a:endParaRPr>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19B0651-EE4F-4900-A07F-96A6BFA9D0F0}" type="slidenum">
              <a:rPr lang="ru-RU" smtClean="0">
                <a:solidFill>
                  <a:prstClr val="black">
                    <a:shade val="50000"/>
                  </a:prstClr>
                </a:solidFill>
              </a:rPr>
              <a:pPr/>
              <a:t>‹#›</a:t>
            </a:fld>
            <a:endParaRPr lang="ru-RU">
              <a:solidFill>
                <a:prstClr val="black">
                  <a:shade val="50000"/>
                </a:prstClr>
              </a:solidFill>
            </a:endParaRPr>
          </a:p>
        </p:txBody>
      </p:sp>
    </p:spTree>
    <p:extLst>
      <p:ext uri="{BB962C8B-B14F-4D97-AF65-F5344CB8AC3E}">
        <p14:creationId xmlns:p14="http://schemas.microsoft.com/office/powerpoint/2010/main" val="3778710710"/>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10" name="Заголовок 1"/>
          <p:cNvSpPr>
            <a:spLocks noGrp="1"/>
          </p:cNvSpPr>
          <p:nvPr>
            <p:ph type="ctrTitle"/>
          </p:nvPr>
        </p:nvSpPr>
        <p:spPr>
          <a:xfrm>
            <a:off x="539552" y="1432974"/>
            <a:ext cx="8122096" cy="2764904"/>
          </a:xfrm>
        </p:spPr>
        <p:style>
          <a:lnRef idx="1">
            <a:schemeClr val="accent1"/>
          </a:lnRef>
          <a:fillRef idx="3">
            <a:schemeClr val="accent1"/>
          </a:fillRef>
          <a:effectRef idx="2">
            <a:schemeClr val="accent1"/>
          </a:effectRef>
          <a:fontRef idx="minor">
            <a:schemeClr val="lt1"/>
          </a:fontRef>
        </p:style>
        <p:txBody>
          <a:bodyPr>
            <a:normAutofit/>
          </a:bodyPr>
          <a:lstStyle/>
          <a:p>
            <a:endParaRPr lang="ru-RU" sz="100" dirty="0"/>
          </a:p>
        </p:txBody>
      </p:sp>
      <p:sp>
        <p:nvSpPr>
          <p:cNvPr id="11" name="TextBox 10"/>
          <p:cNvSpPr txBox="1"/>
          <p:nvPr/>
        </p:nvSpPr>
        <p:spPr>
          <a:xfrm>
            <a:off x="3347864" y="4919008"/>
            <a:ext cx="5929837" cy="1938992"/>
          </a:xfrm>
          <a:prstGeom prst="rect">
            <a:avLst/>
          </a:prstGeom>
          <a:noFill/>
        </p:spPr>
        <p:txBody>
          <a:bodyPr wrap="square" rtlCol="0">
            <a:spAutoFit/>
          </a:bodyPr>
          <a:lstStyle/>
          <a:p>
            <a:r>
              <a:rPr lang="ru-RU" sz="2000" b="1" dirty="0" smtClean="0"/>
              <a:t>             Воспитатель:            Соловьёва Евгения</a:t>
            </a:r>
          </a:p>
          <a:p>
            <a:r>
              <a:rPr lang="ru-RU" sz="2000" b="1" dirty="0"/>
              <a:t> </a:t>
            </a:r>
            <a:r>
              <a:rPr lang="ru-RU" sz="2000" b="1" dirty="0" smtClean="0"/>
              <a:t>                                                Андреевна</a:t>
            </a:r>
          </a:p>
          <a:p>
            <a:endParaRPr lang="ru-RU" sz="2000" b="1" dirty="0" smtClean="0"/>
          </a:p>
          <a:p>
            <a:endParaRPr lang="ru-RU" sz="2000" b="1" dirty="0"/>
          </a:p>
          <a:p>
            <a:r>
              <a:rPr lang="ru-RU" sz="2000" b="1" dirty="0" smtClean="0"/>
              <a:t>г. Екатеринбург</a:t>
            </a:r>
          </a:p>
          <a:p>
            <a:r>
              <a:rPr lang="ru-RU" sz="2000" b="1" dirty="0" smtClean="0"/>
              <a:t>         2019 г.</a:t>
            </a:r>
            <a:endParaRPr lang="ru-RU" sz="2000" b="1" dirty="0"/>
          </a:p>
        </p:txBody>
      </p:sp>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78228" y="3318316"/>
            <a:ext cx="2304256" cy="2957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nvSpPr>
        <p:spPr>
          <a:xfrm>
            <a:off x="1252439" y="2185056"/>
            <a:ext cx="6696321" cy="707886"/>
          </a:xfrm>
          <a:prstGeom prst="rect">
            <a:avLst/>
          </a:prstGeom>
          <a:noFill/>
        </p:spPr>
        <p:txBody>
          <a:bodyPr wrap="none" rtlCol="0">
            <a:spAutoFit/>
          </a:bodyPr>
          <a:lstStyle/>
          <a:p>
            <a:pPr algn="ctr"/>
            <a:r>
              <a:rPr lang="ru-RU" sz="4000" b="1" dirty="0" smtClean="0"/>
              <a:t>Алгоритм создания проекта</a:t>
            </a:r>
            <a:endParaRPr lang="ru-RU" sz="4000" b="1" dirty="0"/>
          </a:p>
        </p:txBody>
      </p:sp>
      <p:sp>
        <p:nvSpPr>
          <p:cNvPr id="3" name="TextBox 2"/>
          <p:cNvSpPr txBox="1"/>
          <p:nvPr/>
        </p:nvSpPr>
        <p:spPr>
          <a:xfrm>
            <a:off x="2102417" y="314611"/>
            <a:ext cx="4683911" cy="400110"/>
          </a:xfrm>
          <a:prstGeom prst="rect">
            <a:avLst/>
          </a:prstGeom>
          <a:noFill/>
        </p:spPr>
        <p:txBody>
          <a:bodyPr wrap="none" rtlCol="0">
            <a:spAutoFit/>
          </a:bodyPr>
          <a:lstStyle/>
          <a:p>
            <a:pPr algn="ctr"/>
            <a:r>
              <a:rPr lang="ru-RU" sz="2000" b="1" dirty="0" smtClean="0"/>
              <a:t>МБДОУ – детский сад № 55 «Колосок»</a:t>
            </a:r>
            <a:endParaRPr lang="ru-RU" sz="2000" b="1" dirty="0"/>
          </a:p>
        </p:txBody>
      </p:sp>
    </p:spTree>
    <p:extLst>
      <p:ext uri="{BB962C8B-B14F-4D97-AF65-F5344CB8AC3E}">
        <p14:creationId xmlns:p14="http://schemas.microsoft.com/office/powerpoint/2010/main" val="33346555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49153" y="260648"/>
            <a:ext cx="8259835" cy="1828502"/>
          </a:xfrm>
        </p:spPr>
        <p:style>
          <a:lnRef idx="1">
            <a:schemeClr val="accent1"/>
          </a:lnRef>
          <a:fillRef idx="3">
            <a:schemeClr val="accent1"/>
          </a:fillRef>
          <a:effectRef idx="2">
            <a:schemeClr val="accent1"/>
          </a:effectRef>
          <a:fontRef idx="minor">
            <a:schemeClr val="lt1"/>
          </a:fontRef>
        </p:style>
        <p:txBody>
          <a:bodyPr>
            <a:normAutofit/>
            <a:scene3d>
              <a:camera prst="orthographicFront"/>
              <a:lightRig rig="soft" dir="t">
                <a:rot lat="0" lon="0" rev="17220000"/>
              </a:lightRig>
            </a:scene3d>
            <a:sp3d prstMaterial="softEdge">
              <a:bevelT w="38100" h="38100"/>
            </a:sp3d>
          </a:bodyPr>
          <a:lstStyle/>
          <a:p>
            <a:endParaRPr lang="ru-RU" sz="100" dirty="0">
              <a:solidFill>
                <a:schemeClr val="accent1">
                  <a:lumMod val="50000"/>
                </a:schemeClr>
              </a:solidFill>
              <a:effectLst/>
              <a:latin typeface="Georgia" panose="02040502050405020303" pitchFamily="18" charset="0"/>
            </a:endParaRPr>
          </a:p>
        </p:txBody>
      </p:sp>
      <p:sp>
        <p:nvSpPr>
          <p:cNvPr id="10" name="Подзаголовок 8"/>
          <p:cNvSpPr txBox="1">
            <a:spLocks/>
          </p:cNvSpPr>
          <p:nvPr/>
        </p:nvSpPr>
        <p:spPr>
          <a:xfrm>
            <a:off x="342864" y="731164"/>
            <a:ext cx="8640960" cy="5542116"/>
          </a:xfrm>
          <a:prstGeom prst="rect">
            <a:avLst/>
          </a:prstGeo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vert="horz">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dk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dk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dk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dk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dk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dk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dk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dk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
                <a:srgbClr val="B83D68">
                  <a:lumMod val="50000"/>
                </a:srgbClr>
              </a:buClr>
              <a:buSzPct val="65000"/>
              <a:buFont typeface="Wingdings 2"/>
              <a:buNone/>
              <a:tabLst/>
              <a:defRPr/>
            </a:pPr>
            <a:endParaRPr kumimoji="0" lang="ru-RU" sz="1800" b="1" i="0" u="none" strike="noStrike" kern="1200" cap="none" spc="0" normalizeH="0" baseline="0" noProof="0" dirty="0">
              <a:ln>
                <a:noFill/>
              </a:ln>
              <a:solidFill>
                <a:srgbClr val="F4E7ED">
                  <a:lumMod val="25000"/>
                </a:srgbClr>
              </a:solidFill>
              <a:effectLst/>
              <a:uLnTx/>
              <a:uFillTx/>
              <a:latin typeface="Georgia" panose="02040502050405020303" pitchFamily="18" charset="0"/>
              <a:ea typeface="+mn-ea"/>
              <a:cs typeface="+mn-cs"/>
            </a:endParaRPr>
          </a:p>
        </p:txBody>
      </p:sp>
      <p:sp>
        <p:nvSpPr>
          <p:cNvPr id="2" name="Прямоугольник 1"/>
          <p:cNvSpPr/>
          <p:nvPr/>
        </p:nvSpPr>
        <p:spPr>
          <a:xfrm>
            <a:off x="400187" y="764080"/>
            <a:ext cx="8008801" cy="6001643"/>
          </a:xfrm>
          <a:prstGeom prst="rect">
            <a:avLst/>
          </a:prstGeom>
        </p:spPr>
        <p:txBody>
          <a:bodyPr wrap="square">
            <a:spAutoFit/>
          </a:bodyPr>
          <a:lstStyle/>
          <a:p>
            <a:pPr lvl="0" algn="ctr">
              <a:defRPr/>
            </a:pPr>
            <a:r>
              <a:rPr lang="ru-RU" sz="3200" b="1" i="1" dirty="0">
                <a:solidFill>
                  <a:prstClr val="black"/>
                </a:solidFill>
                <a:ea typeface="Times New Roman" panose="02020603050405020304" pitchFamily="18" charset="0"/>
              </a:rPr>
              <a:t>«Все, что я познаю, я знаю, для чего это мне надо и где и как я могу эти знания применить, </a:t>
            </a:r>
            <a:r>
              <a:rPr lang="ru-RU" sz="3200" b="1" i="1" dirty="0" smtClean="0">
                <a:solidFill>
                  <a:prstClr val="black"/>
                </a:solidFill>
                <a:ea typeface="Times New Roman" panose="02020603050405020304" pitchFamily="18" charset="0"/>
              </a:rPr>
              <a:t>- вот </a:t>
            </a:r>
            <a:r>
              <a:rPr lang="ru-RU" sz="3200" b="1" i="1" dirty="0">
                <a:solidFill>
                  <a:prstClr val="black"/>
                </a:solidFill>
                <a:ea typeface="Times New Roman" panose="02020603050405020304" pitchFamily="18" charset="0"/>
              </a:rPr>
              <a:t>основной тезис современного понимания метода проектов, </a:t>
            </a:r>
            <a:r>
              <a:rPr lang="ru-RU" sz="3200" b="1" i="1" dirty="0" smtClean="0">
                <a:solidFill>
                  <a:prstClr val="black"/>
                </a:solidFill>
                <a:ea typeface="Times New Roman" panose="02020603050405020304" pitchFamily="18" charset="0"/>
              </a:rPr>
              <a:t>который привлекает </a:t>
            </a:r>
            <a:r>
              <a:rPr lang="ru-RU" sz="3200" b="1" i="1" dirty="0">
                <a:solidFill>
                  <a:prstClr val="black"/>
                </a:solidFill>
                <a:ea typeface="Times New Roman" panose="02020603050405020304" pitchFamily="18" charset="0"/>
              </a:rPr>
              <a:t>многие </a:t>
            </a:r>
            <a:r>
              <a:rPr lang="ru-RU" sz="3200" b="1" i="1" dirty="0" smtClean="0">
                <a:solidFill>
                  <a:prstClr val="black"/>
                </a:solidFill>
                <a:ea typeface="Times New Roman" panose="02020603050405020304" pitchFamily="18" charset="0"/>
              </a:rPr>
              <a:t>образовательные системы</a:t>
            </a:r>
            <a:r>
              <a:rPr lang="ru-RU" sz="3200" b="1" i="1" dirty="0">
                <a:solidFill>
                  <a:prstClr val="black"/>
                </a:solidFill>
                <a:ea typeface="Times New Roman" panose="02020603050405020304" pitchFamily="18" charset="0"/>
              </a:rPr>
              <a:t>, стремящиеся </a:t>
            </a:r>
            <a:endParaRPr lang="ru-RU" sz="3200" b="1" i="1" dirty="0" smtClean="0">
              <a:solidFill>
                <a:prstClr val="black"/>
              </a:solidFill>
              <a:ea typeface="Times New Roman" panose="02020603050405020304" pitchFamily="18" charset="0"/>
            </a:endParaRPr>
          </a:p>
          <a:p>
            <a:pPr lvl="0" algn="ctr">
              <a:defRPr/>
            </a:pPr>
            <a:r>
              <a:rPr lang="ru-RU" sz="3200" b="1" i="1" dirty="0" smtClean="0">
                <a:solidFill>
                  <a:prstClr val="black"/>
                </a:solidFill>
                <a:ea typeface="Times New Roman" panose="02020603050405020304" pitchFamily="18" charset="0"/>
              </a:rPr>
              <a:t>найти </a:t>
            </a:r>
            <a:r>
              <a:rPr lang="ru-RU" sz="3200" b="1" i="1" dirty="0">
                <a:solidFill>
                  <a:prstClr val="black"/>
                </a:solidFill>
                <a:ea typeface="Times New Roman" panose="02020603050405020304" pitchFamily="18" charset="0"/>
              </a:rPr>
              <a:t>разумный баланс между академическими знаниями и прагматическими умениями» </a:t>
            </a:r>
            <a:endParaRPr lang="ru-RU" sz="3200" b="1" i="1" dirty="0" smtClean="0">
              <a:solidFill>
                <a:prstClr val="black"/>
              </a:solidFill>
              <a:ea typeface="Times New Roman" panose="02020603050405020304" pitchFamily="18" charset="0"/>
            </a:endParaRPr>
          </a:p>
          <a:p>
            <a:pPr lvl="0" algn="ctr">
              <a:defRPr/>
            </a:pPr>
            <a:endParaRPr lang="ru-RU" b="1" i="1" dirty="0" smtClean="0">
              <a:solidFill>
                <a:prstClr val="black"/>
              </a:solidFill>
              <a:ea typeface="Times New Roman" panose="02020603050405020304" pitchFamily="18" charset="0"/>
            </a:endParaRPr>
          </a:p>
          <a:p>
            <a:pPr lvl="0" algn="ctr">
              <a:defRPr/>
            </a:pPr>
            <a:r>
              <a:rPr lang="ru-RU" sz="3200" dirty="0" smtClean="0">
                <a:solidFill>
                  <a:prstClr val="black"/>
                </a:solidFill>
                <a:ea typeface="Times New Roman" panose="02020603050405020304" pitchFamily="18" charset="0"/>
              </a:rPr>
              <a:t> Е</a:t>
            </a:r>
            <a:r>
              <a:rPr lang="ru-RU" sz="3200" dirty="0">
                <a:solidFill>
                  <a:prstClr val="black"/>
                </a:solidFill>
                <a:ea typeface="Times New Roman" panose="02020603050405020304" pitchFamily="18" charset="0"/>
              </a:rPr>
              <a:t>. С. </a:t>
            </a:r>
            <a:r>
              <a:rPr lang="ru-RU" sz="3200" dirty="0" err="1">
                <a:solidFill>
                  <a:prstClr val="black"/>
                </a:solidFill>
                <a:ea typeface="Times New Roman" panose="02020603050405020304" pitchFamily="18" charset="0"/>
              </a:rPr>
              <a:t>Полат</a:t>
            </a:r>
            <a:r>
              <a:rPr lang="ru-RU" sz="3200" dirty="0">
                <a:solidFill>
                  <a:prstClr val="black"/>
                </a:solidFill>
                <a:ea typeface="Times New Roman" panose="02020603050405020304" pitchFamily="18" charset="0"/>
              </a:rPr>
              <a:t>, </a:t>
            </a:r>
            <a:r>
              <a:rPr lang="ru-RU" sz="3200" dirty="0" smtClean="0">
                <a:solidFill>
                  <a:prstClr val="black"/>
                </a:solidFill>
                <a:ea typeface="Times New Roman" panose="02020603050405020304" pitchFamily="18" charset="0"/>
              </a:rPr>
              <a:t>1999 </a:t>
            </a:r>
            <a:r>
              <a:rPr kumimoji="0" lang="ru-RU"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ru-RU"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rPr>
              <a:t> </a:t>
            </a:r>
          </a:p>
        </p:txBody>
      </p:sp>
      <p:pic>
        <p:nvPicPr>
          <p:cNvPr id="6" name="Picture 4" descr="pink%20flower%20border%20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440746" y="3257599"/>
            <a:ext cx="3672408" cy="3528394"/>
          </a:xfrm>
          <a:prstGeom prst="rect">
            <a:avLst/>
          </a:prstGeom>
          <a:noFill/>
          <a:scene3d>
            <a:camera prst="orthographicFront">
              <a:rot lat="20699996" lon="21299978" rev="10799999"/>
            </a:camera>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550341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49153" y="260648"/>
            <a:ext cx="8259835" cy="1828502"/>
          </a:xfrm>
        </p:spPr>
        <p:style>
          <a:lnRef idx="1">
            <a:schemeClr val="accent1"/>
          </a:lnRef>
          <a:fillRef idx="3">
            <a:schemeClr val="accent1"/>
          </a:fillRef>
          <a:effectRef idx="2">
            <a:schemeClr val="accent1"/>
          </a:effectRef>
          <a:fontRef idx="minor">
            <a:schemeClr val="lt1"/>
          </a:fontRef>
        </p:style>
        <p:txBody>
          <a:bodyPr>
            <a:normAutofit/>
            <a:scene3d>
              <a:camera prst="orthographicFront"/>
              <a:lightRig rig="soft" dir="t">
                <a:rot lat="0" lon="0" rev="17220000"/>
              </a:lightRig>
            </a:scene3d>
            <a:sp3d prstMaterial="softEdge">
              <a:bevelT w="38100" h="38100"/>
            </a:sp3d>
          </a:bodyPr>
          <a:lstStyle/>
          <a:p>
            <a:endParaRPr lang="ru-RU" sz="100" dirty="0">
              <a:solidFill>
                <a:schemeClr val="accent1">
                  <a:lumMod val="50000"/>
                </a:schemeClr>
              </a:solidFill>
              <a:effectLst/>
              <a:latin typeface="Georgia" panose="02040502050405020303" pitchFamily="18" charset="0"/>
            </a:endParaRPr>
          </a:p>
        </p:txBody>
      </p:sp>
      <p:sp>
        <p:nvSpPr>
          <p:cNvPr id="9" name="Заголовок 7"/>
          <p:cNvSpPr txBox="1">
            <a:spLocks/>
          </p:cNvSpPr>
          <p:nvPr/>
        </p:nvSpPr>
        <p:spPr>
          <a:xfrm>
            <a:off x="1137385" y="579628"/>
            <a:ext cx="7827103" cy="540131"/>
          </a:xfrm>
          <a:prstGeom prst="rect">
            <a:avLst/>
          </a:prstGeom>
        </p:spPr>
        <p:style>
          <a:lnRef idx="1">
            <a:schemeClr val="accent2"/>
          </a:lnRef>
          <a:fillRef idx="2">
            <a:schemeClr val="accent2"/>
          </a:fillRef>
          <a:effectRef idx="1">
            <a:schemeClr val="accent2"/>
          </a:effectRef>
          <a:fontRef idx="minor">
            <a:schemeClr val="dk1"/>
          </a:fontRef>
        </p:style>
        <p:txBody>
          <a:bodyPr vert="horz" lIns="45720" tIns="0" rIns="45720" bIns="0" anchor="b">
            <a:norm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ru-RU" sz="2800" dirty="0" smtClean="0">
                <a:solidFill>
                  <a:schemeClr val="tx1"/>
                </a:solidFill>
                <a:effectLst/>
                <a:ea typeface="Times New Roman" panose="02020603050405020304" pitchFamily="18" charset="0"/>
              </a:rPr>
              <a:t>Планирование проекта</a:t>
            </a:r>
            <a:endParaRPr lang="ru-RU" sz="2800" dirty="0">
              <a:solidFill>
                <a:schemeClr val="tx1"/>
              </a:solidFill>
              <a:effectLst/>
              <a:ea typeface="Times New Roman" panose="02020603050405020304" pitchFamily="18" charset="0"/>
            </a:endParaRPr>
          </a:p>
        </p:txBody>
      </p:sp>
      <p:sp>
        <p:nvSpPr>
          <p:cNvPr id="10" name="Подзаголовок 8"/>
          <p:cNvSpPr txBox="1">
            <a:spLocks/>
          </p:cNvSpPr>
          <p:nvPr/>
        </p:nvSpPr>
        <p:spPr>
          <a:xfrm>
            <a:off x="323528" y="1484378"/>
            <a:ext cx="8640960" cy="5112974"/>
          </a:xfrm>
          <a:prstGeom prst="rect">
            <a:avLst/>
          </a:prstGeo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vert="horz">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dk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dk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dk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dk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dk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dk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dk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dk1"/>
                </a:solidFill>
                <a:latin typeface="+mn-lt"/>
                <a:ea typeface="+mn-ea"/>
                <a:cs typeface="+mn-cs"/>
              </a:defRPr>
            </a:lvl9pPr>
          </a:lstStyle>
          <a:p>
            <a:pPr algn="l">
              <a:buClr>
                <a:srgbClr val="B83D68">
                  <a:lumMod val="50000"/>
                </a:srgbClr>
              </a:buClr>
            </a:pPr>
            <a:endParaRPr lang="ru-RU" sz="1800" b="1" dirty="0">
              <a:solidFill>
                <a:srgbClr val="F4E7ED">
                  <a:lumMod val="25000"/>
                </a:srgbClr>
              </a:solidFill>
              <a:latin typeface="Georgia" panose="02040502050405020303" pitchFamily="18" charset="0"/>
            </a:endParaRPr>
          </a:p>
        </p:txBody>
      </p:sp>
      <p:sp>
        <p:nvSpPr>
          <p:cNvPr id="2" name="Прямоугольник 1"/>
          <p:cNvSpPr/>
          <p:nvPr/>
        </p:nvSpPr>
        <p:spPr>
          <a:xfrm>
            <a:off x="571499" y="1539398"/>
            <a:ext cx="8001247" cy="5170646"/>
          </a:xfrm>
          <a:prstGeom prst="rect">
            <a:avLst/>
          </a:prstGeom>
        </p:spPr>
        <p:txBody>
          <a:bodyPr wrap="square">
            <a:spAutoFit/>
          </a:bodyPr>
          <a:lstStyle/>
          <a:p>
            <a:pPr algn="just">
              <a:spcAft>
                <a:spcPts val="0"/>
              </a:spcAft>
            </a:pPr>
            <a:r>
              <a:rPr lang="ru-RU" sz="2000" b="1" u="sng" dirty="0" smtClean="0">
                <a:ea typeface="Times New Roman" panose="02020603050405020304" pitchFamily="18" charset="0"/>
              </a:rPr>
              <a:t>В младшем возрасте</a:t>
            </a:r>
            <a:r>
              <a:rPr lang="ru-RU" sz="2000" b="1" dirty="0" smtClean="0">
                <a:ea typeface="Times New Roman" panose="02020603050405020304" pitchFamily="18" charset="0"/>
              </a:rPr>
              <a:t> тему проекта предлагают взрослые</a:t>
            </a:r>
          </a:p>
          <a:p>
            <a:pPr algn="just">
              <a:spcAft>
                <a:spcPts val="0"/>
              </a:spcAft>
            </a:pPr>
            <a:endParaRPr lang="ru-RU" sz="1400" b="1" u="sng" dirty="0" smtClean="0">
              <a:ea typeface="Times New Roman" panose="02020603050405020304" pitchFamily="18" charset="0"/>
            </a:endParaRPr>
          </a:p>
          <a:p>
            <a:pPr algn="just">
              <a:spcAft>
                <a:spcPts val="0"/>
              </a:spcAft>
            </a:pPr>
            <a:r>
              <a:rPr lang="ru-RU" sz="2000" b="1" u="sng" dirty="0" smtClean="0">
                <a:ea typeface="Times New Roman" panose="02020603050405020304" pitchFamily="18" charset="0"/>
              </a:rPr>
              <a:t>В средней группе </a:t>
            </a:r>
            <a:r>
              <a:rPr lang="ru-RU" sz="2000" b="1" dirty="0" smtClean="0">
                <a:ea typeface="Times New Roman" panose="02020603050405020304" pitchFamily="18" charset="0"/>
              </a:rPr>
              <a:t>тема проекта инициируется как взрослыми, так и детьми. Если тему проекта инициирует взрослый, то к началу воспитатели подбирают соответствующую возрасту детей мотивацию (это могут быть иллюстрации, книги, предметы по теме, истории, сюрпризные моменты)</a:t>
            </a:r>
          </a:p>
          <a:p>
            <a:pPr algn="just">
              <a:spcAft>
                <a:spcPts val="0"/>
              </a:spcAft>
            </a:pPr>
            <a:endParaRPr lang="ru-RU" sz="1200" b="1" u="sng" dirty="0" smtClean="0">
              <a:ea typeface="Times New Roman" panose="02020603050405020304" pitchFamily="18" charset="0"/>
            </a:endParaRPr>
          </a:p>
          <a:p>
            <a:pPr algn="just">
              <a:spcAft>
                <a:spcPts val="0"/>
              </a:spcAft>
            </a:pPr>
            <a:r>
              <a:rPr lang="ru-RU" sz="2000" b="1" u="sng" dirty="0" smtClean="0">
                <a:ea typeface="Times New Roman" panose="02020603050405020304" pitchFamily="18" charset="0"/>
              </a:rPr>
              <a:t>В старшем возрасте </a:t>
            </a:r>
            <a:r>
              <a:rPr lang="ru-RU" sz="2000" b="1" dirty="0" smtClean="0">
                <a:ea typeface="Times New Roman" panose="02020603050405020304" pitchFamily="18" charset="0"/>
              </a:rPr>
              <a:t>тема проекта инициируется детьми, а воспитатель ведёт опрос («Какую тему для обсуждения вы предлагаете?», «Кого ещё интересует тема, предложенная Леной?», «Сколько детей выбрали именно эту тему?», «Посчитай Настя», «А сколько детей выбрали тему, предложенную Кириллом?» «Посчитай Маша», «Какую тему выбрало большинство детей?) – детям даётся право самостоятельно выбирать тему проекта.</a:t>
            </a:r>
          </a:p>
          <a:p>
            <a:pPr algn="just">
              <a:spcAft>
                <a:spcPts val="0"/>
              </a:spcAft>
            </a:pPr>
            <a:endParaRPr lang="ru-RU" sz="2000" b="1" dirty="0" smtClean="0">
              <a:ea typeface="Times New Roman" panose="02020603050405020304" pitchFamily="18" charset="0"/>
            </a:endParaRPr>
          </a:p>
          <a:p>
            <a:pPr algn="just">
              <a:spcAft>
                <a:spcPts val="0"/>
              </a:spcAft>
            </a:pPr>
            <a:endParaRPr lang="ru-RU" sz="2400" dirty="0">
              <a:ea typeface="Times New Roman" panose="02020603050405020304" pitchFamily="18" charset="0"/>
            </a:endParaRPr>
          </a:p>
        </p:txBody>
      </p:sp>
      <p:pic>
        <p:nvPicPr>
          <p:cNvPr id="6" name="Picture 4" descr="pink%20flower%20border%20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6497995" y="4587217"/>
            <a:ext cx="2304256" cy="2213894"/>
          </a:xfrm>
          <a:prstGeom prst="rect">
            <a:avLst/>
          </a:prstGeom>
          <a:noFill/>
          <a:scene3d>
            <a:camera prst="orthographicFront">
              <a:rot lat="20699996" lon="21299978" rev="10799999"/>
            </a:camera>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050938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49153" y="257556"/>
            <a:ext cx="8259835" cy="1828502"/>
          </a:xfrm>
        </p:spPr>
        <p:style>
          <a:lnRef idx="1">
            <a:schemeClr val="accent1"/>
          </a:lnRef>
          <a:fillRef idx="3">
            <a:schemeClr val="accent1"/>
          </a:fillRef>
          <a:effectRef idx="2">
            <a:schemeClr val="accent1"/>
          </a:effectRef>
          <a:fontRef idx="minor">
            <a:schemeClr val="lt1"/>
          </a:fontRef>
        </p:style>
        <p:txBody>
          <a:bodyPr>
            <a:normAutofit/>
            <a:scene3d>
              <a:camera prst="orthographicFront"/>
              <a:lightRig rig="soft" dir="t">
                <a:rot lat="0" lon="0" rev="17220000"/>
              </a:lightRig>
            </a:scene3d>
            <a:sp3d prstMaterial="softEdge">
              <a:bevelT w="38100" h="38100"/>
            </a:sp3d>
          </a:bodyPr>
          <a:lstStyle/>
          <a:p>
            <a:endParaRPr lang="ru-RU" sz="100" dirty="0">
              <a:solidFill>
                <a:schemeClr val="accent1">
                  <a:lumMod val="50000"/>
                </a:schemeClr>
              </a:solidFill>
              <a:effectLst/>
              <a:latin typeface="Georgia" panose="02040502050405020303" pitchFamily="18" charset="0"/>
            </a:endParaRPr>
          </a:p>
        </p:txBody>
      </p:sp>
      <p:sp>
        <p:nvSpPr>
          <p:cNvPr id="10" name="Подзаголовок 8"/>
          <p:cNvSpPr txBox="1">
            <a:spLocks/>
          </p:cNvSpPr>
          <p:nvPr/>
        </p:nvSpPr>
        <p:spPr>
          <a:xfrm>
            <a:off x="351756" y="764704"/>
            <a:ext cx="8640960" cy="5310956"/>
          </a:xfrm>
          <a:prstGeom prst="rect">
            <a:avLst/>
          </a:prstGeo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vert="horz">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dk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dk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dk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dk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dk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dk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dk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dk1"/>
                </a:solidFill>
                <a:latin typeface="+mn-lt"/>
                <a:ea typeface="+mn-ea"/>
                <a:cs typeface="+mn-cs"/>
              </a:defRPr>
            </a:lvl9pPr>
          </a:lstStyle>
          <a:p>
            <a:pPr algn="l">
              <a:buClr>
                <a:srgbClr val="B83D68">
                  <a:lumMod val="50000"/>
                </a:srgbClr>
              </a:buClr>
            </a:pPr>
            <a:endParaRPr lang="ru-RU" sz="1800" b="1" dirty="0">
              <a:solidFill>
                <a:srgbClr val="F4E7ED">
                  <a:lumMod val="25000"/>
                </a:srgbClr>
              </a:solidFill>
              <a:latin typeface="Georgia" panose="02040502050405020303" pitchFamily="18" charset="0"/>
            </a:endParaRPr>
          </a:p>
        </p:txBody>
      </p:sp>
      <p:sp>
        <p:nvSpPr>
          <p:cNvPr id="2" name="Прямоугольник 1"/>
          <p:cNvSpPr/>
          <p:nvPr/>
        </p:nvSpPr>
        <p:spPr>
          <a:xfrm>
            <a:off x="1079104" y="1187765"/>
            <a:ext cx="6445224" cy="3970318"/>
          </a:xfrm>
          <a:prstGeom prst="rect">
            <a:avLst/>
          </a:prstGeom>
        </p:spPr>
        <p:txBody>
          <a:bodyPr wrap="square">
            <a:spAutoFit/>
          </a:bodyPr>
          <a:lstStyle/>
          <a:p>
            <a:r>
              <a:rPr lang="ru-RU" sz="2800" b="1" dirty="0">
                <a:solidFill>
                  <a:srgbClr val="333333"/>
                </a:solidFill>
                <a:cs typeface="Times New Roman" panose="02020603050405020304" pitchFamily="18" charset="0"/>
              </a:rPr>
              <a:t>МОДЕЛЬ “ТРЁХ ВОПРОСОВ” </a:t>
            </a:r>
            <a:r>
              <a:rPr lang="ru-RU" sz="2800" dirty="0">
                <a:solidFill>
                  <a:srgbClr val="333333"/>
                </a:solidFill>
                <a:latin typeface="Helvetica Neue"/>
              </a:rPr>
              <a:t>–</a:t>
            </a:r>
            <a:r>
              <a:rPr lang="ru-RU" sz="2800" dirty="0">
                <a:solidFill>
                  <a:prstClr val="black"/>
                </a:solidFill>
              </a:rPr>
              <a:t/>
            </a:r>
            <a:br>
              <a:rPr lang="ru-RU" sz="2800" dirty="0">
                <a:solidFill>
                  <a:prstClr val="black"/>
                </a:solidFill>
              </a:rPr>
            </a:br>
            <a:r>
              <a:rPr lang="ru-RU" sz="2800" dirty="0">
                <a:solidFill>
                  <a:srgbClr val="333333"/>
                </a:solidFill>
                <a:cs typeface="Times New Roman" panose="02020603050405020304" pitchFamily="18" charset="0"/>
              </a:rPr>
              <a:t>опора на опыт детей по </a:t>
            </a:r>
            <a:r>
              <a:rPr lang="ru-RU" sz="2800" dirty="0" smtClean="0">
                <a:solidFill>
                  <a:srgbClr val="333333"/>
                </a:solidFill>
                <a:cs typeface="Times New Roman" panose="02020603050405020304" pitchFamily="18" charset="0"/>
              </a:rPr>
              <a:t>теме.</a:t>
            </a:r>
            <a:r>
              <a:rPr lang="ru-RU" sz="2800" dirty="0">
                <a:solidFill>
                  <a:prstClr val="black"/>
                </a:solidFill>
                <a:cs typeface="Times New Roman" panose="02020603050405020304" pitchFamily="18" charset="0"/>
              </a:rPr>
              <a:t/>
            </a:r>
            <a:br>
              <a:rPr lang="ru-RU" sz="2800" dirty="0">
                <a:solidFill>
                  <a:prstClr val="black"/>
                </a:solidFill>
                <a:cs typeface="Times New Roman" panose="02020603050405020304" pitchFamily="18" charset="0"/>
              </a:rPr>
            </a:br>
            <a:r>
              <a:rPr lang="ru-RU" sz="2800" dirty="0">
                <a:solidFill>
                  <a:srgbClr val="333333"/>
                </a:solidFill>
                <a:cs typeface="Times New Roman" panose="02020603050405020304" pitchFamily="18" charset="0"/>
              </a:rPr>
              <a:t>Воспитатель задаёт детям следующие</a:t>
            </a:r>
            <a:r>
              <a:rPr lang="ru-RU" sz="2800" dirty="0">
                <a:solidFill>
                  <a:prstClr val="black"/>
                </a:solidFill>
                <a:cs typeface="Times New Roman" panose="02020603050405020304" pitchFamily="18" charset="0"/>
              </a:rPr>
              <a:t/>
            </a:r>
            <a:br>
              <a:rPr lang="ru-RU" sz="2800" dirty="0">
                <a:solidFill>
                  <a:prstClr val="black"/>
                </a:solidFill>
                <a:cs typeface="Times New Roman" panose="02020603050405020304" pitchFamily="18" charset="0"/>
              </a:rPr>
            </a:br>
            <a:r>
              <a:rPr lang="ru-RU" sz="2800" dirty="0">
                <a:solidFill>
                  <a:srgbClr val="333333"/>
                </a:solidFill>
                <a:cs typeface="Times New Roman" panose="02020603050405020304" pitchFamily="18" charset="0"/>
              </a:rPr>
              <a:t>вопросы</a:t>
            </a:r>
            <a:r>
              <a:rPr lang="ru-RU" sz="2800" dirty="0" smtClean="0">
                <a:solidFill>
                  <a:srgbClr val="333333"/>
                </a:solidFill>
                <a:cs typeface="Times New Roman" panose="02020603050405020304" pitchFamily="18" charset="0"/>
              </a:rPr>
              <a:t>:</a:t>
            </a:r>
          </a:p>
          <a:p>
            <a:r>
              <a:rPr lang="ru-RU" sz="2800" dirty="0">
                <a:solidFill>
                  <a:prstClr val="black"/>
                </a:solidFill>
                <a:cs typeface="Times New Roman" panose="02020603050405020304" pitchFamily="18" charset="0"/>
              </a:rPr>
              <a:t/>
            </a:r>
            <a:br>
              <a:rPr lang="ru-RU" sz="2800" dirty="0">
                <a:solidFill>
                  <a:prstClr val="black"/>
                </a:solidFill>
                <a:cs typeface="Times New Roman" panose="02020603050405020304" pitchFamily="18" charset="0"/>
              </a:rPr>
            </a:br>
            <a:r>
              <a:rPr lang="ru-RU" sz="2800" dirty="0">
                <a:solidFill>
                  <a:srgbClr val="333333"/>
                </a:solidFill>
                <a:cs typeface="Times New Roman" panose="02020603050405020304" pitchFamily="18" charset="0"/>
              </a:rPr>
              <a:t>1) Что вы знаете? (по задуманной теме)</a:t>
            </a:r>
            <a:r>
              <a:rPr lang="ru-RU" sz="2800" dirty="0">
                <a:solidFill>
                  <a:prstClr val="black"/>
                </a:solidFill>
                <a:cs typeface="Times New Roman" panose="02020603050405020304" pitchFamily="18" charset="0"/>
              </a:rPr>
              <a:t/>
            </a:r>
            <a:br>
              <a:rPr lang="ru-RU" sz="2800" dirty="0">
                <a:solidFill>
                  <a:prstClr val="black"/>
                </a:solidFill>
                <a:cs typeface="Times New Roman" panose="02020603050405020304" pitchFamily="18" charset="0"/>
              </a:rPr>
            </a:br>
            <a:r>
              <a:rPr lang="ru-RU" sz="2800" dirty="0">
                <a:solidFill>
                  <a:srgbClr val="333333"/>
                </a:solidFill>
                <a:cs typeface="Times New Roman" panose="02020603050405020304" pitchFamily="18" charset="0"/>
              </a:rPr>
              <a:t>2) Что вы хотите узнать?</a:t>
            </a:r>
            <a:r>
              <a:rPr lang="ru-RU" sz="2800" dirty="0">
                <a:solidFill>
                  <a:prstClr val="black"/>
                </a:solidFill>
                <a:cs typeface="Times New Roman" panose="02020603050405020304" pitchFamily="18" charset="0"/>
              </a:rPr>
              <a:t/>
            </a:r>
            <a:br>
              <a:rPr lang="ru-RU" sz="2800" dirty="0">
                <a:solidFill>
                  <a:prstClr val="black"/>
                </a:solidFill>
                <a:cs typeface="Times New Roman" panose="02020603050405020304" pitchFamily="18" charset="0"/>
              </a:rPr>
            </a:br>
            <a:r>
              <a:rPr lang="ru-RU" sz="2800" dirty="0">
                <a:solidFill>
                  <a:srgbClr val="333333"/>
                </a:solidFill>
                <a:cs typeface="Times New Roman" panose="02020603050405020304" pitchFamily="18" charset="0"/>
              </a:rPr>
              <a:t>3) Что надо сделать для того, чтобы</a:t>
            </a:r>
            <a:r>
              <a:rPr lang="ru-RU" sz="2800" dirty="0">
                <a:solidFill>
                  <a:prstClr val="black"/>
                </a:solidFill>
                <a:cs typeface="Times New Roman" panose="02020603050405020304" pitchFamily="18" charset="0"/>
              </a:rPr>
              <a:t/>
            </a:r>
            <a:br>
              <a:rPr lang="ru-RU" sz="2800" dirty="0">
                <a:solidFill>
                  <a:prstClr val="black"/>
                </a:solidFill>
                <a:cs typeface="Times New Roman" panose="02020603050405020304" pitchFamily="18" charset="0"/>
              </a:rPr>
            </a:br>
            <a:r>
              <a:rPr lang="ru-RU" sz="2800" dirty="0">
                <a:solidFill>
                  <a:srgbClr val="333333"/>
                </a:solidFill>
                <a:cs typeface="Times New Roman" panose="02020603050405020304" pitchFamily="18" charset="0"/>
              </a:rPr>
              <a:t>узнать?</a:t>
            </a:r>
            <a:endParaRPr lang="ru-RU" sz="2800" dirty="0" smtClean="0">
              <a:solidFill>
                <a:prstClr val="black"/>
              </a:solidFill>
              <a:ea typeface="Times New Roman" panose="02020603050405020304" pitchFamily="18" charset="0"/>
              <a:cs typeface="Times New Roman" panose="02020603050405020304" pitchFamily="18" charset="0"/>
            </a:endParaRPr>
          </a:p>
        </p:txBody>
      </p:sp>
      <p:pic>
        <p:nvPicPr>
          <p:cNvPr id="6" name="Picture 4" descr="pink%20flower%20border%20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6001274" y="3831473"/>
            <a:ext cx="2773042" cy="2664296"/>
          </a:xfrm>
          <a:prstGeom prst="rect">
            <a:avLst/>
          </a:prstGeom>
          <a:noFill/>
          <a:scene3d>
            <a:camera prst="orthographicFront">
              <a:rot lat="20699996" lon="21299978" rev="10799999"/>
            </a:camera>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2942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49153" y="257556"/>
            <a:ext cx="8259835" cy="1828502"/>
          </a:xfrm>
        </p:spPr>
        <p:style>
          <a:lnRef idx="1">
            <a:schemeClr val="accent1"/>
          </a:lnRef>
          <a:fillRef idx="3">
            <a:schemeClr val="accent1"/>
          </a:fillRef>
          <a:effectRef idx="2">
            <a:schemeClr val="accent1"/>
          </a:effectRef>
          <a:fontRef idx="minor">
            <a:schemeClr val="lt1"/>
          </a:fontRef>
        </p:style>
        <p:txBody>
          <a:bodyPr>
            <a:normAutofit/>
            <a:scene3d>
              <a:camera prst="orthographicFront"/>
              <a:lightRig rig="soft" dir="t">
                <a:rot lat="0" lon="0" rev="17220000"/>
              </a:lightRig>
            </a:scene3d>
            <a:sp3d prstMaterial="softEdge">
              <a:bevelT w="38100" h="38100"/>
            </a:sp3d>
          </a:bodyPr>
          <a:lstStyle/>
          <a:p>
            <a:endParaRPr lang="ru-RU" sz="100" dirty="0">
              <a:solidFill>
                <a:schemeClr val="accent1">
                  <a:lumMod val="50000"/>
                </a:schemeClr>
              </a:solidFill>
              <a:effectLst/>
              <a:latin typeface="Georgia" panose="02040502050405020303" pitchFamily="18" charset="0"/>
            </a:endParaRPr>
          </a:p>
        </p:txBody>
      </p:sp>
      <p:sp>
        <p:nvSpPr>
          <p:cNvPr id="9" name="Заголовок 7"/>
          <p:cNvSpPr txBox="1">
            <a:spLocks/>
          </p:cNvSpPr>
          <p:nvPr/>
        </p:nvSpPr>
        <p:spPr>
          <a:xfrm>
            <a:off x="3347864" y="394327"/>
            <a:ext cx="5415567" cy="953280"/>
          </a:xfrm>
          <a:prstGeom prst="rect">
            <a:avLst/>
          </a:prstGeom>
        </p:spPr>
        <p:style>
          <a:lnRef idx="1">
            <a:schemeClr val="accent2"/>
          </a:lnRef>
          <a:fillRef idx="2">
            <a:schemeClr val="accent2"/>
          </a:fillRef>
          <a:effectRef idx="1">
            <a:schemeClr val="accent2"/>
          </a:effectRef>
          <a:fontRef idx="minor">
            <a:schemeClr val="dk1"/>
          </a:fontRef>
        </p:style>
        <p:txBody>
          <a:bodyPr vert="horz" lIns="45720" tIns="0" rIns="45720" bIns="0" anchor="b">
            <a:normAutofit fontScale="92500" lnSpcReduction="200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endParaRPr lang="ru-RU" sz="2400" dirty="0" smtClean="0">
              <a:solidFill>
                <a:schemeClr val="tx1"/>
              </a:solidFill>
              <a:effectLst/>
              <a:ea typeface="Times New Roman" panose="02020603050405020304" pitchFamily="18" charset="0"/>
            </a:endParaRPr>
          </a:p>
          <a:p>
            <a:endParaRPr lang="ru-RU" sz="2200" dirty="0" smtClean="0">
              <a:solidFill>
                <a:schemeClr val="tx1"/>
              </a:solidFill>
              <a:effectLst/>
              <a:ea typeface="Times New Roman" panose="02020603050405020304" pitchFamily="18" charset="0"/>
            </a:endParaRPr>
          </a:p>
          <a:p>
            <a:r>
              <a:rPr lang="ru-RU" sz="3000" dirty="0">
                <a:solidFill>
                  <a:srgbClr val="333333"/>
                </a:solidFill>
                <a:effectLst/>
              </a:rPr>
              <a:t>Начало проекта</a:t>
            </a:r>
          </a:p>
          <a:p>
            <a:endParaRPr lang="ru-RU" sz="2400" dirty="0">
              <a:solidFill>
                <a:schemeClr val="tx1"/>
              </a:solidFill>
              <a:effectLst/>
              <a:ea typeface="Times New Roman" panose="02020603050405020304" pitchFamily="18" charset="0"/>
            </a:endParaRPr>
          </a:p>
        </p:txBody>
      </p:sp>
      <p:sp>
        <p:nvSpPr>
          <p:cNvPr id="10" name="Подзаголовок 8"/>
          <p:cNvSpPr txBox="1">
            <a:spLocks/>
          </p:cNvSpPr>
          <p:nvPr/>
        </p:nvSpPr>
        <p:spPr>
          <a:xfrm>
            <a:off x="323528" y="1484378"/>
            <a:ext cx="8640960" cy="4896950"/>
          </a:xfrm>
          <a:prstGeom prst="rect">
            <a:avLst/>
          </a:prstGeo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vert="horz">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dk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dk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dk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dk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dk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dk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dk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dk1"/>
                </a:solidFill>
                <a:latin typeface="+mn-lt"/>
                <a:ea typeface="+mn-ea"/>
                <a:cs typeface="+mn-cs"/>
              </a:defRPr>
            </a:lvl9pPr>
          </a:lstStyle>
          <a:p>
            <a:pPr algn="l">
              <a:buClr>
                <a:srgbClr val="B83D68">
                  <a:lumMod val="50000"/>
                </a:srgbClr>
              </a:buClr>
            </a:pPr>
            <a:endParaRPr lang="ru-RU" sz="1800" b="1" dirty="0">
              <a:solidFill>
                <a:srgbClr val="F4E7ED">
                  <a:lumMod val="25000"/>
                </a:srgbClr>
              </a:solidFill>
              <a:latin typeface="Georgia" panose="02040502050405020303" pitchFamily="18" charset="0"/>
            </a:endParaRPr>
          </a:p>
        </p:txBody>
      </p:sp>
      <p:sp>
        <p:nvSpPr>
          <p:cNvPr id="2" name="Прямоугольник 1"/>
          <p:cNvSpPr/>
          <p:nvPr/>
        </p:nvSpPr>
        <p:spPr>
          <a:xfrm>
            <a:off x="927820" y="2055078"/>
            <a:ext cx="8064896" cy="3108543"/>
          </a:xfrm>
          <a:prstGeom prst="rect">
            <a:avLst/>
          </a:prstGeom>
        </p:spPr>
        <p:txBody>
          <a:bodyPr wrap="square">
            <a:spAutoFit/>
          </a:bodyPr>
          <a:lstStyle/>
          <a:p>
            <a:r>
              <a:rPr lang="ru-RU" sz="2800" dirty="0" smtClean="0">
                <a:solidFill>
                  <a:srgbClr val="333333"/>
                </a:solidFill>
              </a:rPr>
              <a:t>ЦЕЛЬ</a:t>
            </a:r>
            <a:r>
              <a:rPr lang="ru-RU" sz="2800" dirty="0"/>
              <a:t/>
            </a:r>
            <a:br>
              <a:rPr lang="ru-RU" sz="2800" dirty="0"/>
            </a:br>
            <a:r>
              <a:rPr lang="ru-RU" sz="2800" dirty="0">
                <a:solidFill>
                  <a:srgbClr val="333333"/>
                </a:solidFill>
              </a:rPr>
              <a:t>• Дать представления……</a:t>
            </a:r>
            <a:r>
              <a:rPr lang="ru-RU" sz="2800" dirty="0"/>
              <a:t/>
            </a:r>
            <a:br>
              <a:rPr lang="ru-RU" sz="2800" dirty="0"/>
            </a:br>
            <a:r>
              <a:rPr lang="ru-RU" sz="2800" dirty="0">
                <a:solidFill>
                  <a:srgbClr val="333333"/>
                </a:solidFill>
              </a:rPr>
              <a:t>• Познакомить (ознакомить</a:t>
            </a:r>
            <a:r>
              <a:rPr lang="ru-RU" sz="2800" dirty="0" smtClean="0">
                <a:solidFill>
                  <a:srgbClr val="333333"/>
                </a:solidFill>
              </a:rPr>
              <a:t>)…..</a:t>
            </a:r>
          </a:p>
          <a:p>
            <a:endParaRPr lang="ru-RU" sz="2800" dirty="0" smtClean="0">
              <a:solidFill>
                <a:srgbClr val="333333"/>
              </a:solidFill>
            </a:endParaRPr>
          </a:p>
          <a:p>
            <a:r>
              <a:rPr lang="ru-RU" sz="2800" dirty="0" smtClean="0">
                <a:solidFill>
                  <a:srgbClr val="333333"/>
                </a:solidFill>
              </a:rPr>
              <a:t>УЧАСТНИКИ</a:t>
            </a:r>
            <a:r>
              <a:rPr lang="ru-RU" sz="2800" dirty="0"/>
              <a:t/>
            </a:r>
            <a:br>
              <a:rPr lang="ru-RU" sz="2800" dirty="0"/>
            </a:br>
            <a:r>
              <a:rPr lang="ru-RU" sz="2800" dirty="0">
                <a:solidFill>
                  <a:srgbClr val="333333"/>
                </a:solidFill>
              </a:rPr>
              <a:t>• Дети, воспитатели, специалисты,</a:t>
            </a:r>
            <a:r>
              <a:rPr lang="ru-RU" sz="2800" dirty="0"/>
              <a:t/>
            </a:r>
            <a:br>
              <a:rPr lang="ru-RU" sz="2800" dirty="0"/>
            </a:br>
            <a:r>
              <a:rPr lang="ru-RU" sz="2800" dirty="0">
                <a:solidFill>
                  <a:srgbClr val="333333"/>
                </a:solidFill>
              </a:rPr>
              <a:t>родители, социальные партнеры…</a:t>
            </a:r>
            <a:endParaRPr lang="ru-RU" sz="2800" dirty="0" smtClean="0">
              <a:ea typeface="Times New Roman" panose="02020603050405020304" pitchFamily="18" charset="0"/>
            </a:endParaRPr>
          </a:p>
        </p:txBody>
      </p:sp>
      <p:pic>
        <p:nvPicPr>
          <p:cNvPr id="6" name="Picture 4" descr="pink%20flower%20border%20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6001274" y="3831473"/>
            <a:ext cx="2773042" cy="2664296"/>
          </a:xfrm>
          <a:prstGeom prst="rect">
            <a:avLst/>
          </a:prstGeom>
          <a:noFill/>
          <a:scene3d>
            <a:camera prst="orthographicFront">
              <a:rot lat="20699996" lon="21299978" rev="10799999"/>
            </a:camera>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08459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49153" y="260648"/>
            <a:ext cx="8259835" cy="1828502"/>
          </a:xfrm>
        </p:spPr>
        <p:style>
          <a:lnRef idx="1">
            <a:schemeClr val="accent1"/>
          </a:lnRef>
          <a:fillRef idx="3">
            <a:schemeClr val="accent1"/>
          </a:fillRef>
          <a:effectRef idx="2">
            <a:schemeClr val="accent1"/>
          </a:effectRef>
          <a:fontRef idx="minor">
            <a:schemeClr val="lt1"/>
          </a:fontRef>
        </p:style>
        <p:txBody>
          <a:bodyPr>
            <a:normAutofit/>
            <a:scene3d>
              <a:camera prst="orthographicFront"/>
              <a:lightRig rig="soft" dir="t">
                <a:rot lat="0" lon="0" rev="17220000"/>
              </a:lightRig>
            </a:scene3d>
            <a:sp3d prstMaterial="softEdge">
              <a:bevelT w="38100" h="38100"/>
            </a:sp3d>
          </a:bodyPr>
          <a:lstStyle/>
          <a:p>
            <a:endParaRPr lang="ru-RU" sz="100" dirty="0">
              <a:solidFill>
                <a:schemeClr val="accent1">
                  <a:lumMod val="50000"/>
                </a:schemeClr>
              </a:solidFill>
              <a:effectLst/>
              <a:latin typeface="Georgia" panose="02040502050405020303" pitchFamily="18" charset="0"/>
            </a:endParaRPr>
          </a:p>
        </p:txBody>
      </p:sp>
      <p:sp>
        <p:nvSpPr>
          <p:cNvPr id="9" name="Заголовок 7"/>
          <p:cNvSpPr txBox="1">
            <a:spLocks/>
          </p:cNvSpPr>
          <p:nvPr/>
        </p:nvSpPr>
        <p:spPr>
          <a:xfrm>
            <a:off x="2627784" y="428100"/>
            <a:ext cx="6318572" cy="696644"/>
          </a:xfrm>
          <a:prstGeom prst="rect">
            <a:avLst/>
          </a:prstGeom>
        </p:spPr>
        <p:style>
          <a:lnRef idx="1">
            <a:schemeClr val="accent2"/>
          </a:lnRef>
          <a:fillRef idx="2">
            <a:schemeClr val="accent2"/>
          </a:fillRef>
          <a:effectRef idx="1">
            <a:schemeClr val="accent2"/>
          </a:effectRef>
          <a:fontRef idx="minor">
            <a:schemeClr val="dk1"/>
          </a:fontRef>
        </p:style>
        <p:txBody>
          <a:bodyPr vert="horz" lIns="45720" tIns="0" rIns="45720" bIns="0" anchor="b">
            <a:normAutofit lnSpcReduction="100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lvl="0" algn="l">
              <a:spcBef>
                <a:spcPts val="0"/>
              </a:spcBef>
            </a:pPr>
            <a:r>
              <a:rPr lang="ru-RU" sz="2000" cap="none" dirty="0" smtClean="0">
                <a:ln>
                  <a:noFill/>
                </a:ln>
                <a:solidFill>
                  <a:prstClr val="black"/>
                </a:solidFill>
                <a:effectLst/>
                <a:ea typeface="Times New Roman" panose="02020603050405020304" pitchFamily="18" charset="0"/>
              </a:rPr>
              <a:t>        </a:t>
            </a:r>
            <a:r>
              <a:rPr lang="ru-RU" sz="2400" cap="none" dirty="0" smtClean="0">
                <a:ln>
                  <a:noFill/>
                </a:ln>
                <a:solidFill>
                  <a:prstClr val="black"/>
                </a:solidFill>
                <a:effectLst/>
                <a:ea typeface="Times New Roman" panose="02020603050405020304" pitchFamily="18" charset="0"/>
              </a:rPr>
              <a:t>АЛГОРИТМ </a:t>
            </a:r>
            <a:r>
              <a:rPr lang="ru-RU" sz="2400" cap="none" dirty="0">
                <a:ln>
                  <a:noFill/>
                </a:ln>
                <a:solidFill>
                  <a:prstClr val="black"/>
                </a:solidFill>
                <a:effectLst/>
                <a:ea typeface="Times New Roman" panose="02020603050405020304" pitchFamily="18" charset="0"/>
              </a:rPr>
              <a:t>СОЗДАНИЯ ПРОЕКТА</a:t>
            </a:r>
          </a:p>
          <a:p>
            <a:r>
              <a:rPr lang="ru-RU" sz="2400" dirty="0" smtClean="0">
                <a:ea typeface="Times New Roman" panose="02020603050405020304" pitchFamily="18" charset="0"/>
              </a:rPr>
              <a:t>:</a:t>
            </a:r>
            <a:endParaRPr lang="ru-RU" sz="2400" dirty="0">
              <a:solidFill>
                <a:schemeClr val="tx1"/>
              </a:solidFill>
              <a:effectLst/>
              <a:ea typeface="Times New Roman" panose="02020603050405020304" pitchFamily="18" charset="0"/>
            </a:endParaRPr>
          </a:p>
        </p:txBody>
      </p:sp>
      <p:sp>
        <p:nvSpPr>
          <p:cNvPr id="10" name="Подзаголовок 8"/>
          <p:cNvSpPr txBox="1">
            <a:spLocks/>
          </p:cNvSpPr>
          <p:nvPr/>
        </p:nvSpPr>
        <p:spPr>
          <a:xfrm>
            <a:off x="323528" y="1484378"/>
            <a:ext cx="8640960" cy="4896950"/>
          </a:xfrm>
          <a:prstGeom prst="rect">
            <a:avLst/>
          </a:prstGeo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vert="horz">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dk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dk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dk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dk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dk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dk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dk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dk1"/>
                </a:solidFill>
                <a:latin typeface="+mn-lt"/>
                <a:ea typeface="+mn-ea"/>
                <a:cs typeface="+mn-cs"/>
              </a:defRPr>
            </a:lvl9pPr>
          </a:lstStyle>
          <a:p>
            <a:pPr algn="l">
              <a:buClr>
                <a:srgbClr val="B83D68">
                  <a:lumMod val="50000"/>
                </a:srgbClr>
              </a:buClr>
            </a:pPr>
            <a:endParaRPr lang="ru-RU" sz="1800" b="1" dirty="0">
              <a:solidFill>
                <a:srgbClr val="F4E7ED">
                  <a:lumMod val="25000"/>
                </a:srgbClr>
              </a:solidFill>
              <a:latin typeface="Georgia" panose="02040502050405020303" pitchFamily="18" charset="0"/>
            </a:endParaRPr>
          </a:p>
        </p:txBody>
      </p:sp>
      <p:sp>
        <p:nvSpPr>
          <p:cNvPr id="2" name="Прямоугольник 1"/>
          <p:cNvSpPr/>
          <p:nvPr/>
        </p:nvSpPr>
        <p:spPr>
          <a:xfrm>
            <a:off x="507851" y="1539398"/>
            <a:ext cx="8064896" cy="3785652"/>
          </a:xfrm>
          <a:prstGeom prst="rect">
            <a:avLst/>
          </a:prstGeom>
        </p:spPr>
        <p:txBody>
          <a:bodyPr wrap="square">
            <a:spAutoFit/>
          </a:bodyPr>
          <a:lstStyle/>
          <a:p>
            <a:pPr>
              <a:spcAft>
                <a:spcPts val="0"/>
              </a:spcAft>
            </a:pPr>
            <a:r>
              <a:rPr lang="ru-RU" sz="2000" b="1" dirty="0" smtClean="0">
                <a:ea typeface="Times New Roman" panose="02020603050405020304" pitchFamily="18" charset="0"/>
              </a:rPr>
              <a:t>1. ПРОБЛЕМА</a:t>
            </a:r>
            <a:endParaRPr lang="ru-RU" sz="2000" b="1" dirty="0">
              <a:ea typeface="Times New Roman" panose="02020603050405020304" pitchFamily="18" charset="0"/>
            </a:endParaRPr>
          </a:p>
          <a:p>
            <a:pPr>
              <a:spcAft>
                <a:spcPts val="0"/>
              </a:spcAft>
            </a:pPr>
            <a:r>
              <a:rPr lang="ru-RU" sz="2000" b="1" dirty="0" smtClean="0">
                <a:ea typeface="Times New Roman" panose="02020603050405020304" pitchFamily="18" charset="0"/>
              </a:rPr>
              <a:t>2. ПОЛНОЕ </a:t>
            </a:r>
            <a:r>
              <a:rPr lang="ru-RU" sz="2000" b="1" dirty="0">
                <a:ea typeface="Times New Roman" panose="02020603050405020304" pitchFamily="18" charset="0"/>
              </a:rPr>
              <a:t>НАИМЕНОВАНИЕ ПРОЕКТА</a:t>
            </a:r>
          </a:p>
          <a:p>
            <a:pPr>
              <a:spcAft>
                <a:spcPts val="0"/>
              </a:spcAft>
            </a:pPr>
            <a:r>
              <a:rPr lang="ru-RU" sz="2000" b="1" dirty="0" smtClean="0">
                <a:ea typeface="Times New Roman" panose="02020603050405020304" pitchFamily="18" charset="0"/>
              </a:rPr>
              <a:t>3. ТИП </a:t>
            </a:r>
            <a:r>
              <a:rPr lang="ru-RU" sz="2000" b="1" dirty="0">
                <a:ea typeface="Times New Roman" panose="02020603050405020304" pitchFamily="18" charset="0"/>
              </a:rPr>
              <a:t>ПРОЕКТА</a:t>
            </a:r>
          </a:p>
          <a:p>
            <a:pPr>
              <a:spcAft>
                <a:spcPts val="0"/>
              </a:spcAft>
            </a:pPr>
            <a:r>
              <a:rPr lang="ru-RU" sz="2000" b="1" dirty="0" smtClean="0">
                <a:ea typeface="Times New Roman" panose="02020603050405020304" pitchFamily="18" charset="0"/>
              </a:rPr>
              <a:t>4. ЦЕЛЬ </a:t>
            </a:r>
            <a:r>
              <a:rPr lang="ru-RU" sz="2000" b="1" dirty="0">
                <a:ea typeface="Times New Roman" panose="02020603050405020304" pitchFamily="18" charset="0"/>
              </a:rPr>
              <a:t>ПРОЕКТА</a:t>
            </a:r>
          </a:p>
          <a:p>
            <a:pPr>
              <a:spcAft>
                <a:spcPts val="0"/>
              </a:spcAft>
            </a:pPr>
            <a:r>
              <a:rPr lang="ru-RU" sz="2000" b="1" dirty="0" smtClean="0">
                <a:ea typeface="Times New Roman" panose="02020603050405020304" pitchFamily="18" charset="0"/>
              </a:rPr>
              <a:t>5. ОБРАЗОВАТЕЛЬНЫЕ </a:t>
            </a:r>
            <a:r>
              <a:rPr lang="ru-RU" sz="2000" b="1" dirty="0">
                <a:ea typeface="Times New Roman" panose="02020603050405020304" pitchFamily="18" charset="0"/>
              </a:rPr>
              <a:t>ОБЛАСТИ (интеграция)</a:t>
            </a:r>
          </a:p>
          <a:p>
            <a:pPr>
              <a:spcAft>
                <a:spcPts val="0"/>
              </a:spcAft>
            </a:pPr>
            <a:r>
              <a:rPr lang="ru-RU" sz="2000" b="1" dirty="0" smtClean="0">
                <a:ea typeface="Times New Roman" panose="02020603050405020304" pitchFamily="18" charset="0"/>
              </a:rPr>
              <a:t>6. ПЕРИОД </a:t>
            </a:r>
            <a:r>
              <a:rPr lang="ru-RU" sz="2000" b="1" dirty="0">
                <a:ea typeface="Times New Roman" panose="02020603050405020304" pitchFamily="18" charset="0"/>
              </a:rPr>
              <a:t>(ПРОДОЛЖИТЕЛЬНОСТЬ) И ЭТАПЫ РЕАЛИЗАЦИИ</a:t>
            </a:r>
          </a:p>
          <a:p>
            <a:pPr>
              <a:spcAft>
                <a:spcPts val="0"/>
              </a:spcAft>
            </a:pPr>
            <a:r>
              <a:rPr lang="ru-RU" sz="2000" b="1" dirty="0" smtClean="0">
                <a:ea typeface="Times New Roman" panose="02020603050405020304" pitchFamily="18" charset="0"/>
              </a:rPr>
              <a:t>7. ОЖИДАЕМЫЕ </a:t>
            </a:r>
            <a:r>
              <a:rPr lang="ru-RU" sz="2000" b="1" dirty="0">
                <a:ea typeface="Times New Roman" panose="02020603050405020304" pitchFamily="18" charset="0"/>
              </a:rPr>
              <a:t>КОНЕЧНЫЕ РЕЗУЛЬТАТЫ, ВАЖНЕЙШИЕ</a:t>
            </a:r>
          </a:p>
          <a:p>
            <a:pPr>
              <a:spcAft>
                <a:spcPts val="0"/>
              </a:spcAft>
            </a:pPr>
            <a:r>
              <a:rPr lang="ru-RU" sz="2000" b="1" dirty="0" smtClean="0">
                <a:ea typeface="Times New Roman" panose="02020603050405020304" pitchFamily="18" charset="0"/>
              </a:rPr>
              <a:t>ЦЕЛЕВЫЕ </a:t>
            </a:r>
            <a:r>
              <a:rPr lang="ru-RU" sz="2000" b="1" dirty="0">
                <a:ea typeface="Times New Roman" panose="02020603050405020304" pitchFamily="18" charset="0"/>
              </a:rPr>
              <a:t>ПОКАЗАТЕЛИ</a:t>
            </a:r>
          </a:p>
          <a:p>
            <a:pPr>
              <a:spcAft>
                <a:spcPts val="0"/>
              </a:spcAft>
            </a:pPr>
            <a:r>
              <a:rPr lang="ru-RU" sz="2000" b="1" dirty="0" smtClean="0">
                <a:ea typeface="Times New Roman" panose="02020603050405020304" pitchFamily="18" charset="0"/>
              </a:rPr>
              <a:t>8. УЧАСТНИКИ </a:t>
            </a:r>
            <a:r>
              <a:rPr lang="ru-RU" sz="2000" b="1" dirty="0">
                <a:ea typeface="Times New Roman" panose="02020603050405020304" pitchFamily="18" charset="0"/>
              </a:rPr>
              <a:t>ПРОЕКТА</a:t>
            </a:r>
          </a:p>
          <a:p>
            <a:pPr>
              <a:spcAft>
                <a:spcPts val="0"/>
              </a:spcAft>
            </a:pPr>
            <a:r>
              <a:rPr lang="ru-RU" sz="2000" b="1" dirty="0">
                <a:ea typeface="Times New Roman" panose="02020603050405020304" pitchFamily="18" charset="0"/>
              </a:rPr>
              <a:t>9</a:t>
            </a:r>
            <a:r>
              <a:rPr lang="ru-RU" sz="2000" b="1" dirty="0" smtClean="0">
                <a:ea typeface="Times New Roman" panose="02020603050405020304" pitchFamily="18" charset="0"/>
              </a:rPr>
              <a:t>. ОРГАНИЗАЦИЯ </a:t>
            </a:r>
            <a:r>
              <a:rPr lang="ru-RU" sz="2000" b="1" dirty="0">
                <a:ea typeface="Times New Roman" panose="02020603050405020304" pitchFamily="18" charset="0"/>
              </a:rPr>
              <a:t>И ПРОДУМАННОСТЬ СИСТЕМЫ</a:t>
            </a:r>
          </a:p>
          <a:p>
            <a:pPr>
              <a:spcAft>
                <a:spcPts val="0"/>
              </a:spcAft>
            </a:pPr>
            <a:r>
              <a:rPr lang="ru-RU" sz="2000" b="1" dirty="0" smtClean="0">
                <a:ea typeface="Times New Roman" panose="02020603050405020304" pitchFamily="18" charset="0"/>
              </a:rPr>
              <a:t> </a:t>
            </a:r>
            <a:r>
              <a:rPr lang="ru-RU" sz="2000" b="1" dirty="0" smtClean="0">
                <a:ea typeface="Times New Roman" panose="02020603050405020304" pitchFamily="18" charset="0"/>
              </a:rPr>
              <a:t>ОЦЕНИВАНИЯ </a:t>
            </a:r>
            <a:r>
              <a:rPr lang="ru-RU" sz="2000" b="1" dirty="0">
                <a:ea typeface="Times New Roman" panose="02020603050405020304" pitchFamily="18" charset="0"/>
              </a:rPr>
              <a:t>(ПОЭТАПНАЯ И КОНЕЧНАЯ)</a:t>
            </a:r>
          </a:p>
          <a:p>
            <a:pPr>
              <a:spcAft>
                <a:spcPts val="0"/>
              </a:spcAft>
            </a:pPr>
            <a:r>
              <a:rPr lang="ru-RU" sz="2000" b="1" smtClean="0">
                <a:ea typeface="Times New Roman" panose="02020603050405020304" pitchFamily="18" charset="0"/>
              </a:rPr>
              <a:t>10. ПРЕЗЕНТАЦИЯ </a:t>
            </a:r>
            <a:r>
              <a:rPr lang="ru-RU" sz="2000" b="1" dirty="0">
                <a:ea typeface="Times New Roman" panose="02020603050405020304" pitchFamily="18" charset="0"/>
              </a:rPr>
              <a:t>ПРОЕКТА</a:t>
            </a:r>
            <a:endParaRPr lang="ru-RU" sz="2000" dirty="0" smtClean="0">
              <a:ea typeface="Times New Roman" panose="02020603050405020304" pitchFamily="18" charset="0"/>
            </a:endParaRPr>
          </a:p>
        </p:txBody>
      </p:sp>
      <p:pic>
        <p:nvPicPr>
          <p:cNvPr id="6" name="Picture 4" descr="pink%20flower%20border%20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6879788" y="4598925"/>
            <a:ext cx="2304256" cy="2213894"/>
          </a:xfrm>
          <a:prstGeom prst="rect">
            <a:avLst/>
          </a:prstGeom>
          <a:noFill/>
          <a:scene3d>
            <a:camera prst="orthographicFront">
              <a:rot lat="20699996" lon="21299978" rev="10799999"/>
            </a:camera>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42409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49153" y="260648"/>
            <a:ext cx="8259835" cy="1828502"/>
          </a:xfrm>
        </p:spPr>
        <p:style>
          <a:lnRef idx="1">
            <a:schemeClr val="accent1"/>
          </a:lnRef>
          <a:fillRef idx="3">
            <a:schemeClr val="accent1"/>
          </a:fillRef>
          <a:effectRef idx="2">
            <a:schemeClr val="accent1"/>
          </a:effectRef>
          <a:fontRef idx="minor">
            <a:schemeClr val="lt1"/>
          </a:fontRef>
        </p:style>
        <p:txBody>
          <a:bodyPr>
            <a:normAutofit/>
            <a:scene3d>
              <a:camera prst="orthographicFront"/>
              <a:lightRig rig="soft" dir="t">
                <a:rot lat="0" lon="0" rev="17220000"/>
              </a:lightRig>
            </a:scene3d>
            <a:sp3d prstMaterial="softEdge">
              <a:bevelT w="38100" h="38100"/>
            </a:sp3d>
          </a:bodyPr>
          <a:lstStyle/>
          <a:p>
            <a:endParaRPr lang="ru-RU" sz="100" dirty="0">
              <a:solidFill>
                <a:schemeClr val="accent1">
                  <a:lumMod val="50000"/>
                </a:schemeClr>
              </a:solidFill>
              <a:effectLst/>
              <a:latin typeface="Georgia" panose="02040502050405020303" pitchFamily="18" charset="0"/>
            </a:endParaRPr>
          </a:p>
        </p:txBody>
      </p:sp>
      <p:sp>
        <p:nvSpPr>
          <p:cNvPr id="9" name="Заголовок 7"/>
          <p:cNvSpPr txBox="1">
            <a:spLocks/>
          </p:cNvSpPr>
          <p:nvPr/>
        </p:nvSpPr>
        <p:spPr>
          <a:xfrm>
            <a:off x="1187624" y="435386"/>
            <a:ext cx="7542708" cy="944495"/>
          </a:xfrm>
          <a:prstGeom prst="rect">
            <a:avLst/>
          </a:prstGeom>
        </p:spPr>
        <p:style>
          <a:lnRef idx="1">
            <a:schemeClr val="accent2"/>
          </a:lnRef>
          <a:fillRef idx="2">
            <a:schemeClr val="accent2"/>
          </a:fillRef>
          <a:effectRef idx="1">
            <a:schemeClr val="accent2"/>
          </a:effectRef>
          <a:fontRef idx="minor">
            <a:schemeClr val="dk1"/>
          </a:fontRef>
        </p:style>
        <p:txBody>
          <a:bodyPr vert="horz" lIns="45720" tIns="0" rIns="45720" bIns="0" anchor="ctr">
            <a:norm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lvl="0" algn="l">
              <a:spcBef>
                <a:spcPts val="0"/>
              </a:spcBef>
            </a:pPr>
            <a:r>
              <a:rPr lang="ru-RU" sz="2000" cap="none" dirty="0" smtClean="0">
                <a:ln>
                  <a:noFill/>
                </a:ln>
                <a:solidFill>
                  <a:prstClr val="black"/>
                </a:solidFill>
                <a:effectLst/>
                <a:ea typeface="Times New Roman" panose="02020603050405020304" pitchFamily="18" charset="0"/>
              </a:rPr>
              <a:t>        </a:t>
            </a:r>
            <a:r>
              <a:rPr lang="ru-RU" sz="2800" cap="none" dirty="0">
                <a:ln>
                  <a:noFill/>
                </a:ln>
                <a:solidFill>
                  <a:prstClr val="black"/>
                </a:solidFill>
                <a:effectLst/>
                <a:ea typeface="Times New Roman" panose="02020603050405020304" pitchFamily="18" charset="0"/>
              </a:rPr>
              <a:t>ОКОНЧАНИЕ ПРОЕКТА: РЕФЛЕКСИЯ</a:t>
            </a:r>
          </a:p>
          <a:p>
            <a:pPr lvl="0" algn="l">
              <a:spcBef>
                <a:spcPts val="0"/>
              </a:spcBef>
            </a:pPr>
            <a:endParaRPr lang="ru-RU" sz="2400" dirty="0">
              <a:solidFill>
                <a:schemeClr val="tx1"/>
              </a:solidFill>
              <a:effectLst/>
              <a:ea typeface="Times New Roman" panose="02020603050405020304" pitchFamily="18" charset="0"/>
            </a:endParaRPr>
          </a:p>
        </p:txBody>
      </p:sp>
      <p:sp>
        <p:nvSpPr>
          <p:cNvPr id="10" name="Подзаголовок 8"/>
          <p:cNvSpPr txBox="1">
            <a:spLocks/>
          </p:cNvSpPr>
          <p:nvPr/>
        </p:nvSpPr>
        <p:spPr>
          <a:xfrm>
            <a:off x="323528" y="1505986"/>
            <a:ext cx="7290940" cy="5256990"/>
          </a:xfrm>
          <a:prstGeom prst="rect">
            <a:avLst/>
          </a:prstGeom>
          <a:scene3d>
            <a:camera prst="orthographicFront"/>
            <a:lightRig rig="threePt" dir="t"/>
          </a:scene3d>
          <a:sp3d>
            <a:bevelT w="165100" prst="coolSlant"/>
          </a:sp3d>
        </p:spPr>
        <p:style>
          <a:lnRef idx="1">
            <a:schemeClr val="accent1"/>
          </a:lnRef>
          <a:fillRef idx="2">
            <a:schemeClr val="accent1"/>
          </a:fillRef>
          <a:effectRef idx="1">
            <a:schemeClr val="accent1"/>
          </a:effectRef>
          <a:fontRef idx="minor">
            <a:schemeClr val="dk1"/>
          </a:fontRef>
        </p:style>
        <p:txBody>
          <a:bodyPr vert="horz">
            <a:noAutofit/>
          </a:bodyPr>
          <a:lstStyle>
            <a:lvl1pPr marL="0" indent="0" algn="ctr" rtl="0" eaLnBrk="1" latinLnBrk="0" hangingPunct="1">
              <a:spcBef>
                <a:spcPct val="20000"/>
              </a:spcBef>
              <a:buClr>
                <a:schemeClr val="tx1">
                  <a:shade val="95000"/>
                </a:schemeClr>
              </a:buClr>
              <a:buSzPct val="65000"/>
              <a:buFont typeface="Wingdings 2"/>
              <a:buNone/>
              <a:defRPr kumimoji="0" sz="2800" kern="1200">
                <a:solidFill>
                  <a:schemeClr val="tx1"/>
                </a:solidFill>
                <a:latin typeface="+mn-lt"/>
                <a:ea typeface="+mn-ea"/>
                <a:cs typeface="+mn-cs"/>
              </a:defRPr>
            </a:lvl1pPr>
            <a:lvl2pPr marL="457200" indent="0" algn="ctr" rtl="0" eaLnBrk="1" latinLnBrk="0" hangingPunct="1">
              <a:spcBef>
                <a:spcPct val="20000"/>
              </a:spcBef>
              <a:buClr>
                <a:schemeClr val="tx1"/>
              </a:buClr>
              <a:buSzPct val="80000"/>
              <a:buFont typeface="Wingdings 2"/>
              <a:buNone/>
              <a:defRPr kumimoji="0" sz="2400" kern="1200">
                <a:solidFill>
                  <a:schemeClr val="dk1"/>
                </a:solidFill>
                <a:latin typeface="+mn-lt"/>
                <a:ea typeface="+mn-ea"/>
                <a:cs typeface="+mn-cs"/>
              </a:defRPr>
            </a:lvl2pPr>
            <a:lvl3pPr marL="914400" indent="0" algn="ctr" rtl="0" eaLnBrk="1" latinLnBrk="0" hangingPunct="1">
              <a:spcBef>
                <a:spcPct val="20000"/>
              </a:spcBef>
              <a:buClr>
                <a:schemeClr val="tx1"/>
              </a:buClr>
              <a:buSzPct val="95000"/>
              <a:buFont typeface="Wingdings"/>
              <a:buNone/>
              <a:defRPr kumimoji="0" sz="2200" kern="1200">
                <a:solidFill>
                  <a:schemeClr val="dk1"/>
                </a:solidFill>
                <a:latin typeface="+mn-lt"/>
                <a:ea typeface="+mn-ea"/>
                <a:cs typeface="+mn-cs"/>
              </a:defRPr>
            </a:lvl3pPr>
            <a:lvl4pPr marL="1371600" indent="0" algn="ctr" rtl="0" eaLnBrk="1" latinLnBrk="0" hangingPunct="1">
              <a:spcBef>
                <a:spcPct val="20000"/>
              </a:spcBef>
              <a:buClr>
                <a:schemeClr val="tx1"/>
              </a:buClr>
              <a:buSzPct val="100000"/>
              <a:buFont typeface="Wingdings 3"/>
              <a:buNone/>
              <a:defRPr kumimoji="0" sz="2000" kern="1200">
                <a:solidFill>
                  <a:schemeClr val="dk1"/>
                </a:solidFill>
                <a:latin typeface="+mn-lt"/>
                <a:ea typeface="+mn-ea"/>
                <a:cs typeface="+mn-cs"/>
              </a:defRPr>
            </a:lvl4pPr>
            <a:lvl5pPr marL="1828800" indent="0" algn="ctr" rtl="0" eaLnBrk="1" latinLnBrk="0" hangingPunct="1">
              <a:spcBef>
                <a:spcPct val="20000"/>
              </a:spcBef>
              <a:buClr>
                <a:schemeClr val="tx1"/>
              </a:buClr>
              <a:buFont typeface="Wingdings 2"/>
              <a:buNone/>
              <a:defRPr kumimoji="0" sz="2000" kern="1200">
                <a:solidFill>
                  <a:schemeClr val="dk1"/>
                </a:solidFill>
                <a:latin typeface="+mn-lt"/>
                <a:ea typeface="+mn-ea"/>
                <a:cs typeface="+mn-cs"/>
              </a:defRPr>
            </a:lvl5pPr>
            <a:lvl6pPr marL="2286000" indent="0" algn="ctr" rtl="0" eaLnBrk="1" latinLnBrk="0" hangingPunct="1">
              <a:spcBef>
                <a:spcPct val="20000"/>
              </a:spcBef>
              <a:buClr>
                <a:schemeClr val="tx1"/>
              </a:buClr>
              <a:buFont typeface="Wingdings 3"/>
              <a:buNone/>
              <a:defRPr kumimoji="0" sz="1800" kern="1200">
                <a:solidFill>
                  <a:schemeClr val="dk1"/>
                </a:solidFill>
                <a:latin typeface="+mn-lt"/>
                <a:ea typeface="+mn-ea"/>
                <a:cs typeface="+mn-cs"/>
              </a:defRPr>
            </a:lvl6pPr>
            <a:lvl7pPr marL="2743200" indent="0" algn="ctr" rtl="0" eaLnBrk="1" latinLnBrk="0" hangingPunct="1">
              <a:spcBef>
                <a:spcPct val="20000"/>
              </a:spcBef>
              <a:buClr>
                <a:schemeClr val="tx1"/>
              </a:buClr>
              <a:buFont typeface="Wingdings 2"/>
              <a:buNone/>
              <a:defRPr kumimoji="0" sz="1600" kern="1200">
                <a:solidFill>
                  <a:schemeClr val="dk1"/>
                </a:solidFill>
                <a:latin typeface="+mn-lt"/>
                <a:ea typeface="+mn-ea"/>
                <a:cs typeface="+mn-cs"/>
              </a:defRPr>
            </a:lvl7pPr>
            <a:lvl8pPr marL="3200400" indent="0" algn="ctr" rtl="0" eaLnBrk="1" latinLnBrk="0" hangingPunct="1">
              <a:spcBef>
                <a:spcPct val="20000"/>
              </a:spcBef>
              <a:buClr>
                <a:schemeClr val="tx1"/>
              </a:buClr>
              <a:buFont typeface="Wingdings 2"/>
              <a:buNone/>
              <a:defRPr kumimoji="0" sz="1400" kern="1200">
                <a:solidFill>
                  <a:schemeClr val="dk1"/>
                </a:solidFill>
                <a:latin typeface="+mn-lt"/>
                <a:ea typeface="+mn-ea"/>
                <a:cs typeface="+mn-cs"/>
              </a:defRPr>
            </a:lvl8pPr>
            <a:lvl9pPr marL="3657600" indent="0" algn="ctr" rtl="0" eaLnBrk="1" latinLnBrk="0" hangingPunct="1">
              <a:spcBef>
                <a:spcPct val="20000"/>
              </a:spcBef>
              <a:buClr>
                <a:schemeClr val="tx1"/>
              </a:buClr>
              <a:buFont typeface="Wingdings 2"/>
              <a:buNone/>
              <a:defRPr kumimoji="0" sz="1400" kern="1200" baseline="0">
                <a:solidFill>
                  <a:schemeClr val="dk1"/>
                </a:solidFill>
                <a:latin typeface="+mn-lt"/>
                <a:ea typeface="+mn-ea"/>
                <a:cs typeface="+mn-cs"/>
              </a:defRPr>
            </a:lvl9pPr>
          </a:lstStyle>
          <a:p>
            <a:pPr algn="l">
              <a:buClr>
                <a:srgbClr val="B83D68">
                  <a:lumMod val="50000"/>
                </a:srgbClr>
              </a:buClr>
            </a:pPr>
            <a:endParaRPr lang="ru-RU" sz="1800" b="1" dirty="0">
              <a:solidFill>
                <a:srgbClr val="F4E7ED">
                  <a:lumMod val="25000"/>
                </a:srgbClr>
              </a:solidFill>
              <a:latin typeface="Georgia" panose="02040502050405020303" pitchFamily="18" charset="0"/>
            </a:endParaRPr>
          </a:p>
        </p:txBody>
      </p:sp>
      <p:sp>
        <p:nvSpPr>
          <p:cNvPr id="2" name="Прямоугольник 1"/>
          <p:cNvSpPr/>
          <p:nvPr/>
        </p:nvSpPr>
        <p:spPr>
          <a:xfrm>
            <a:off x="507851" y="1539398"/>
            <a:ext cx="8064896" cy="4031873"/>
          </a:xfrm>
          <a:prstGeom prst="rect">
            <a:avLst/>
          </a:prstGeom>
        </p:spPr>
        <p:txBody>
          <a:bodyPr wrap="square">
            <a:spAutoFit/>
          </a:bodyPr>
          <a:lstStyle/>
          <a:p>
            <a:pPr>
              <a:spcAft>
                <a:spcPts val="0"/>
              </a:spcAft>
            </a:pPr>
            <a:endParaRPr lang="ru-RU" sz="2800" b="1" dirty="0" smtClean="0">
              <a:ea typeface="Times New Roman" panose="02020603050405020304" pitchFamily="18" charset="0"/>
            </a:endParaRPr>
          </a:p>
          <a:p>
            <a:pPr>
              <a:spcAft>
                <a:spcPts val="0"/>
              </a:spcAft>
            </a:pPr>
            <a:r>
              <a:rPr lang="ru-RU" sz="2800" b="1" dirty="0" smtClean="0">
                <a:ea typeface="Times New Roman" panose="02020603050405020304" pitchFamily="18" charset="0"/>
              </a:rPr>
              <a:t>В </a:t>
            </a:r>
            <a:r>
              <a:rPr lang="ru-RU" sz="2800" b="1" dirty="0">
                <a:ea typeface="Times New Roman" panose="02020603050405020304" pitchFamily="18" charset="0"/>
              </a:rPr>
              <a:t>ходе обсуждения выясняется, все ли</a:t>
            </a:r>
          </a:p>
          <a:p>
            <a:pPr>
              <a:spcAft>
                <a:spcPts val="0"/>
              </a:spcAft>
            </a:pPr>
            <a:r>
              <a:rPr lang="ru-RU" sz="2800" b="1" dirty="0">
                <a:ea typeface="Times New Roman" panose="02020603050405020304" pitchFamily="18" charset="0"/>
              </a:rPr>
              <a:t>дети поняли тему правильно</a:t>
            </a:r>
            <a:r>
              <a:rPr lang="ru-RU" sz="2800" b="1" dirty="0" smtClean="0">
                <a:ea typeface="Times New Roman" panose="02020603050405020304" pitchFamily="18" charset="0"/>
              </a:rPr>
              <a:t>.</a:t>
            </a:r>
          </a:p>
          <a:p>
            <a:pPr>
              <a:spcAft>
                <a:spcPts val="0"/>
              </a:spcAft>
            </a:pPr>
            <a:endParaRPr lang="ru-RU" sz="1400" b="1" dirty="0">
              <a:ea typeface="Times New Roman" panose="02020603050405020304" pitchFamily="18" charset="0"/>
            </a:endParaRPr>
          </a:p>
          <a:p>
            <a:pPr>
              <a:spcAft>
                <a:spcPts val="0"/>
              </a:spcAft>
            </a:pPr>
            <a:r>
              <a:rPr lang="ru-RU" sz="2800" b="1" dirty="0">
                <a:ea typeface="Times New Roman" panose="02020603050405020304" pitchFamily="18" charset="0"/>
              </a:rPr>
              <a:t>Детям задаются вопросы</a:t>
            </a:r>
            <a:r>
              <a:rPr lang="ru-RU" sz="2800" b="1" dirty="0" smtClean="0">
                <a:ea typeface="Times New Roman" panose="02020603050405020304" pitchFamily="18" charset="0"/>
              </a:rPr>
              <a:t>:</a:t>
            </a:r>
          </a:p>
          <a:p>
            <a:pPr>
              <a:spcAft>
                <a:spcPts val="0"/>
              </a:spcAft>
            </a:pPr>
            <a:endParaRPr lang="ru-RU" sz="1400" b="1" dirty="0">
              <a:ea typeface="Times New Roman" panose="02020603050405020304" pitchFamily="18" charset="0"/>
            </a:endParaRPr>
          </a:p>
          <a:p>
            <a:pPr>
              <a:spcAft>
                <a:spcPts val="0"/>
              </a:spcAft>
            </a:pPr>
            <a:r>
              <a:rPr lang="ru-RU" sz="2800" b="1" dirty="0">
                <a:ea typeface="Times New Roman" panose="02020603050405020304" pitchFamily="18" charset="0"/>
              </a:rPr>
              <a:t>1) Кто узнал что-то новое для себя?</a:t>
            </a:r>
          </a:p>
          <a:p>
            <a:pPr>
              <a:spcAft>
                <a:spcPts val="0"/>
              </a:spcAft>
            </a:pPr>
            <a:r>
              <a:rPr lang="ru-RU" sz="2800" b="1" dirty="0">
                <a:ea typeface="Times New Roman" panose="02020603050405020304" pitchFamily="18" charset="0"/>
              </a:rPr>
              <a:t>2) Что вас особенно удивило?</a:t>
            </a:r>
          </a:p>
          <a:p>
            <a:pPr>
              <a:spcAft>
                <a:spcPts val="0"/>
              </a:spcAft>
            </a:pPr>
            <a:r>
              <a:rPr lang="ru-RU" sz="2800" b="1" dirty="0">
                <a:ea typeface="Times New Roman" panose="02020603050405020304" pitchFamily="18" charset="0"/>
              </a:rPr>
              <a:t>3) Какая деятельность в проекте вам</a:t>
            </a:r>
          </a:p>
          <a:p>
            <a:pPr>
              <a:spcAft>
                <a:spcPts val="0"/>
              </a:spcAft>
            </a:pPr>
            <a:r>
              <a:rPr lang="ru-RU" sz="2800" b="1" dirty="0">
                <a:ea typeface="Times New Roman" panose="02020603050405020304" pitchFamily="18" charset="0"/>
              </a:rPr>
              <a:t>понравилось больше всего и почему?</a:t>
            </a:r>
            <a:endParaRPr lang="ru-RU" sz="2800" dirty="0">
              <a:ea typeface="Times New Roman" panose="02020603050405020304" pitchFamily="18" charset="0"/>
            </a:endParaRPr>
          </a:p>
        </p:txBody>
      </p:sp>
      <p:pic>
        <p:nvPicPr>
          <p:cNvPr id="6" name="Picture 4" descr="pink%20flower%20border%20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902798" y="3616009"/>
            <a:ext cx="3104428" cy="2982687"/>
          </a:xfrm>
          <a:prstGeom prst="rect">
            <a:avLst/>
          </a:prstGeom>
          <a:noFill/>
          <a:scene3d>
            <a:camera prst="orthographicFront">
              <a:rot lat="20699996" lon="21299978" rev="10799999"/>
            </a:camera>
            <a:lightRig rig="threePt" dir="t"/>
          </a:scene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72355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7" name="Заголовок 1"/>
          <p:cNvSpPr txBox="1">
            <a:spLocks/>
          </p:cNvSpPr>
          <p:nvPr/>
        </p:nvSpPr>
        <p:spPr>
          <a:xfrm>
            <a:off x="467544" y="1433863"/>
            <a:ext cx="8208912" cy="2106414"/>
          </a:xfrm>
          <a:prstGeom prst="rect">
            <a:avLst/>
          </a:prstGeom>
          <a:scene3d>
            <a:camera prst="orthographicFront"/>
            <a:lightRig rig="threePt" dir="t"/>
          </a:scene3d>
          <a:sp3d>
            <a:bevelT w="165100" prst="coolSlant"/>
          </a:sp3d>
        </p:spPr>
        <p:style>
          <a:lnRef idx="1">
            <a:schemeClr val="accent1"/>
          </a:lnRef>
          <a:fillRef idx="3">
            <a:schemeClr val="accent1"/>
          </a:fillRef>
          <a:effectRef idx="2">
            <a:schemeClr val="accent1"/>
          </a:effectRef>
          <a:fontRef idx="minor">
            <a:schemeClr val="lt1"/>
          </a:fontRef>
        </p:style>
        <p:txBody>
          <a:bodyPr vert="horz" lIns="91440" tIns="45720" rIns="91440" bIns="45720" rtlCol="0" anchor="t">
            <a:normAutofit fontScale="32500" lnSpcReduction="20000"/>
          </a:bodyPr>
          <a:lstStyle>
            <a:lvl1pPr algn="ctr" defTabSz="914400" rtl="0" eaLnBrk="1" latinLnBrk="0" hangingPunct="1">
              <a:spcBef>
                <a:spcPct val="0"/>
              </a:spcBef>
              <a:buNone/>
              <a:defRPr sz="4400" b="0" kern="1200" cap="none">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R="45720">
              <a:spcBef>
                <a:spcPct val="20000"/>
              </a:spcBef>
            </a:pPr>
            <a:r>
              <a:rPr lang="ru-RU" sz="3600" dirty="0" smtClean="0"/>
              <a:t/>
            </a:r>
            <a:br>
              <a:rPr lang="ru-RU" sz="3600" dirty="0" smtClean="0"/>
            </a:br>
            <a:r>
              <a:rPr lang="ru-RU" sz="3600" dirty="0" smtClean="0">
                <a:solidFill>
                  <a:schemeClr val="tx2">
                    <a:lumMod val="75000"/>
                  </a:schemeClr>
                </a:solidFill>
              </a:rPr>
              <a:t/>
            </a:r>
            <a:br>
              <a:rPr lang="ru-RU" sz="3600" dirty="0" smtClean="0">
                <a:solidFill>
                  <a:schemeClr val="tx2">
                    <a:lumMod val="75000"/>
                  </a:schemeClr>
                </a:solidFill>
              </a:rPr>
            </a:br>
            <a:r>
              <a:rPr lang="ru-RU" sz="14700" b="1" dirty="0" smtClean="0">
                <a:solidFill>
                  <a:schemeClr val="bg2">
                    <a:lumMod val="25000"/>
                  </a:schemeClr>
                </a:solidFill>
                <a:latin typeface="Georgia" panose="02040502050405020303" pitchFamily="18" charset="0"/>
              </a:rPr>
              <a:t>Спасибо за внимание!</a:t>
            </a:r>
            <a:r>
              <a:rPr lang="ru-RU" sz="14700" dirty="0" smtClean="0">
                <a:solidFill>
                  <a:schemeClr val="bg2">
                    <a:lumMod val="25000"/>
                  </a:schemeClr>
                </a:solidFill>
                <a:latin typeface="Georgia" panose="02040502050405020303" pitchFamily="18" charset="0"/>
              </a:rPr>
              <a:t/>
            </a:r>
            <a:br>
              <a:rPr lang="ru-RU" sz="14700" dirty="0" smtClean="0">
                <a:solidFill>
                  <a:schemeClr val="bg2">
                    <a:lumMod val="25000"/>
                  </a:schemeClr>
                </a:solidFill>
                <a:latin typeface="Georgia" panose="02040502050405020303" pitchFamily="18" charset="0"/>
              </a:rPr>
            </a:br>
            <a:endParaRPr lang="ru-RU" sz="14700" dirty="0">
              <a:solidFill>
                <a:schemeClr val="bg2">
                  <a:lumMod val="25000"/>
                </a:schemeClr>
              </a:solidFill>
              <a:latin typeface="Georgia" panose="02040502050405020303" pitchFamily="18" charset="0"/>
            </a:endParaRPr>
          </a:p>
        </p:txBody>
      </p:sp>
      <p:pic>
        <p:nvPicPr>
          <p:cNvPr id="9" name="Picture 4" descr="pink%20flower%20border%20clipar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39553" y="2564903"/>
            <a:ext cx="3672408" cy="35283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593650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1_Апекс">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2121</TotalTime>
  <Words>336</Words>
  <Application>Microsoft Office PowerPoint</Application>
  <PresentationFormat>Экран (4:3)</PresentationFormat>
  <Paragraphs>53</Paragraphs>
  <Slides>8</Slides>
  <Notes>0</Notes>
  <HiddenSlides>0</HiddenSlides>
  <MMClips>0</MMClips>
  <ScaleCrop>false</ScaleCrop>
  <HeadingPairs>
    <vt:vector size="4" baseType="variant">
      <vt:variant>
        <vt:lpstr>Тема</vt:lpstr>
      </vt:variant>
      <vt:variant>
        <vt:i4>2</vt:i4>
      </vt:variant>
      <vt:variant>
        <vt:lpstr>Заголовки слайдов</vt:lpstr>
      </vt:variant>
      <vt:variant>
        <vt:i4>8</vt:i4>
      </vt:variant>
    </vt:vector>
  </HeadingPairs>
  <TitlesOfParts>
    <vt:vector size="10" baseType="lpstr">
      <vt:lpstr>Апекс</vt:lpstr>
      <vt:lpstr>1_Апекс</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Образовательное пространство адаптационного периода детей раннего возраста на основе требований ФГОС ДО</dc:title>
  <dc:creator>Березенкова Татьяна Валерьевна</dc:creator>
  <cp:lastModifiedBy>Ольга</cp:lastModifiedBy>
  <cp:revision>145</cp:revision>
  <dcterms:created xsi:type="dcterms:W3CDTF">2015-07-14T10:52:00Z</dcterms:created>
  <dcterms:modified xsi:type="dcterms:W3CDTF">2019-01-31T08:22:21Z</dcterms:modified>
</cp:coreProperties>
</file>