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70" r:id="rId15"/>
    <p:sldId id="271" r:id="rId16"/>
    <p:sldId id="272" r:id="rId17"/>
    <p:sldId id="26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2C6BE6-A8A4-49D3-9183-5445E67DB4C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85800" y="2130425"/>
            <a:ext cx="7772400" cy="1470025"/>
          </a:xfrm>
        </p:spPr>
        <p:txBody>
          <a:bodyPr/>
          <a:lstStyle>
            <a:lvl1pPr algn="ctr">
              <a:defRPr/>
            </a:lvl1pPr>
          </a:lstStyle>
          <a:p>
            <a:r>
              <a:rPr lang="ru-RU" smtClean="0"/>
              <a:t>Образец заголовка</a:t>
            </a:r>
            <a:endParaRPr lang="en-US"/>
          </a:p>
        </p:txBody>
      </p:sp>
      <p:sp>
        <p:nvSpPr>
          <p:cNvPr id="58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en-US"/>
          </a:p>
        </p:txBody>
      </p:sp>
      <p:sp>
        <p:nvSpPr>
          <p:cNvPr id="58372" name="Rectangle 4"/>
          <p:cNvSpPr>
            <a:spLocks noGrp="1" noChangeArrowheads="1"/>
          </p:cNvSpPr>
          <p:nvPr>
            <p:ph type="dt" sz="half" idx="2"/>
          </p:nvPr>
        </p:nvSpPr>
        <p:spPr/>
        <p:txBody>
          <a:bodyPr/>
          <a:lstStyle>
            <a:lvl1pPr>
              <a:defRPr/>
            </a:lvl1pPr>
          </a:lstStyle>
          <a:p>
            <a:endParaRPr lang="en-US"/>
          </a:p>
        </p:txBody>
      </p:sp>
      <p:sp>
        <p:nvSpPr>
          <p:cNvPr id="58373" name="Rectangle 5"/>
          <p:cNvSpPr>
            <a:spLocks noGrp="1" noChangeArrowheads="1"/>
          </p:cNvSpPr>
          <p:nvPr>
            <p:ph type="ftr" sz="quarter" idx="3"/>
          </p:nvPr>
        </p:nvSpPr>
        <p:spPr/>
        <p:txBody>
          <a:bodyPr/>
          <a:lstStyle>
            <a:lvl1pPr>
              <a:defRPr/>
            </a:lvl1pPr>
          </a:lstStyle>
          <a:p>
            <a:endParaRPr lang="en-US"/>
          </a:p>
        </p:txBody>
      </p:sp>
      <p:sp>
        <p:nvSpPr>
          <p:cNvPr id="58374" name="Rectangle 6"/>
          <p:cNvSpPr>
            <a:spLocks noGrp="1" noChangeArrowheads="1"/>
          </p:cNvSpPr>
          <p:nvPr>
            <p:ph type="sldNum" sz="quarter" idx="4"/>
          </p:nvPr>
        </p:nvSpPr>
        <p:spPr/>
        <p:txBody>
          <a:bodyPr/>
          <a:lstStyle>
            <a:lvl1pPr>
              <a:defRPr/>
            </a:lvl1pPr>
          </a:lstStyle>
          <a:p>
            <a:fld id="{4791EF2A-6182-454C-824D-9AC13B6FF0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CBFA692-BBC1-4FCC-A367-864BAC043D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72338" y="274638"/>
            <a:ext cx="1803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858963" y="274638"/>
            <a:ext cx="5260975"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B1424CB-65EB-431C-9D8E-E480816A2C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3298411-CE6A-4EB3-9151-8FD9AC8D13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CD02510-21DB-4A31-B17D-C3507D83BF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858963" y="1600200"/>
            <a:ext cx="35321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543550" y="1600200"/>
            <a:ext cx="3532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2C0A499-DD38-4D77-A404-4D676CC1528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D79C796-1526-4B49-92A8-33D29D8B8E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E411390F-5252-4F64-B3C1-C240ACB800D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7806785E-8D0E-454E-8A24-FC4A623FA14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25A683B-63CA-455F-8363-D7DD90A60B2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9B56225-156B-412B-88B4-8C8919D486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58963" y="274638"/>
            <a:ext cx="72167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858963" y="1600200"/>
            <a:ext cx="721677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B7C90D8-8A4E-4923-9072-A3298C94B71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866955" y="1794293"/>
            <a:ext cx="7772400" cy="2424023"/>
          </a:xfrm>
        </p:spPr>
        <p:txBody>
          <a:bodyPr/>
          <a:lstStyle/>
          <a:p>
            <a:r>
              <a:rPr lang="ru-RU" sz="4800" b="1" dirty="0">
                <a:solidFill>
                  <a:schemeClr val="accent5">
                    <a:lumMod val="25000"/>
                  </a:schemeClr>
                </a:solidFill>
                <a:latin typeface="Times New Roman" pitchFamily="18" charset="0"/>
                <a:cs typeface="Times New Roman" pitchFamily="18" charset="0"/>
              </a:rPr>
              <a:t>Основы патриотического воспитания граждан Российской </a:t>
            </a:r>
            <a:r>
              <a:rPr lang="ru-RU" sz="4800" b="1" dirty="0" smtClean="0">
                <a:solidFill>
                  <a:schemeClr val="accent5">
                    <a:lumMod val="25000"/>
                  </a:schemeClr>
                </a:solidFill>
                <a:latin typeface="Times New Roman" pitchFamily="18" charset="0"/>
                <a:cs typeface="Times New Roman" pitchFamily="18" charset="0"/>
              </a:rPr>
              <a:t>Федерации</a:t>
            </a:r>
            <a:r>
              <a:rPr lang="ru-RU" sz="4800" b="1" dirty="0" smtClean="0">
                <a:solidFill>
                  <a:schemeClr val="accent5">
                    <a:lumMod val="25000"/>
                  </a:schemeClr>
                </a:solidFill>
                <a:latin typeface="+mj-lt"/>
                <a:ea typeface="+mj-ea"/>
                <a:cs typeface="+mj-cs"/>
              </a:rPr>
              <a:t/>
            </a:r>
            <a:br>
              <a:rPr lang="ru-RU" sz="4800" b="1" dirty="0" smtClean="0">
                <a:solidFill>
                  <a:schemeClr val="accent5">
                    <a:lumMod val="25000"/>
                  </a:schemeClr>
                </a:solidFill>
                <a:latin typeface="+mj-lt"/>
                <a:ea typeface="+mj-ea"/>
                <a:cs typeface="+mj-cs"/>
              </a:rPr>
            </a:br>
            <a:r>
              <a:rPr lang="ru-RU" sz="4800" b="1" dirty="0" smtClean="0">
                <a:solidFill>
                  <a:schemeClr val="accent5">
                    <a:lumMod val="25000"/>
                  </a:schemeClr>
                </a:solidFill>
              </a:rPr>
              <a:t/>
            </a:r>
            <a:br>
              <a:rPr lang="ru-RU" sz="4800" b="1" dirty="0" smtClean="0">
                <a:solidFill>
                  <a:schemeClr val="accent5">
                    <a:lumMod val="25000"/>
                  </a:schemeClr>
                </a:solidFill>
              </a:rPr>
            </a:br>
            <a:r>
              <a:rPr lang="ru-RU" sz="4800" b="1" dirty="0" smtClean="0">
                <a:solidFill>
                  <a:schemeClr val="accent5">
                    <a:lumMod val="25000"/>
                  </a:schemeClr>
                </a:solidFill>
                <a:latin typeface="+mj-lt"/>
                <a:ea typeface="+mj-ea"/>
                <a:cs typeface="+mj-cs"/>
              </a:rPr>
              <a:t> </a:t>
            </a:r>
            <a:endParaRPr lang="ru-RU" sz="4800" dirty="0">
              <a:solidFill>
                <a:schemeClr val="accent5">
                  <a:lumMod val="25000"/>
                </a:schemeClr>
              </a:solidFill>
            </a:endParaRPr>
          </a:p>
        </p:txBody>
      </p:sp>
      <p:sp>
        <p:nvSpPr>
          <p:cNvPr id="3" name="Прямоугольник 2"/>
          <p:cNvSpPr/>
          <p:nvPr/>
        </p:nvSpPr>
        <p:spPr>
          <a:xfrm>
            <a:off x="4088921" y="4726648"/>
            <a:ext cx="4572000" cy="1938992"/>
          </a:xfrm>
          <a:prstGeom prst="rect">
            <a:avLst/>
          </a:prstGeom>
        </p:spPr>
        <p:txBody>
          <a:bodyPr wrap="square">
            <a:spAutoFit/>
          </a:bodyPr>
          <a:lstStyle/>
          <a:p>
            <a:pPr algn="r"/>
            <a:r>
              <a:rPr lang="ru-RU" sz="2400" i="1" dirty="0" smtClean="0">
                <a:solidFill>
                  <a:schemeClr val="bg2"/>
                </a:solidFill>
                <a:latin typeface="Times New Roman" pitchFamily="18" charset="0"/>
                <a:cs typeface="Times New Roman" pitchFamily="18" charset="0"/>
              </a:rPr>
              <a:t>Утверждены Экспертным советом по патриотическому воспитанию при ФГБУ «</a:t>
            </a:r>
            <a:r>
              <a:rPr lang="ru-RU" sz="2400" i="1" dirty="0" err="1" smtClean="0">
                <a:solidFill>
                  <a:schemeClr val="bg2"/>
                </a:solidFill>
                <a:latin typeface="Times New Roman" pitchFamily="18" charset="0"/>
                <a:cs typeface="Times New Roman" pitchFamily="18" charset="0"/>
              </a:rPr>
              <a:t>Роспатриотцентр</a:t>
            </a:r>
            <a:r>
              <a:rPr lang="ru-RU" sz="2400" i="1" dirty="0" smtClean="0">
                <a:solidFill>
                  <a:schemeClr val="bg2"/>
                </a:solidFill>
                <a:latin typeface="Times New Roman" pitchFamily="18" charset="0"/>
                <a:cs typeface="Times New Roman" pitchFamily="18" charset="0"/>
              </a:rPr>
              <a:t>»10.10.2022 года</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55276"/>
            <a:ext cx="7216775" cy="5970888"/>
          </a:xfrm>
        </p:spPr>
        <p:txBody>
          <a:bodyPr/>
          <a:lstStyle/>
          <a:p>
            <a:r>
              <a:rPr lang="ru-RU" sz="2800" u="sng" dirty="0" smtClean="0">
                <a:solidFill>
                  <a:schemeClr val="bg2"/>
                </a:solidFill>
                <a:latin typeface="Times New Roman" pitchFamily="18" charset="0"/>
                <a:cs typeface="Times New Roman" pitchFamily="18" charset="0"/>
              </a:rPr>
              <a:t>В марте 2020 года </a:t>
            </a:r>
            <a:r>
              <a:rPr lang="ru-RU" sz="2800" dirty="0" smtClean="0">
                <a:solidFill>
                  <a:schemeClr val="bg2"/>
                </a:solidFill>
                <a:latin typeface="Times New Roman" pitchFamily="18" charset="0"/>
                <a:cs typeface="Times New Roman" pitchFamily="18" charset="0"/>
              </a:rPr>
              <a:t>на Референдуме Российской Федерации были приняты ключевые поправки к Конституции Российской Федерации, отражающие социокультурные и духовные ценности как основу национальной (государственной) идентичности и самоидентификации российского народа. Поправки закрепили представление о России как многонациональном союзе равноправных народов, объединенных тысячелетней историей, преемственность в развитии российского государства, исторически сложившееся государственное единство, равноправие всех народов России.</a:t>
            </a: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55276"/>
            <a:ext cx="7216775" cy="5970888"/>
          </a:xfrm>
        </p:spPr>
        <p:txBody>
          <a:bodyPr/>
          <a:lstStyle/>
          <a:p>
            <a:r>
              <a:rPr lang="ru-RU" sz="2400" dirty="0" smtClean="0">
                <a:solidFill>
                  <a:schemeClr val="bg2"/>
                </a:solidFill>
                <a:latin typeface="Times New Roman" pitchFamily="18" charset="0"/>
                <a:cs typeface="Times New Roman" pitchFamily="18" charset="0"/>
              </a:rPr>
              <a:t>Государственный (русский) язык обозначен в обновленной Конституции Российской Федерации как язык государствообразующего народа, утверждается общероссийская культурная идентичность, культура трактуется как уникальное общее наследие при сохранении культурной самобытности народов, этнокультурного и языкового многообразия. Особое место отведено сохранению памяти предков, передавших нам идеалы и веру в Бога, исторической правде и её защите; патриотизму, гражданственности, почитанию памяти о защитниках Отечества, значению подвига народа при защите Отечества. Зафиксированы традиционные для России семейные ценности – брак как союз мужчины и женщины, обеспечение приоритета достойного семейного воспитания, уважение к родителям, старшим и забота о них, солидарность поколений.</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55275"/>
            <a:ext cx="7216775" cy="6521569"/>
          </a:xfrm>
        </p:spPr>
        <p:txBody>
          <a:bodyPr/>
          <a:lstStyle/>
          <a:p>
            <a:r>
              <a:rPr lang="ru-RU" sz="2000" dirty="0" smtClean="0">
                <a:solidFill>
                  <a:schemeClr val="bg2"/>
                </a:solidFill>
                <a:latin typeface="Times New Roman" pitchFamily="18" charset="0"/>
                <a:cs typeface="Times New Roman" pitchFamily="18" charset="0"/>
              </a:rPr>
              <a:t>В настоящий момент в Российской Федерации нет профильного законодательного акта, регламентирующего патриотическое воспитание. В 2017-2018 гг. была предпринята попытка принятия Федерального закона «О патриотическом воспитании в Российской Федерации», но она остановилась на рассмотрении законопроекта в первом чтении</a:t>
            </a:r>
            <a:r>
              <a:rPr lang="ru-RU" sz="2000" dirty="0" smtClean="0">
                <a:solidFill>
                  <a:schemeClr val="bg2"/>
                </a:solidFill>
                <a:latin typeface="Times New Roman" pitchFamily="18" charset="0"/>
                <a:cs typeface="Times New Roman" pitchFamily="18" charset="0"/>
              </a:rPr>
              <a:t>. </a:t>
            </a:r>
            <a:br>
              <a:rPr lang="ru-RU" sz="2000" dirty="0" smtClean="0">
                <a:solidFill>
                  <a:schemeClr val="bg2"/>
                </a:solidFill>
                <a:latin typeface="Times New Roman" pitchFamily="18" charset="0"/>
                <a:cs typeface="Times New Roman" pitchFamily="18" charset="0"/>
              </a:rPr>
            </a:br>
            <a:endParaRPr lang="ru-RU" sz="2000" dirty="0" smtClean="0">
              <a:solidFill>
                <a:schemeClr val="bg2"/>
              </a:solidFill>
              <a:latin typeface="Times New Roman" pitchFamily="18" charset="0"/>
              <a:cs typeface="Times New Roman" pitchFamily="18" charset="0"/>
            </a:endParaRPr>
          </a:p>
          <a:p>
            <a:r>
              <a:rPr lang="ru-RU" sz="2000" u="sng" dirty="0" smtClean="0">
                <a:solidFill>
                  <a:schemeClr val="bg2"/>
                </a:solidFill>
                <a:latin typeface="Times New Roman" pitchFamily="18" charset="0"/>
                <a:cs typeface="Times New Roman" pitchFamily="18" charset="0"/>
              </a:rPr>
              <a:t>Важнейшими </a:t>
            </a:r>
            <a:r>
              <a:rPr lang="ru-RU" sz="2000" u="sng" dirty="0" smtClean="0">
                <a:solidFill>
                  <a:schemeClr val="bg2"/>
                </a:solidFill>
                <a:latin typeface="Times New Roman" pitchFamily="18" charset="0"/>
                <a:cs typeface="Times New Roman" pitchFamily="18" charset="0"/>
              </a:rPr>
              <a:t>документами в области патриотического воспитания выступают </a:t>
            </a:r>
            <a:r>
              <a:rPr lang="ru-RU" sz="2000" dirty="0" smtClean="0">
                <a:solidFill>
                  <a:schemeClr val="bg2"/>
                </a:solidFill>
                <a:latin typeface="Times New Roman" pitchFamily="18" charset="0"/>
                <a:cs typeface="Times New Roman" pitchFamily="18" charset="0"/>
              </a:rPr>
              <a:t>Федеральный закон от 29 декабря 2012 г</a:t>
            </a:r>
            <a:r>
              <a:rPr lang="ru-RU" sz="2000" u="sng" dirty="0" smtClean="0">
                <a:solidFill>
                  <a:schemeClr val="bg2"/>
                </a:solidFill>
                <a:latin typeface="Times New Roman" pitchFamily="18" charset="0"/>
                <a:cs typeface="Times New Roman" pitchFamily="18" charset="0"/>
              </a:rPr>
              <a:t>. № 273‐ФЗ «Об образовании в Российской Федерации» и Федеральный закон от 30 декабря 2020 г. № 489-ФЗ «О молодежной политике в Российской Федерации», </a:t>
            </a:r>
            <a:r>
              <a:rPr lang="ru-RU" sz="2000" dirty="0" smtClean="0">
                <a:solidFill>
                  <a:schemeClr val="bg2"/>
                </a:solidFill>
                <a:latin typeface="Times New Roman" pitchFamily="18" charset="0"/>
                <a:cs typeface="Times New Roman" pitchFamily="18" charset="0"/>
              </a:rPr>
              <a:t>где воспитание патриотизма и гражданственности обозначены в качестве ключевого компонента воспитания в целом, основного принципа государственной политики в сфере образования и стержневого направления молодежной политики. </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657015"/>
          </a:xfrm>
        </p:spPr>
        <p:txBody>
          <a:bodyPr/>
          <a:lstStyle/>
          <a:p>
            <a:pPr algn="ctr"/>
            <a:r>
              <a:rPr lang="ru-RU" sz="3200" b="1" dirty="0" smtClean="0">
                <a:latin typeface="Times New Roman" pitchFamily="18" charset="0"/>
                <a:cs typeface="Times New Roman" pitchFamily="18" charset="0"/>
              </a:rPr>
              <a:t>Цели, задачи и принципы патриотического </a:t>
            </a:r>
            <a:r>
              <a:rPr lang="ru-RU" sz="3200" b="1" dirty="0" smtClean="0">
                <a:latin typeface="Times New Roman" pitchFamily="18" charset="0"/>
                <a:cs typeface="Times New Roman" pitchFamily="18" charset="0"/>
              </a:rPr>
              <a:t>воспитания:</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858963" y="1052423"/>
            <a:ext cx="7216775" cy="5073741"/>
          </a:xfrm>
        </p:spPr>
        <p:txBody>
          <a:bodyPr/>
          <a:lstStyle/>
          <a:p>
            <a:pPr>
              <a:buNone/>
            </a:pPr>
            <a:r>
              <a:rPr lang="ru-RU" sz="2000" dirty="0" smtClean="0">
                <a:solidFill>
                  <a:schemeClr val="bg2"/>
                </a:solidFill>
                <a:latin typeface="Times New Roman" pitchFamily="18" charset="0"/>
                <a:cs typeface="Times New Roman" pitchFamily="18" charset="0"/>
              </a:rPr>
              <a:t>      </a:t>
            </a:r>
            <a:r>
              <a:rPr lang="ru-RU" sz="2000" u="sng" dirty="0" smtClean="0">
                <a:solidFill>
                  <a:schemeClr val="bg2"/>
                </a:solidFill>
                <a:latin typeface="Times New Roman" pitchFamily="18" charset="0"/>
                <a:cs typeface="Times New Roman" pitchFamily="18" charset="0"/>
              </a:rPr>
              <a:t>Патриотическая </a:t>
            </a:r>
            <a:r>
              <a:rPr lang="ru-RU" sz="2000" u="sng" dirty="0" smtClean="0">
                <a:solidFill>
                  <a:schemeClr val="bg2"/>
                </a:solidFill>
                <a:latin typeface="Times New Roman" pitchFamily="18" charset="0"/>
                <a:cs typeface="Times New Roman" pitchFamily="18" charset="0"/>
              </a:rPr>
              <a:t>работа должна строиться на принципах</a:t>
            </a:r>
            <a:r>
              <a:rPr lang="ru-RU" sz="2000" u="sng"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понимания комплексной природы патриотического воспитания, гармонично сочетающего в себе духовно-нравственные, гражданско- патриотические, военно-патриотические, историко-культурные и иные аспекты</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системного и конструктивного взаимодействия различных ведомств, государственных и муниципальных органов власти, учреждений образования, молодежной политики, культуры, спорта, социального обслуживания, общественных объединений, некоммерческих организаций, других вовлеченных сторон при реализации стратегий и программ патриотического воспитания</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непрерывного характера патриотического воспитания </a:t>
            </a:r>
            <a:r>
              <a:rPr lang="ru-RU" sz="1400" dirty="0" smtClean="0">
                <a:solidFill>
                  <a:schemeClr val="bg2"/>
                </a:solidFill>
                <a:latin typeface="Times New Roman" pitchFamily="18" charset="0"/>
                <a:cs typeface="Times New Roman" pitchFamily="18" charset="0"/>
              </a:rPr>
              <a:t>, сопровождающего человека в течение всей жизни</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адресного подхода в формировании патриотизма, предполагающего использование современных и актуальных методов патриотической работы с учетом каждой возрастной, социальной, профессиональной и других групп населения</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учета региональных, национальных, этнокультурных и других особенностей при отборе содержания патриотических программ</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предпочтительности </a:t>
            </a:r>
            <a:r>
              <a:rPr lang="ru-RU" sz="1400" dirty="0" err="1" smtClean="0">
                <a:solidFill>
                  <a:schemeClr val="bg2"/>
                </a:solidFill>
                <a:latin typeface="Times New Roman" pitchFamily="18" charset="0"/>
                <a:cs typeface="Times New Roman" pitchFamily="18" charset="0"/>
              </a:rPr>
              <a:t>нативных</a:t>
            </a:r>
            <a:r>
              <a:rPr lang="ru-RU" sz="1400" dirty="0" smtClean="0">
                <a:solidFill>
                  <a:schemeClr val="bg2"/>
                </a:solidFill>
                <a:latin typeface="Times New Roman" pitchFamily="18" charset="0"/>
                <a:cs typeface="Times New Roman" pitchFamily="18" charset="0"/>
              </a:rPr>
              <a:t> и искренних форм патриотического воспитания, отказа от избыточных и формальных мероприятий</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предупреждения и преодоления ложных форм патриотизма, связанных с умалением достоинств других стран и народов, фанатизмом, агрессией, космополитизмом</a:t>
            </a:r>
            <a:r>
              <a:rPr lang="ru-RU" sz="14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 </a:t>
            </a:r>
            <a:r>
              <a:rPr lang="ru-RU" sz="1400" dirty="0" smtClean="0">
                <a:solidFill>
                  <a:schemeClr val="bg2"/>
                </a:solidFill>
                <a:latin typeface="Times New Roman" pitchFamily="18" charset="0"/>
                <a:cs typeface="Times New Roman" pitchFamily="18" charset="0"/>
              </a:rPr>
              <a:t>своевременного реагирования на возникающие нигилистические тенденции в обществе и оперативной выработки адекватных мер противодействия рискам.</a:t>
            </a:r>
            <a:endParaRPr lang="ru-RU" sz="1400" u="sng" dirty="0">
              <a:solidFill>
                <a:schemeClr val="bg2"/>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579377"/>
          </a:xfrm>
        </p:spPr>
        <p:txBody>
          <a:bodyPr/>
          <a:lstStyle/>
          <a:p>
            <a:pPr algn="ctr"/>
            <a:r>
              <a:rPr lang="ru-RU" sz="2800" dirty="0" smtClean="0">
                <a:latin typeface="Times New Roman" pitchFamily="18" charset="0"/>
                <a:cs typeface="Times New Roman" pitchFamily="18" charset="0"/>
              </a:rPr>
              <a:t>Из указанных принципов вытекают цели и задачи патриотического </a:t>
            </a:r>
            <a:r>
              <a:rPr lang="ru-RU" sz="2800" dirty="0" smtClean="0">
                <a:latin typeface="Times New Roman" pitchFamily="18" charset="0"/>
                <a:cs typeface="Times New Roman" pitchFamily="18" charset="0"/>
              </a:rPr>
              <a:t>воспитания:</a:t>
            </a:r>
            <a:endParaRPr lang="ru-RU" dirty="0"/>
          </a:p>
        </p:txBody>
      </p:sp>
      <p:sp>
        <p:nvSpPr>
          <p:cNvPr id="3" name="Содержимое 2"/>
          <p:cNvSpPr>
            <a:spLocks noGrp="1"/>
          </p:cNvSpPr>
          <p:nvPr>
            <p:ph idx="1"/>
          </p:nvPr>
        </p:nvSpPr>
        <p:spPr>
          <a:xfrm>
            <a:off x="1858963" y="1121434"/>
            <a:ext cx="7216775" cy="5004729"/>
          </a:xfrm>
        </p:spPr>
        <p:txBody>
          <a:bodyPr/>
          <a:lstStyle/>
          <a:p>
            <a:r>
              <a:rPr lang="ru-RU" sz="2800" b="1" dirty="0" smtClean="0">
                <a:solidFill>
                  <a:schemeClr val="accent5">
                    <a:lumMod val="25000"/>
                  </a:schemeClr>
                </a:solidFill>
                <a:latin typeface="Times New Roman" pitchFamily="18" charset="0"/>
                <a:cs typeface="Times New Roman" pitchFamily="18" charset="0"/>
              </a:rPr>
              <a:t>Целью патриотического воспитания </a:t>
            </a:r>
            <a:r>
              <a:rPr lang="ru-RU" sz="2800" dirty="0" smtClean="0">
                <a:solidFill>
                  <a:schemeClr val="bg2"/>
                </a:solidFill>
                <a:latin typeface="Times New Roman" pitchFamily="18" charset="0"/>
                <a:cs typeface="Times New Roman" pitchFamily="18" charset="0"/>
              </a:rPr>
              <a:t>является формирование у населения патриотического сознания, гражданской ответственности, любви и уважения к Родине на основе единых патриотических ценностей, гордости за собственную страну, ее историю и культуру, достижения в экономике, науке и спорте, готовности к служению Отечеству и созидательной защите интересов Российской Федерации.</a:t>
            </a: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latin typeface="Times New Roman" pitchFamily="18" charset="0"/>
                <a:cs typeface="Times New Roman" pitchFamily="18" charset="0"/>
              </a:rPr>
              <a:t>Достижение указанной цели осуществляется через решение следующих </a:t>
            </a:r>
            <a:r>
              <a:rPr lang="ru-RU" sz="3200" u="sng" dirty="0" smtClean="0">
                <a:latin typeface="Times New Roman" pitchFamily="18" charset="0"/>
                <a:cs typeface="Times New Roman" pitchFamily="18" charset="0"/>
              </a:rPr>
              <a:t>задач:</a:t>
            </a:r>
            <a:endParaRPr lang="ru-RU" sz="3200" u="sng"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000" dirty="0" smtClean="0">
                <a:solidFill>
                  <a:schemeClr val="bg2"/>
                </a:solidFill>
                <a:latin typeface="Times New Roman" pitchFamily="18" charset="0"/>
                <a:cs typeface="Times New Roman" pitchFamily="18" charset="0"/>
              </a:rPr>
              <a:t>утверждение в обществе, в сознании и чувствах граждан социально значимых патриотических ценностей, взглядов и убеждений, уважения к культурному и историческому прошлому России, ее традициям и обычаям, религиям, праздникам, народным святыням, русскому языку</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содействие </a:t>
            </a:r>
            <a:r>
              <a:rPr lang="ru-RU" sz="2000" dirty="0" smtClean="0">
                <a:solidFill>
                  <a:schemeClr val="bg2"/>
                </a:solidFill>
                <a:latin typeface="Times New Roman" pitchFamily="18" charset="0"/>
                <a:cs typeface="Times New Roman" pitchFamily="18" charset="0"/>
              </a:rPr>
              <a:t>изучению истории Российской Федерации, истории малой родины;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прославление </a:t>
            </a:r>
            <a:r>
              <a:rPr lang="ru-RU" sz="2000" dirty="0" smtClean="0">
                <a:solidFill>
                  <a:schemeClr val="bg2"/>
                </a:solidFill>
                <a:latin typeface="Times New Roman" pitchFamily="18" charset="0"/>
                <a:cs typeface="Times New Roman" pitchFamily="18" charset="0"/>
              </a:rPr>
              <a:t>подвигов героев и видных деятелей российской истории; пропаганда достижений России и ее народа; противодействие попыткам искажения и фальсификации исторических и других фактов</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продвижение </a:t>
            </a:r>
            <a:r>
              <a:rPr lang="ru-RU" sz="2000" dirty="0" smtClean="0">
                <a:solidFill>
                  <a:schemeClr val="bg2"/>
                </a:solidFill>
                <a:latin typeface="Times New Roman" pitchFamily="18" charset="0"/>
                <a:cs typeface="Times New Roman" pitchFamily="18" charset="0"/>
              </a:rPr>
              <a:t>и сохранение семейных ценностей, бережного отношения к материнству и детству, уважения к старшим; </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319178"/>
            <a:ext cx="7216775" cy="5806986"/>
          </a:xfrm>
        </p:spPr>
        <p:txBody>
          <a:bodyPr/>
          <a:lstStyle/>
          <a:p>
            <a:r>
              <a:rPr lang="ru-RU" sz="1600" dirty="0" smtClean="0">
                <a:solidFill>
                  <a:schemeClr val="bg2"/>
                </a:solidFill>
                <a:latin typeface="Times New Roman" pitchFamily="18" charset="0"/>
                <a:cs typeface="Times New Roman" pitchFamily="18" charset="0"/>
              </a:rPr>
              <a:t>развитие у личности чувства любви к семье, родному дому, соседям, родной улице, природе;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поддержание </a:t>
            </a:r>
            <a:r>
              <a:rPr lang="ru-RU" sz="1600" dirty="0" smtClean="0">
                <a:solidFill>
                  <a:schemeClr val="bg2"/>
                </a:solidFill>
                <a:latin typeface="Times New Roman" pitchFamily="18" charset="0"/>
                <a:cs typeface="Times New Roman" pitchFamily="18" charset="0"/>
              </a:rPr>
              <a:t>системы </a:t>
            </a:r>
            <a:r>
              <a:rPr lang="ru-RU" sz="1600" dirty="0" err="1" smtClean="0">
                <a:solidFill>
                  <a:schemeClr val="bg2"/>
                </a:solidFill>
                <a:latin typeface="Times New Roman" pitchFamily="18" charset="0"/>
                <a:cs typeface="Times New Roman" pitchFamily="18" charset="0"/>
              </a:rPr>
              <a:t>межпоколенческого</a:t>
            </a:r>
            <a:r>
              <a:rPr lang="ru-RU" sz="1600" dirty="0" smtClean="0">
                <a:solidFill>
                  <a:schemeClr val="bg2"/>
                </a:solidFill>
                <a:latin typeface="Times New Roman" pitchFamily="18" charset="0"/>
                <a:cs typeface="Times New Roman" pitchFamily="18" charset="0"/>
              </a:rPr>
              <a:t> взаимодействия и обеспечение преемственности поколений;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формирование </a:t>
            </a:r>
            <a:r>
              <a:rPr lang="ru-RU" sz="1600" dirty="0" smtClean="0">
                <a:solidFill>
                  <a:schemeClr val="bg2"/>
                </a:solidFill>
                <a:latin typeface="Times New Roman" pitchFamily="18" charset="0"/>
                <a:cs typeface="Times New Roman" pitchFamily="18" charset="0"/>
              </a:rPr>
              <a:t>положительного отношения к труду как важнейшей ценности жизни, потребности трудиться на благо общества, государства;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повышение </a:t>
            </a:r>
            <a:r>
              <a:rPr lang="ru-RU" sz="1600" dirty="0" smtClean="0">
                <a:solidFill>
                  <a:schemeClr val="bg2"/>
                </a:solidFill>
                <a:latin typeface="Times New Roman" pitchFamily="18" charset="0"/>
                <a:cs typeface="Times New Roman" pitchFamily="18" charset="0"/>
              </a:rPr>
              <a:t>престижа честного и профессионального отношения к своему делу</a:t>
            </a:r>
            <a:r>
              <a:rPr lang="ru-RU" sz="1600" dirty="0" smtClean="0">
                <a:solidFill>
                  <a:schemeClr val="bg2"/>
                </a:solidFill>
                <a:latin typeface="Times New Roman" pitchFamily="18" charset="0"/>
                <a:cs typeface="Times New Roman" pitchFamily="18" charset="0"/>
              </a:rPr>
              <a:t>; воспитание </a:t>
            </a:r>
            <a:r>
              <a:rPr lang="ru-RU" sz="1600" dirty="0" smtClean="0">
                <a:solidFill>
                  <a:schemeClr val="bg2"/>
                </a:solidFill>
                <a:latin typeface="Times New Roman" pitchFamily="18" charset="0"/>
                <a:cs typeface="Times New Roman" pitchFamily="18" charset="0"/>
              </a:rPr>
              <a:t>уважения к законности и правопорядку, нормам общественной и коллективной жизни, личной и общественной безопасности, популяризация службы в вооруженных силах, правоохранительных органах, рядах МЧС России, других силовых ведомствах</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формирование </a:t>
            </a:r>
            <a:r>
              <a:rPr lang="ru-RU" sz="1600" dirty="0" smtClean="0">
                <a:solidFill>
                  <a:schemeClr val="bg2"/>
                </a:solidFill>
                <a:latin typeface="Times New Roman" pitchFamily="18" charset="0"/>
                <a:cs typeface="Times New Roman" pitchFamily="18" charset="0"/>
              </a:rPr>
              <a:t>у граждан чувства глубокого уважения и почтения к государственным символам Российской Федерации – гербу, флагу, гимну, другой российской символике</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развитие гражданского участия, ответственности за родной регион и страну; активное вовлечение граждан в решение социально-экономических, культурных, правовых, экологических и других проблем;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продвижение </a:t>
            </a:r>
            <a:r>
              <a:rPr lang="ru-RU" sz="1600" dirty="0" smtClean="0">
                <a:solidFill>
                  <a:schemeClr val="bg2"/>
                </a:solidFill>
                <a:latin typeface="Times New Roman" pitchFamily="18" charset="0"/>
                <a:cs typeface="Times New Roman" pitchFamily="18" charset="0"/>
              </a:rPr>
              <a:t>идеалов кооперации и сотрудничества в противовес </a:t>
            </a:r>
            <a:r>
              <a:rPr lang="ru-RU" sz="1600" dirty="0" err="1" smtClean="0">
                <a:solidFill>
                  <a:schemeClr val="bg2"/>
                </a:solidFill>
                <a:latin typeface="Times New Roman" pitchFamily="18" charset="0"/>
                <a:cs typeface="Times New Roman" pitchFamily="18" charset="0"/>
              </a:rPr>
              <a:t>гиперконкуренции</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создание </a:t>
            </a:r>
            <a:r>
              <a:rPr lang="ru-RU" sz="1600" dirty="0" smtClean="0">
                <a:solidFill>
                  <a:schemeClr val="bg2"/>
                </a:solidFill>
                <a:latin typeface="Times New Roman" pitchFamily="18" charset="0"/>
                <a:cs typeface="Times New Roman" pitchFamily="18" charset="0"/>
              </a:rPr>
              <a:t>для граждан возможностей для самореализации, развития и применения своих способностей, талантов, знаний и навыков на родной земле;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предоставление </a:t>
            </a:r>
            <a:r>
              <a:rPr lang="ru-RU" sz="1600" dirty="0" smtClean="0">
                <a:solidFill>
                  <a:schemeClr val="bg2"/>
                </a:solidFill>
                <a:latin typeface="Times New Roman" pitchFamily="18" charset="0"/>
                <a:cs typeface="Times New Roman" pitchFamily="18" charset="0"/>
              </a:rPr>
              <a:t>способов синхронизации личной жизненной траектории с траекторией развития страны;</a:t>
            </a:r>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0"/>
            <a:ext cx="7216775" cy="6642340"/>
          </a:xfrm>
        </p:spPr>
        <p:txBody>
          <a:bodyPr/>
          <a:lstStyle/>
          <a:p>
            <a:r>
              <a:rPr lang="ru-RU" sz="1600" dirty="0" smtClean="0">
                <a:solidFill>
                  <a:schemeClr val="bg2"/>
                </a:solidFill>
                <a:latin typeface="Times New Roman" pitchFamily="18" charset="0"/>
                <a:cs typeface="Times New Roman" pitchFamily="18" charset="0"/>
              </a:rPr>
              <a:t>развитие гибкой, оперативной системы патриотического воспитания, сопровождающей человека на протяжении всей жизни и учитывающей специфику различных возрастных групп; создание эффективного и современного инструментария для ведения патриотической работы;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усиление </a:t>
            </a:r>
            <a:r>
              <a:rPr lang="ru-RU" sz="1600" dirty="0" smtClean="0">
                <a:solidFill>
                  <a:schemeClr val="bg2"/>
                </a:solidFill>
                <a:latin typeface="Times New Roman" pitchFamily="18" charset="0"/>
                <a:cs typeface="Times New Roman" pitchFamily="18" charset="0"/>
              </a:rPr>
              <a:t>патриотических настроений в информационном пространстве; формирование позитивного интересного патриотического контента</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 </a:t>
            </a:r>
            <a:r>
              <a:rPr lang="ru-RU" sz="1600" dirty="0" smtClean="0">
                <a:solidFill>
                  <a:schemeClr val="bg2"/>
                </a:solidFill>
                <a:latin typeface="Times New Roman" pitchFamily="18" charset="0"/>
                <a:cs typeface="Times New Roman" pitchFamily="18" charset="0"/>
              </a:rPr>
              <a:t>объективное и конструктивное освещение событий и явлений общественной жизни; активное противодействие нигилизму, манипулированию информацией, пропаганде насилия, экстремизма, насаждению чуждых нравственных и поведенческих моделей; развитие у граждан критического мышления и культуры работы с информацией</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содержательное </a:t>
            </a:r>
            <a:r>
              <a:rPr lang="ru-RU" sz="1600" dirty="0" smtClean="0">
                <a:solidFill>
                  <a:schemeClr val="bg2"/>
                </a:solidFill>
                <a:latin typeface="Times New Roman" pitchFamily="18" charset="0"/>
                <a:cs typeface="Times New Roman" pitchFamily="18" charset="0"/>
              </a:rPr>
              <a:t>и системное исследование места патриотизма в системе ценностей современной российской молодежи;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поиск </a:t>
            </a:r>
            <a:r>
              <a:rPr lang="ru-RU" sz="1600" dirty="0" smtClean="0">
                <a:solidFill>
                  <a:schemeClr val="bg2"/>
                </a:solidFill>
                <a:latin typeface="Times New Roman" pitchFamily="18" charset="0"/>
                <a:cs typeface="Times New Roman" pitchFamily="18" charset="0"/>
              </a:rPr>
              <a:t>новых подходов к патриотическому воспитанию, учитывающих актуальные изменения в ценностных ориентациях, потребностях и интересах подрастающего поколения</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формирование </a:t>
            </a:r>
            <a:r>
              <a:rPr lang="ru-RU" sz="1600" dirty="0" smtClean="0">
                <a:solidFill>
                  <a:schemeClr val="bg2"/>
                </a:solidFill>
                <a:latin typeface="Times New Roman" pitchFamily="18" charset="0"/>
                <a:cs typeface="Times New Roman" pitchFamily="18" charset="0"/>
              </a:rPr>
              <a:t>объективных критериев качества патриотического воспитания и показателей его эффективности</a:t>
            </a:r>
            <a:r>
              <a:rPr lang="ru-RU" sz="1600" dirty="0" smtClean="0">
                <a:solidFill>
                  <a:schemeClr val="bg2"/>
                </a:solidFill>
                <a:latin typeface="Times New Roman" pitchFamily="18" charset="0"/>
                <a:cs typeface="Times New Roman" pitchFamily="18" charset="0"/>
              </a:rPr>
              <a:t>.</a:t>
            </a:r>
          </a:p>
          <a:p>
            <a:endParaRPr lang="ru-RU" sz="1600" dirty="0" smtClean="0">
              <a:solidFill>
                <a:schemeClr val="bg2"/>
              </a:solidFill>
              <a:latin typeface="Times New Roman" pitchFamily="18" charset="0"/>
              <a:cs typeface="Times New Roman" pitchFamily="18" charset="0"/>
            </a:endParaRPr>
          </a:p>
          <a:p>
            <a:r>
              <a:rPr lang="ru-RU" sz="1600" dirty="0" smtClean="0">
                <a:solidFill>
                  <a:schemeClr val="accent5">
                    <a:lumMod val="25000"/>
                  </a:schemeClr>
                </a:solidFill>
                <a:latin typeface="Times New Roman" pitchFamily="18" charset="0"/>
                <a:cs typeface="Times New Roman" pitchFamily="18" charset="0"/>
              </a:rPr>
              <a:t>При реализации патриотического воспитания указанные задачи раскладываются на более частные и адаптируются к специфике субъектов и объектов воспитания, а также социальным, экономическим, территориальным и иным условиям, в которых оно осуществляется.</a:t>
            </a:r>
            <a:endParaRPr lang="ru-RU" sz="1600" dirty="0">
              <a:solidFill>
                <a:schemeClr val="accent5">
                  <a:lumMod val="25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380970"/>
          </a:xfrm>
        </p:spPr>
        <p:txBody>
          <a:bodyPr/>
          <a:lstStyle/>
          <a:p>
            <a:pPr algn="ctr"/>
            <a:r>
              <a:rPr lang="ru-RU" sz="2800" b="1" dirty="0" smtClean="0">
                <a:solidFill>
                  <a:srgbClr val="002060"/>
                </a:solidFill>
                <a:latin typeface="Times New Roman" pitchFamily="18" charset="0"/>
                <a:cs typeface="Times New Roman" pitchFamily="18" charset="0"/>
              </a:rPr>
              <a:t>Патриотические </a:t>
            </a:r>
            <a:r>
              <a:rPr lang="ru-RU" sz="2800" b="1" dirty="0" smtClean="0">
                <a:solidFill>
                  <a:srgbClr val="002060"/>
                </a:solidFill>
                <a:latin typeface="Times New Roman" pitchFamily="18" charset="0"/>
                <a:cs typeface="Times New Roman" pitchFamily="18" charset="0"/>
              </a:rPr>
              <a:t>ценности</a:t>
            </a:r>
            <a:r>
              <a:rPr lang="ru-RU" b="1" dirty="0" smtClean="0">
                <a:solidFill>
                  <a:srgbClr val="002060"/>
                </a:solidFill>
              </a:rPr>
              <a:t> </a:t>
            </a:r>
            <a:endParaRPr lang="ru-RU" dirty="0">
              <a:solidFill>
                <a:srgbClr val="002060"/>
              </a:solidFill>
            </a:endParaRPr>
          </a:p>
        </p:txBody>
      </p:sp>
      <p:sp>
        <p:nvSpPr>
          <p:cNvPr id="3" name="Содержимое 2"/>
          <p:cNvSpPr>
            <a:spLocks noGrp="1"/>
          </p:cNvSpPr>
          <p:nvPr>
            <p:ph idx="1"/>
          </p:nvPr>
        </p:nvSpPr>
        <p:spPr>
          <a:xfrm>
            <a:off x="1858963" y="1078301"/>
            <a:ext cx="7216775" cy="5047863"/>
          </a:xfrm>
        </p:spPr>
        <p:txBody>
          <a:bodyPr/>
          <a:lstStyle/>
          <a:p>
            <a:r>
              <a:rPr lang="ru-RU" sz="2000" dirty="0" smtClean="0">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С учетом рассмотренных в предыдущем разделе целей и задач в системе патриотического воспитания граждан Российской Федерации выделяются следующие ключевые патриотические ценности</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Любовь </a:t>
            </a:r>
            <a:r>
              <a:rPr lang="ru-RU" sz="2000" dirty="0" smtClean="0">
                <a:solidFill>
                  <a:schemeClr val="bg2"/>
                </a:solidFill>
                <a:latin typeface="Times New Roman" pitchFamily="18" charset="0"/>
                <a:cs typeface="Times New Roman" pitchFamily="18" charset="0"/>
              </a:rPr>
              <a:t>к Родине, Отечеству, родному краю, дому, улице</a:t>
            </a:r>
            <a:r>
              <a:rPr lang="ru-RU" sz="2000" dirty="0" smtClean="0">
                <a:solidFill>
                  <a:schemeClr val="bg2"/>
                </a:solidFill>
                <a:latin typeface="Times New Roman" pitchFamily="18" charset="0"/>
                <a:cs typeface="Times New Roman" pitchFamily="18" charset="0"/>
              </a:rPr>
              <a:t>. Любовь </a:t>
            </a:r>
            <a:r>
              <a:rPr lang="ru-RU" sz="2000" dirty="0" smtClean="0">
                <a:solidFill>
                  <a:schemeClr val="bg2"/>
                </a:solidFill>
                <a:latin typeface="Times New Roman" pitchFamily="18" charset="0"/>
                <a:cs typeface="Times New Roman" pitchFamily="18" charset="0"/>
              </a:rPr>
              <a:t>к семье, соседям, своему народу, предкам и потомкам, признание семейных ценностей и важности преемственности поколений</a:t>
            </a:r>
            <a:r>
              <a:rPr lang="ru-RU" sz="2000" dirty="0" smtClean="0">
                <a:solidFill>
                  <a:schemeClr val="bg2"/>
                </a:solidFill>
                <a:latin typeface="Times New Roman" pitchFamily="18" charset="0"/>
                <a:cs typeface="Times New Roman" pitchFamily="18" charset="0"/>
              </a:rPr>
              <a:t>. </a:t>
            </a:r>
          </a:p>
          <a:p>
            <a:r>
              <a:rPr lang="ru-RU" sz="2000" dirty="0" smtClean="0">
                <a:solidFill>
                  <a:schemeClr val="bg2"/>
                </a:solidFill>
                <a:latin typeface="Times New Roman" pitchFamily="18" charset="0"/>
                <a:cs typeface="Times New Roman" pitchFamily="18" charset="0"/>
              </a:rPr>
              <a:t>Уважение </a:t>
            </a:r>
            <a:r>
              <a:rPr lang="ru-RU" sz="2000" dirty="0" smtClean="0">
                <a:solidFill>
                  <a:schemeClr val="bg2"/>
                </a:solidFill>
                <a:latin typeface="Times New Roman" pitchFamily="18" charset="0"/>
                <a:cs typeface="Times New Roman" pitchFamily="18" charset="0"/>
              </a:rPr>
              <a:t>к государственным символам (флаг, герб, гимн) и праздничным датам (День России, День Победы и др</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Уважение </a:t>
            </a:r>
            <a:r>
              <a:rPr lang="ru-RU" sz="2000" dirty="0" smtClean="0">
                <a:solidFill>
                  <a:schemeClr val="bg2"/>
                </a:solidFill>
                <a:latin typeface="Times New Roman" pitchFamily="18" charset="0"/>
                <a:cs typeface="Times New Roman" pitchFamily="18" charset="0"/>
              </a:rPr>
              <a:t>к закону, нормам общества, уважительное отношение к представителям различных </a:t>
            </a:r>
            <a:r>
              <a:rPr lang="ru-RU" sz="2000" dirty="0" err="1" smtClean="0">
                <a:solidFill>
                  <a:schemeClr val="bg2"/>
                </a:solidFill>
                <a:latin typeface="Times New Roman" pitchFamily="18" charset="0"/>
                <a:cs typeface="Times New Roman" pitchFamily="18" charset="0"/>
              </a:rPr>
              <a:t>конфессий</a:t>
            </a:r>
            <a:r>
              <a:rPr lang="ru-RU" sz="2000" dirty="0" smtClean="0">
                <a:solidFill>
                  <a:schemeClr val="bg2"/>
                </a:solidFill>
                <a:latin typeface="Times New Roman" pitchFamily="18" charset="0"/>
                <a:cs typeface="Times New Roman" pitchFamily="18" charset="0"/>
              </a:rPr>
              <a:t>, национальностей, социальных групп</a:t>
            </a:r>
            <a:r>
              <a:rPr lang="ru-RU" sz="2000" dirty="0" smtClean="0">
                <a:solidFill>
                  <a:schemeClr val="bg2"/>
                </a:solidFill>
                <a:latin typeface="Times New Roman" pitchFamily="18" charset="0"/>
                <a:cs typeface="Times New Roman" pitchFamily="18" charset="0"/>
              </a:rPr>
              <a:t>. Сохранение </a:t>
            </a:r>
            <a:r>
              <a:rPr lang="ru-RU" sz="2000" dirty="0" smtClean="0">
                <a:solidFill>
                  <a:schemeClr val="bg2"/>
                </a:solidFill>
                <a:latin typeface="Times New Roman" pitchFamily="18" charset="0"/>
                <a:cs typeface="Times New Roman" pitchFamily="18" charset="0"/>
              </a:rPr>
              <a:t>исторической памяти, знание истории страны, гордость за ее победы и героев.</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67420"/>
            <a:ext cx="7216775" cy="5858744"/>
          </a:xfrm>
        </p:spPr>
        <p:txBody>
          <a:bodyPr/>
          <a:lstStyle/>
          <a:p>
            <a:r>
              <a:rPr lang="ru-RU" sz="2000" dirty="0" smtClean="0">
                <a:solidFill>
                  <a:schemeClr val="bg2"/>
                </a:solidFill>
                <a:latin typeface="Times New Roman" pitchFamily="18" charset="0"/>
                <a:cs typeface="Times New Roman" pitchFamily="18" charset="0"/>
              </a:rPr>
              <a:t>Положительное отношение к труду, потребность в труде на благо Отечества, стремление к профессионализму и достижениям</a:t>
            </a:r>
            <a:r>
              <a:rPr lang="ru-RU" sz="2000" dirty="0" smtClean="0">
                <a:solidFill>
                  <a:schemeClr val="bg2"/>
                </a:solidFill>
                <a:latin typeface="Times New Roman" pitchFamily="18" charset="0"/>
                <a:cs typeface="Times New Roman" pitchFamily="18" charset="0"/>
              </a:rPr>
              <a:t>. </a:t>
            </a:r>
          </a:p>
          <a:p>
            <a:r>
              <a:rPr lang="ru-RU" sz="2000" dirty="0" smtClean="0">
                <a:solidFill>
                  <a:schemeClr val="bg2"/>
                </a:solidFill>
                <a:latin typeface="Times New Roman" pitchFamily="18" charset="0"/>
                <a:cs typeface="Times New Roman" pitchFamily="18" charset="0"/>
              </a:rPr>
              <a:t>Гордость </a:t>
            </a:r>
            <a:r>
              <a:rPr lang="ru-RU" sz="2000" dirty="0" smtClean="0">
                <a:solidFill>
                  <a:schemeClr val="bg2"/>
                </a:solidFill>
                <a:latin typeface="Times New Roman" pitchFamily="18" charset="0"/>
                <a:cs typeface="Times New Roman" pitchFamily="18" charset="0"/>
              </a:rPr>
              <a:t>за российскую культуру, почтение к традициям, религии, обычаям, праздникам, народным святыням, любовь к родному языку, желание его изучать, уважение к языку и традициям всех народов, населяющих Россию</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Гордость </a:t>
            </a:r>
            <a:r>
              <a:rPr lang="ru-RU" sz="2000" dirty="0" smtClean="0">
                <a:solidFill>
                  <a:schemeClr val="bg2"/>
                </a:solidFill>
                <a:latin typeface="Times New Roman" pitchFamily="18" charset="0"/>
                <a:cs typeface="Times New Roman" pitchFamily="18" charset="0"/>
              </a:rPr>
              <a:t>за общественные, социальные, культурные, спортивные, экономические и иные достижения России</a:t>
            </a:r>
            <a:r>
              <a:rPr lang="ru-RU" sz="2000" dirty="0" smtClean="0">
                <a:solidFill>
                  <a:schemeClr val="bg2"/>
                </a:solidFill>
                <a:latin typeface="Times New Roman" pitchFamily="18" charset="0"/>
                <a:cs typeface="Times New Roman" pitchFamily="18" charset="0"/>
              </a:rPr>
              <a:t>. Забота </a:t>
            </a:r>
            <a:r>
              <a:rPr lang="ru-RU" sz="2000" dirty="0" smtClean="0">
                <a:solidFill>
                  <a:schemeClr val="bg2"/>
                </a:solidFill>
                <a:latin typeface="Times New Roman" pitchFamily="18" charset="0"/>
                <a:cs typeface="Times New Roman" pitchFamily="18" charset="0"/>
              </a:rPr>
              <a:t>об окружающей среде, восхищение родной природой. Признание единства своей судьбы и судьбы своей страны, своего народа</a:t>
            </a:r>
            <a:r>
              <a:rPr lang="ru-RU" sz="20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Деятельное, осознанное отношение к своей стране и малой родине, стремление защищать интересы родной страны, заботиться о ее процветании и благополучии</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Ответственность </a:t>
            </a:r>
            <a:r>
              <a:rPr lang="ru-RU" sz="1800" dirty="0" smtClean="0">
                <a:solidFill>
                  <a:schemeClr val="bg2"/>
                </a:solidFill>
                <a:latin typeface="Times New Roman" pitchFamily="18" charset="0"/>
                <a:cs typeface="Times New Roman" pitchFamily="18" charset="0"/>
              </a:rPr>
              <a:t>за себя, свою семью, малую родину и Отечество</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Открытость </a:t>
            </a:r>
            <a:r>
              <a:rPr lang="ru-RU" sz="1800" dirty="0" smtClean="0">
                <a:solidFill>
                  <a:schemeClr val="bg2"/>
                </a:solidFill>
                <a:latin typeface="Times New Roman" pitchFamily="18" charset="0"/>
                <a:cs typeface="Times New Roman" pitchFamily="18" charset="0"/>
              </a:rPr>
              <a:t>к сотрудничеству для сохранения и укрепления межнациональных и межгосударственных </a:t>
            </a:r>
            <a:r>
              <a:rPr lang="ru-RU" sz="1800" dirty="0" smtClean="0">
                <a:solidFill>
                  <a:schemeClr val="bg2"/>
                </a:solidFill>
                <a:latin typeface="Times New Roman" pitchFamily="18" charset="0"/>
                <a:cs typeface="Times New Roman" pitchFamily="18" charset="0"/>
              </a:rPr>
              <a:t>связей. </a:t>
            </a:r>
            <a:endParaRPr lang="ru-RU" sz="1800" dirty="0">
              <a:solidFill>
                <a:schemeClr val="bg2"/>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ru-RU" sz="2000" b="1" dirty="0" smtClean="0">
                <a:solidFill>
                  <a:schemeClr val="bg2"/>
                </a:solidFill>
                <a:latin typeface="Times New Roman" pitchFamily="18" charset="0"/>
                <a:cs typeface="Times New Roman" pitchFamily="18" charset="0"/>
              </a:rPr>
              <a:t>В Основах патриотического воспитания граждан Российской Федерации используются следующие термины и их определения:</a:t>
            </a:r>
            <a:endParaRPr lang="ru-RU" b="1" dirty="0">
              <a:solidFill>
                <a:schemeClr val="bg2"/>
              </a:solidFill>
            </a:endParaRPr>
          </a:p>
        </p:txBody>
      </p:sp>
      <p:sp>
        <p:nvSpPr>
          <p:cNvPr id="60419" name="Rectangle 3"/>
          <p:cNvSpPr>
            <a:spLocks noGrp="1" noChangeArrowheads="1"/>
          </p:cNvSpPr>
          <p:nvPr>
            <p:ph type="body" idx="1"/>
          </p:nvPr>
        </p:nvSpPr>
        <p:spPr>
          <a:xfrm>
            <a:off x="1858963" y="1388854"/>
            <a:ext cx="7216775" cy="4737310"/>
          </a:xfrm>
        </p:spPr>
        <p:txBody>
          <a:bodyPr/>
          <a:lstStyle/>
          <a:p>
            <a:r>
              <a:rPr lang="ru-RU" sz="1800" dirty="0" smtClean="0">
                <a:solidFill>
                  <a:srgbClr val="C00000"/>
                </a:solidFill>
                <a:latin typeface="Times New Roman" pitchFamily="18" charset="0"/>
                <a:cs typeface="Times New Roman" pitchFamily="18" charset="0"/>
              </a:rPr>
              <a:t>Патриот </a:t>
            </a:r>
            <a:r>
              <a:rPr lang="ru-RU" sz="1800" dirty="0" smtClean="0">
                <a:solidFill>
                  <a:schemeClr val="accent5">
                    <a:lumMod val="25000"/>
                  </a:schemeClr>
                </a:solidFill>
                <a:latin typeface="Times New Roman" pitchFamily="18" charset="0"/>
                <a:cs typeface="Times New Roman" pitchFamily="18" charset="0"/>
              </a:rPr>
              <a:t>– человек, который идентифицирует себя и свое будущее с народом, историей, культурой Родины, ощущает себя ответственным за ее благополучие, осознает социальную ответственность по отношению к своим соотечественникам, в том числе проживающим за рубежом, готов вносить своей деятельный вклад в процветание Отечества и стоять на защите его интересов.</a:t>
            </a:r>
          </a:p>
          <a:p>
            <a:r>
              <a:rPr lang="ru-RU" sz="1800" dirty="0" smtClean="0">
                <a:solidFill>
                  <a:srgbClr val="C00000"/>
                </a:solidFill>
                <a:latin typeface="Times New Roman" pitchFamily="18" charset="0"/>
                <a:cs typeface="Times New Roman" pitchFamily="18" charset="0"/>
              </a:rPr>
              <a:t>Патриотизм</a:t>
            </a:r>
            <a:r>
              <a:rPr lang="ru-RU" sz="1800" dirty="0" smtClean="0">
                <a:solidFill>
                  <a:schemeClr val="accent5">
                    <a:lumMod val="25000"/>
                  </a:schemeClr>
                </a:solidFill>
                <a:latin typeface="Times New Roman" pitchFamily="18" charset="0"/>
                <a:cs typeface="Times New Roman" pitchFamily="18" charset="0"/>
              </a:rPr>
              <a:t> – нравственное чувство, включающее любовь к Родине, уважение к ее законам и традициям, преданность своему Отечеству, стремление служить его интересам, осознанную готовность человека связать свое личное будущее с будущим своей страны и действовать во благо Родины, народа, государства.</a:t>
            </a:r>
          </a:p>
          <a:p>
            <a:r>
              <a:rPr lang="ru-RU" sz="1800" dirty="0" smtClean="0">
                <a:solidFill>
                  <a:srgbClr val="C00000"/>
                </a:solidFill>
                <a:latin typeface="Times New Roman" pitchFamily="18" charset="0"/>
                <a:cs typeface="Times New Roman" pitchFamily="18" charset="0"/>
              </a:rPr>
              <a:t>Патриотическое воспитание </a:t>
            </a:r>
            <a:r>
              <a:rPr lang="ru-RU" sz="1800" dirty="0" smtClean="0">
                <a:solidFill>
                  <a:schemeClr val="accent5">
                    <a:lumMod val="25000"/>
                  </a:schemeClr>
                </a:solidFill>
                <a:latin typeface="Times New Roman" pitchFamily="18" charset="0"/>
                <a:cs typeface="Times New Roman" pitchFamily="18" charset="0"/>
              </a:rPr>
              <a:t>– систематическая и целенаправленная деятельность органов государственной власти, институтов гражданского общества и семьи по формированию у граждан любви и уважения к Родине, ответственного отношения к своей стране, чувства верности своему Отечеству, готовности защищать его интересы и вносить своей деятельный вклад в его процветание. В разговорной речи сферу патриотического воспитания иногда именуют патриотикой.</a:t>
            </a:r>
            <a:endParaRPr lang="ru-RU" sz="1800" i="1" dirty="0" smtClean="0">
              <a:solidFill>
                <a:schemeClr val="accent5">
                  <a:lumMod val="2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691520"/>
          </a:xfrm>
        </p:spPr>
        <p:txBody>
          <a:bodyPr/>
          <a:lstStyle/>
          <a:p>
            <a:pPr algn="ctr"/>
            <a:r>
              <a:rPr lang="ru-RU" sz="2800" b="1" dirty="0" smtClean="0">
                <a:solidFill>
                  <a:schemeClr val="accent5">
                    <a:lumMod val="10000"/>
                  </a:schemeClr>
                </a:solidFill>
                <a:latin typeface="Times New Roman" pitchFamily="18" charset="0"/>
                <a:cs typeface="Times New Roman" pitchFamily="18" charset="0"/>
              </a:rPr>
              <a:t>Субъекты патриотического воспитания </a:t>
            </a:r>
            <a:endParaRPr lang="ru-RU" sz="2800" dirty="0">
              <a:solidFill>
                <a:schemeClr val="accent5">
                  <a:lumMod val="1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897148"/>
            <a:ext cx="7216775" cy="5960852"/>
          </a:xfrm>
        </p:spPr>
        <p:txBody>
          <a:bodyPr/>
          <a:lstStyle/>
          <a:p>
            <a:r>
              <a:rPr lang="ru-RU" sz="2400" dirty="0" smtClean="0">
                <a:solidFill>
                  <a:schemeClr val="bg2"/>
                </a:solidFill>
                <a:latin typeface="Times New Roman" pitchFamily="18" charset="0"/>
                <a:cs typeface="Times New Roman" pitchFamily="18" charset="0"/>
              </a:rPr>
              <a:t>Основными субъектами патриотического воспитания в Российской Федерации на федеральном уровне служат следующие структуры и организации</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Федеральные органы исполнительной власти;− Федеральные государственные автономные, бюджетные и казенные учреждения</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Общероссийские общественные </a:t>
            </a:r>
            <a:r>
              <a:rPr lang="ru-RU" sz="2400" dirty="0" smtClean="0">
                <a:solidFill>
                  <a:schemeClr val="bg2"/>
                </a:solidFill>
                <a:latin typeface="Times New Roman" pitchFamily="18" charset="0"/>
                <a:cs typeface="Times New Roman" pitchFamily="18" charset="0"/>
              </a:rPr>
              <a:t>объединения и движения , некоммерческие организации</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Коллегиальные совещательные органы федерального уровня</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Религиозные организации</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Средства массовой информации.</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657015"/>
          </a:xfrm>
        </p:spPr>
        <p:txBody>
          <a:bodyPr/>
          <a:lstStyle/>
          <a:p>
            <a:pPr algn="ctr"/>
            <a:r>
              <a:rPr lang="ru-RU" sz="3200" b="1" dirty="0" smtClean="0">
                <a:solidFill>
                  <a:schemeClr val="accent5">
                    <a:lumMod val="25000"/>
                  </a:schemeClr>
                </a:solidFill>
                <a:latin typeface="Times New Roman" pitchFamily="18" charset="0"/>
                <a:cs typeface="Times New Roman" pitchFamily="18" charset="0"/>
              </a:rPr>
              <a:t>Объекты патриотического </a:t>
            </a:r>
            <a:r>
              <a:rPr lang="ru-RU" sz="3200" b="1" dirty="0" smtClean="0">
                <a:solidFill>
                  <a:schemeClr val="accent5">
                    <a:lumMod val="25000"/>
                  </a:schemeClr>
                </a:solidFill>
                <a:latin typeface="Times New Roman" pitchFamily="18" charset="0"/>
                <a:cs typeface="Times New Roman" pitchFamily="18" charset="0"/>
              </a:rPr>
              <a:t>воспитания: </a:t>
            </a:r>
            <a:endParaRPr lang="ru-RU" sz="3200" dirty="0">
              <a:solidFill>
                <a:schemeClr val="accent5">
                  <a:lumMod val="2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1017917"/>
            <a:ext cx="7216775" cy="5564037"/>
          </a:xfrm>
        </p:spPr>
        <p:txBody>
          <a:bodyPr/>
          <a:lstStyle/>
          <a:p>
            <a:r>
              <a:rPr lang="ru-RU" sz="2000" b="1" u="sng" dirty="0" smtClean="0">
                <a:solidFill>
                  <a:schemeClr val="bg2"/>
                </a:solidFill>
                <a:latin typeface="Times New Roman" pitchFamily="18" charset="0"/>
                <a:cs typeface="Times New Roman" pitchFamily="18" charset="0"/>
              </a:rPr>
              <a:t>Дети младше 7 лет </a:t>
            </a:r>
            <a:r>
              <a:rPr lang="ru-RU" sz="2000" dirty="0" smtClean="0">
                <a:solidFill>
                  <a:schemeClr val="bg2"/>
                </a:solidFill>
                <a:latin typeface="Times New Roman" pitchFamily="18" charset="0"/>
                <a:cs typeface="Times New Roman" pitchFamily="18" charset="0"/>
              </a:rPr>
              <a:t>– дошкольники, воспитанники детских садов и находящиеся на домашнем воспитании.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Ведущий </a:t>
            </a:r>
            <a:r>
              <a:rPr lang="ru-RU" sz="2000" dirty="0" smtClean="0">
                <a:solidFill>
                  <a:schemeClr val="bg2"/>
                </a:solidFill>
                <a:latin typeface="Times New Roman" pitchFamily="18" charset="0"/>
                <a:cs typeface="Times New Roman" pitchFamily="18" charset="0"/>
              </a:rPr>
              <a:t>вид деятельности – игра. Дошкольники общаются в основном в семье. У детей, которые посещают детский сад, круг общения расширяется, добавляется общение со сверстниками, воспитателем, другими работниками детского сада.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Наиболее </a:t>
            </a:r>
            <a:r>
              <a:rPr lang="ru-RU" sz="2000" dirty="0" smtClean="0">
                <a:solidFill>
                  <a:schemeClr val="bg2"/>
                </a:solidFill>
                <a:latin typeface="Times New Roman" pitchFamily="18" charset="0"/>
                <a:cs typeface="Times New Roman" pitchFamily="18" charset="0"/>
              </a:rPr>
              <a:t>значимыми фигурами, влияющими на формирование характера и мировоззрения, выступают родители.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Ведущие </a:t>
            </a:r>
            <a:r>
              <a:rPr lang="ru-RU" sz="2000" dirty="0" smtClean="0">
                <a:solidFill>
                  <a:schemeClr val="bg2"/>
                </a:solidFill>
                <a:latin typeface="Times New Roman" pitchFamily="18" charset="0"/>
                <a:cs typeface="Times New Roman" pitchFamily="18" charset="0"/>
              </a:rPr>
              <a:t>субъекты патриотического воспитания – семья, дошкольные образовательные учреждения. Наиболее значимые инструменты патриотического воспитания: личный пример, литература, мультипликация, игра.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На </a:t>
            </a:r>
            <a:r>
              <a:rPr lang="ru-RU" sz="2000" dirty="0" smtClean="0">
                <a:solidFill>
                  <a:schemeClr val="bg2"/>
                </a:solidFill>
                <a:latin typeface="Times New Roman" pitchFamily="18" charset="0"/>
                <a:cs typeface="Times New Roman" pitchFamily="18" charset="0"/>
              </a:rPr>
              <a:t>текущий период в России проживают около 12 </a:t>
            </a:r>
            <a:r>
              <a:rPr lang="ru-RU" sz="2000" dirty="0" smtClean="0">
                <a:solidFill>
                  <a:schemeClr val="bg2"/>
                </a:solidFill>
                <a:latin typeface="Times New Roman" pitchFamily="18" charset="0"/>
                <a:cs typeface="Times New Roman" pitchFamily="18" charset="0"/>
              </a:rPr>
              <a:t>млн. </a:t>
            </a:r>
            <a:r>
              <a:rPr lang="ru-RU" sz="2000" dirty="0" smtClean="0">
                <a:solidFill>
                  <a:schemeClr val="bg2"/>
                </a:solidFill>
                <a:latin typeface="Times New Roman" pitchFamily="18" charset="0"/>
                <a:cs typeface="Times New Roman" pitchFamily="18" charset="0"/>
              </a:rPr>
              <a:t>детей этого возраста.</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67420"/>
            <a:ext cx="7216775" cy="5858744"/>
          </a:xfrm>
        </p:spPr>
        <p:txBody>
          <a:bodyPr/>
          <a:lstStyle/>
          <a:p>
            <a:r>
              <a:rPr lang="ru-RU" sz="1800" dirty="0" smtClean="0">
                <a:solidFill>
                  <a:schemeClr val="bg2"/>
                </a:solidFill>
                <a:latin typeface="Times New Roman" pitchFamily="18" charset="0"/>
                <a:cs typeface="Times New Roman" pitchFamily="18" charset="0"/>
              </a:rPr>
              <a:t>Дети от 7 до 14 лет – ученики младшей и средней школы.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Ведущая </a:t>
            </a:r>
            <a:r>
              <a:rPr lang="ru-RU" sz="1800" dirty="0" smtClean="0">
                <a:solidFill>
                  <a:schemeClr val="bg2"/>
                </a:solidFill>
                <a:latin typeface="Times New Roman" pitchFamily="18" charset="0"/>
                <a:cs typeface="Times New Roman" pitchFamily="18" charset="0"/>
              </a:rPr>
              <a:t>деятельность – учебная. Круг общения школьников включает членов семьи, одноклассников, друзей, проживающих по соседству и приобретенных в различных кружках и секциях, педагогов</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К значимым фигурам родителей на этом этапе добавляются авторитетные учителя, педагоги дополнительного образования, лидеры из числа сверстников</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Ведущие субъекты патриотического воспитания – семья, школа, учреждения дополнительного образования, культуры и молодежной политики, общественные объединения, лидеры общественного мнения, выражающие общие интересы и настроения поколения, авторы популярного информационного контента (</a:t>
            </a:r>
            <a:r>
              <a:rPr lang="ru-RU" sz="1800" dirty="0" err="1" smtClean="0">
                <a:solidFill>
                  <a:schemeClr val="bg2"/>
                </a:solidFill>
                <a:latin typeface="Times New Roman" pitchFamily="18" charset="0"/>
                <a:cs typeface="Times New Roman" pitchFamily="18" charset="0"/>
              </a:rPr>
              <a:t>блогеры</a:t>
            </a:r>
            <a:r>
              <a:rPr lang="ru-RU" sz="1800" dirty="0" smtClean="0">
                <a:solidFill>
                  <a:schemeClr val="bg2"/>
                </a:solidFill>
                <a:latin typeface="Times New Roman" pitchFamily="18" charset="0"/>
                <a:cs typeface="Times New Roman" pitchFamily="18" charset="0"/>
              </a:rPr>
              <a:t>), популярные музыканты</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Наиболее эффективные инструменты патриотического воспитания: урочная и внеурочная деятельность, </a:t>
            </a:r>
            <a:r>
              <a:rPr lang="ru-RU" sz="1800" dirty="0" err="1" smtClean="0">
                <a:solidFill>
                  <a:schemeClr val="bg2"/>
                </a:solidFill>
                <a:latin typeface="Times New Roman" pitchFamily="18" charset="0"/>
                <a:cs typeface="Times New Roman" pitchFamily="18" charset="0"/>
              </a:rPr>
              <a:t>видеоконтент</a:t>
            </a:r>
            <a:r>
              <a:rPr lang="ru-RU" sz="1800" dirty="0" smtClean="0">
                <a:solidFill>
                  <a:schemeClr val="bg2"/>
                </a:solidFill>
                <a:latin typeface="Times New Roman" pitchFamily="18" charset="0"/>
                <a:cs typeface="Times New Roman" pitchFamily="18" charset="0"/>
              </a:rPr>
              <a:t>, социальные сети, блоги, игры (в том числе видеоигры), встречи с интересными людьми, экскурсии, включение в добровольческую (волонтерскую) деятельность, изучение истории семьи.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В </a:t>
            </a:r>
            <a:r>
              <a:rPr lang="ru-RU" sz="1800" dirty="0" smtClean="0">
                <a:solidFill>
                  <a:schemeClr val="bg2"/>
                </a:solidFill>
                <a:latin typeface="Times New Roman" pitchFamily="18" charset="0"/>
                <a:cs typeface="Times New Roman" pitchFamily="18" charset="0"/>
              </a:rPr>
              <a:t>России почти 14 </a:t>
            </a:r>
            <a:r>
              <a:rPr lang="ru-RU" sz="1800" dirty="0" smtClean="0">
                <a:solidFill>
                  <a:schemeClr val="bg2"/>
                </a:solidFill>
                <a:latin typeface="Times New Roman" pitchFamily="18" charset="0"/>
                <a:cs typeface="Times New Roman" pitchFamily="18" charset="0"/>
              </a:rPr>
              <a:t>млн. </a:t>
            </a:r>
            <a:r>
              <a:rPr lang="ru-RU" sz="1800" dirty="0" smtClean="0">
                <a:solidFill>
                  <a:schemeClr val="bg2"/>
                </a:solidFill>
                <a:latin typeface="Times New Roman" pitchFamily="18" charset="0"/>
                <a:cs typeface="Times New Roman" pitchFamily="18" charset="0"/>
              </a:rPr>
              <a:t>школьников этих лет.</a:t>
            </a:r>
            <a:endParaRPr lang="ru-RU" sz="1800" dirty="0">
              <a:solidFill>
                <a:schemeClr val="bg2"/>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629728"/>
            <a:ext cx="7216775" cy="6098876"/>
          </a:xfrm>
        </p:spPr>
        <p:txBody>
          <a:bodyPr/>
          <a:lstStyle/>
          <a:p>
            <a:r>
              <a:rPr lang="ru-RU" sz="1600" dirty="0" smtClean="0">
                <a:solidFill>
                  <a:schemeClr val="bg2"/>
                </a:solidFill>
                <a:latin typeface="Times New Roman" pitchFamily="18" charset="0"/>
                <a:cs typeface="Times New Roman" pitchFamily="18" charset="0"/>
              </a:rPr>
              <a:t>Подростки 15-17 лет – ученики старшей школы, обучающиеся младших курсов профессиональных образовательных организаций.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Ведущая </a:t>
            </a:r>
            <a:r>
              <a:rPr lang="ru-RU" sz="1600" dirty="0" smtClean="0">
                <a:solidFill>
                  <a:schemeClr val="bg2"/>
                </a:solidFill>
                <a:latin typeface="Times New Roman" pitchFamily="18" charset="0"/>
                <a:cs typeface="Times New Roman" pitchFamily="18" charset="0"/>
              </a:rPr>
              <a:t>деятельность подростков – общение со сверстниками.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Главная </a:t>
            </a:r>
            <a:r>
              <a:rPr lang="ru-RU" sz="1600" dirty="0" smtClean="0">
                <a:solidFill>
                  <a:schemeClr val="bg2"/>
                </a:solidFill>
                <a:latin typeface="Times New Roman" pitchFamily="18" charset="0"/>
                <a:cs typeface="Times New Roman" pitchFamily="18" charset="0"/>
              </a:rPr>
              <a:t>тенденция – переориентация общения с родителей и учителей на ровесников.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 </a:t>
            </a:r>
            <a:r>
              <a:rPr lang="ru-RU" sz="1600" dirty="0" smtClean="0">
                <a:solidFill>
                  <a:schemeClr val="bg2"/>
                </a:solidFill>
                <a:latin typeface="Times New Roman" pitchFamily="18" charset="0"/>
                <a:cs typeface="Times New Roman" pitchFamily="18" charset="0"/>
              </a:rPr>
              <a:t>подростковом возрасте наблюдается уход учебной деятельности в психологическом отношении на второй план.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Важнейшим </a:t>
            </a:r>
            <a:r>
              <a:rPr lang="ru-RU" sz="1600" dirty="0" smtClean="0">
                <a:solidFill>
                  <a:schemeClr val="bg2"/>
                </a:solidFill>
                <a:latin typeface="Times New Roman" pitchFamily="18" charset="0"/>
                <a:cs typeface="Times New Roman" pitchFamily="18" charset="0"/>
              </a:rPr>
              <a:t>источником развития подростка выступает среда, которую могут составлять друзья, одноклассники (</a:t>
            </a:r>
            <a:r>
              <a:rPr lang="ru-RU" sz="1600" dirty="0" err="1" smtClean="0">
                <a:solidFill>
                  <a:schemeClr val="bg2"/>
                </a:solidFill>
                <a:latin typeface="Times New Roman" pitchFamily="18" charset="0"/>
                <a:cs typeface="Times New Roman" pitchFamily="18" charset="0"/>
              </a:rPr>
              <a:t>одногруппники</a:t>
            </a:r>
            <a:r>
              <a:rPr lang="ru-RU" sz="1600" dirty="0" smtClean="0">
                <a:solidFill>
                  <a:schemeClr val="bg2"/>
                </a:solidFill>
                <a:latin typeface="Times New Roman" pitchFamily="18" charset="0"/>
                <a:cs typeface="Times New Roman" pitchFamily="18" charset="0"/>
              </a:rPr>
              <a:t>), формальные и неформальные объединения.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Ведущие </a:t>
            </a:r>
            <a:r>
              <a:rPr lang="ru-RU" sz="1600" dirty="0" smtClean="0">
                <a:solidFill>
                  <a:schemeClr val="bg2"/>
                </a:solidFill>
                <a:latin typeface="Times New Roman" pitchFamily="18" charset="0"/>
                <a:cs typeface="Times New Roman" pitchFamily="18" charset="0"/>
              </a:rPr>
              <a:t>субъекты патриотического воспитания – общественные объединения, образовательные организации, учреждения дополнительного образования, культуры и молодежной политики, семья, артисты шоу-бизнеса, спортсмены, лидеры общественного мнения, выражающие общие интересы и настроения поколения, авторы популярного информационного контента (</a:t>
            </a:r>
            <a:r>
              <a:rPr lang="ru-RU" sz="1600" dirty="0" err="1" smtClean="0">
                <a:solidFill>
                  <a:schemeClr val="bg2"/>
                </a:solidFill>
                <a:latin typeface="Times New Roman" pitchFamily="18" charset="0"/>
                <a:cs typeface="Times New Roman" pitchFamily="18" charset="0"/>
              </a:rPr>
              <a:t>блогеры</a:t>
            </a:r>
            <a:r>
              <a:rPr lang="ru-RU" sz="1600" dirty="0" smtClean="0">
                <a:solidFill>
                  <a:schemeClr val="bg2"/>
                </a:solidFill>
                <a:latin typeface="Times New Roman" pitchFamily="18" charset="0"/>
                <a:cs typeface="Times New Roman" pitchFamily="18" charset="0"/>
              </a:rPr>
              <a:t>), популярные музыканты</a:t>
            </a:r>
            <a:r>
              <a:rPr lang="ru-RU" sz="1600" dirty="0" smtClean="0">
                <a:solidFill>
                  <a:schemeClr val="bg2"/>
                </a:solidFill>
                <a:latin typeface="Times New Roman" pitchFamily="18" charset="0"/>
                <a:cs typeface="Times New Roman" pitchFamily="18" charset="0"/>
              </a:rPr>
              <a:t>.</a:t>
            </a:r>
          </a:p>
          <a:p>
            <a:r>
              <a:rPr lang="ru-RU" sz="1400" dirty="0" smtClean="0">
                <a:solidFill>
                  <a:schemeClr val="bg2"/>
                </a:solidFill>
                <a:latin typeface="Times New Roman" pitchFamily="18" charset="0"/>
                <a:cs typeface="Times New Roman" pitchFamily="18" charset="0"/>
              </a:rPr>
              <a:t>Наиболее эффективные инструменты патриотического воспитания: </a:t>
            </a:r>
            <a:r>
              <a:rPr lang="ru-RU" sz="1400" dirty="0" err="1" smtClean="0">
                <a:solidFill>
                  <a:schemeClr val="bg2"/>
                </a:solidFill>
                <a:latin typeface="Times New Roman" pitchFamily="18" charset="0"/>
                <a:cs typeface="Times New Roman" pitchFamily="18" charset="0"/>
              </a:rPr>
              <a:t>видеоконтент</a:t>
            </a:r>
            <a:r>
              <a:rPr lang="ru-RU" sz="1400" dirty="0" smtClean="0">
                <a:solidFill>
                  <a:schemeClr val="bg2"/>
                </a:solidFill>
                <a:latin typeface="Times New Roman" pitchFamily="18" charset="0"/>
                <a:cs typeface="Times New Roman" pitchFamily="18" charset="0"/>
              </a:rPr>
              <a:t>, социальные сети, блоги, видеоигры, встречи с интересными людьми, походы и экскурсии, знакомство с достижениями российских ученых, спортсменов, творцов, общественных деятелей, шедеврами российской литературы и культуры, подвигами героев, добровольчество (</a:t>
            </a:r>
            <a:r>
              <a:rPr lang="ru-RU" sz="1400" dirty="0" err="1" smtClean="0">
                <a:solidFill>
                  <a:schemeClr val="bg2"/>
                </a:solidFill>
                <a:latin typeface="Times New Roman" pitchFamily="18" charset="0"/>
                <a:cs typeface="Times New Roman" pitchFamily="18" charset="0"/>
              </a:rPr>
              <a:t>волонтерство</a:t>
            </a:r>
            <a:r>
              <a:rPr lang="ru-RU" sz="1400" dirty="0" smtClean="0">
                <a:solidFill>
                  <a:schemeClr val="bg2"/>
                </a:solidFill>
                <a:latin typeface="Times New Roman" pitchFamily="18" charset="0"/>
                <a:cs typeface="Times New Roman" pitchFamily="18" charset="0"/>
              </a:rPr>
              <a:t>). </a:t>
            </a:r>
            <a:endParaRPr lang="ru-RU" sz="1400" dirty="0" smtClean="0">
              <a:solidFill>
                <a:schemeClr val="bg2"/>
              </a:solidFill>
              <a:latin typeface="Times New Roman" pitchFamily="18" charset="0"/>
              <a:cs typeface="Times New Roman" pitchFamily="18" charset="0"/>
            </a:endParaRPr>
          </a:p>
          <a:p>
            <a:r>
              <a:rPr lang="ru-RU" sz="1400" dirty="0" smtClean="0">
                <a:solidFill>
                  <a:schemeClr val="bg2"/>
                </a:solidFill>
                <a:latin typeface="Times New Roman" pitchFamily="18" charset="0"/>
                <a:cs typeface="Times New Roman" pitchFamily="18" charset="0"/>
              </a:rPr>
              <a:t>В </a:t>
            </a:r>
            <a:r>
              <a:rPr lang="ru-RU" sz="1400" dirty="0" smtClean="0">
                <a:solidFill>
                  <a:schemeClr val="bg2"/>
                </a:solidFill>
                <a:latin typeface="Times New Roman" pitchFamily="18" charset="0"/>
                <a:cs typeface="Times New Roman" pitchFamily="18" charset="0"/>
              </a:rPr>
              <a:t>стране проживает 4,5 </a:t>
            </a:r>
            <a:r>
              <a:rPr lang="ru-RU" sz="1400" dirty="0" smtClean="0">
                <a:solidFill>
                  <a:schemeClr val="bg2"/>
                </a:solidFill>
                <a:latin typeface="Times New Roman" pitchFamily="18" charset="0"/>
                <a:cs typeface="Times New Roman" pitchFamily="18" charset="0"/>
              </a:rPr>
              <a:t>млн. </a:t>
            </a:r>
            <a:r>
              <a:rPr lang="ru-RU" sz="1400" dirty="0" smtClean="0">
                <a:solidFill>
                  <a:schemeClr val="bg2"/>
                </a:solidFill>
                <a:latin typeface="Times New Roman" pitchFamily="18" charset="0"/>
                <a:cs typeface="Times New Roman" pitchFamily="18" charset="0"/>
              </a:rPr>
              <a:t>молодых людей в этом возрасте.</a:t>
            </a:r>
            <a:endParaRPr lang="ru-RU" sz="1400" dirty="0" smtClean="0">
              <a:solidFill>
                <a:schemeClr val="bg2"/>
              </a:solidFill>
              <a:latin typeface="Times New Roman" pitchFamily="18" charset="0"/>
              <a:cs typeface="Times New Roman" pitchFamily="18" charset="0"/>
            </a:endParaRPr>
          </a:p>
          <a:p>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15660"/>
            <a:ext cx="7216775" cy="5910503"/>
          </a:xfrm>
        </p:spPr>
        <p:txBody>
          <a:bodyPr/>
          <a:lstStyle/>
          <a:p>
            <a:r>
              <a:rPr lang="ru-RU" sz="1600" b="1" u="sng" dirty="0" smtClean="0">
                <a:solidFill>
                  <a:schemeClr val="bg2"/>
                </a:solidFill>
                <a:latin typeface="Times New Roman" pitchFamily="18" charset="0"/>
                <a:cs typeface="Times New Roman" pitchFamily="18" charset="0"/>
              </a:rPr>
              <a:t>Студенческая молодежь 18-24 лет </a:t>
            </a:r>
            <a:r>
              <a:rPr lang="ru-RU" sz="1600" dirty="0" smtClean="0">
                <a:solidFill>
                  <a:schemeClr val="bg2"/>
                </a:solidFill>
                <a:latin typeface="Times New Roman" pitchFamily="18" charset="0"/>
                <a:cs typeface="Times New Roman" pitchFamily="18" charset="0"/>
              </a:rPr>
              <a:t>– студенты образовательных организаций высшего образования, обучающиеся старших курсов профессиональных образовательных организаций.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Ведущей </a:t>
            </a:r>
            <a:r>
              <a:rPr lang="ru-RU" sz="1600" dirty="0" smtClean="0">
                <a:solidFill>
                  <a:schemeClr val="bg2"/>
                </a:solidFill>
                <a:latin typeface="Times New Roman" pitchFamily="18" charset="0"/>
                <a:cs typeface="Times New Roman" pitchFamily="18" charset="0"/>
              </a:rPr>
              <a:t>деятельностью в </a:t>
            </a:r>
            <a:r>
              <a:rPr lang="ru-RU" sz="1600" dirty="0" smtClean="0">
                <a:solidFill>
                  <a:schemeClr val="bg2"/>
                </a:solidFill>
                <a:latin typeface="Times New Roman" pitchFamily="18" charset="0"/>
                <a:cs typeface="Times New Roman" pitchFamily="18" charset="0"/>
              </a:rPr>
              <a:t>юности признается </a:t>
            </a:r>
            <a:r>
              <a:rPr lang="ru-RU" sz="1600" dirty="0" smtClean="0">
                <a:solidFill>
                  <a:schemeClr val="bg2"/>
                </a:solidFill>
                <a:latin typeface="Times New Roman" pitchFamily="18" charset="0"/>
                <a:cs typeface="Times New Roman" pitchFamily="18" charset="0"/>
              </a:rPr>
              <a:t>учебно -</a:t>
            </a:r>
            <a:r>
              <a:rPr lang="ru-RU" sz="1600" dirty="0" smtClean="0">
                <a:solidFill>
                  <a:schemeClr val="bg2"/>
                </a:solidFill>
                <a:latin typeface="Times New Roman" pitchFamily="18" charset="0"/>
                <a:cs typeface="Times New Roman" pitchFamily="18" charset="0"/>
              </a:rPr>
              <a:t>профессиональная деятельность </a:t>
            </a:r>
            <a:r>
              <a:rPr lang="ru-RU" sz="1600" dirty="0" smtClean="0">
                <a:solidFill>
                  <a:schemeClr val="bg2"/>
                </a:solidFill>
                <a:latin typeface="Times New Roman" pitchFamily="18" charset="0"/>
                <a:cs typeface="Times New Roman" pitchFamily="18" charset="0"/>
              </a:rPr>
              <a:t>и профессиональное самоопределение</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 </a:t>
            </a:r>
            <a:r>
              <a:rPr lang="ru-RU" sz="1600" dirty="0" smtClean="0">
                <a:solidFill>
                  <a:schemeClr val="bg2"/>
                </a:solidFill>
                <a:latin typeface="Times New Roman" pitchFamily="18" charset="0"/>
                <a:cs typeface="Times New Roman" pitchFamily="18" charset="0"/>
              </a:rPr>
              <a:t>Происходит количественное расширение диапазона социальных ролей и интересов, повышается самостоятельность и ответственность. Студенческая молодежь часто пробует себя в общественно полезной деятельности, обретает различные хобби. Общению по-прежнему отводится важное место в жизни молодого человека. В юности значительно расширяется круг общения, вследствие резкого увеличения числа друзей и приятелей, которые не связаны друг с другом территориальной близостью, появляются тесные контакты с людьми старше и младше на несколько лет. Ведущие субъекты патриотического воспитания – образовательные организации, общественные объединения, учреждения молодежной политики, культуры, артисты шоу-бизнеса, спортсмены, лидеры общественного мнения, выражающие общие интересы и настроения поколения, авторы популярного информационного контента (</a:t>
            </a:r>
            <a:r>
              <a:rPr lang="ru-RU" sz="1600" dirty="0" err="1" smtClean="0">
                <a:solidFill>
                  <a:schemeClr val="bg2"/>
                </a:solidFill>
                <a:latin typeface="Times New Roman" pitchFamily="18" charset="0"/>
                <a:cs typeface="Times New Roman" pitchFamily="18" charset="0"/>
              </a:rPr>
              <a:t>блогеры</a:t>
            </a:r>
            <a:r>
              <a:rPr lang="ru-RU" sz="1600" dirty="0" smtClean="0">
                <a:solidFill>
                  <a:schemeClr val="bg2"/>
                </a:solidFill>
                <a:latin typeface="Times New Roman" pitchFamily="18" charset="0"/>
                <a:cs typeface="Times New Roman" pitchFamily="18" charset="0"/>
              </a:rPr>
              <a:t>), популярные музыканты. Наиболее эффективные инструменты патриотического воспитания: </a:t>
            </a:r>
            <a:r>
              <a:rPr lang="ru-RU" sz="1600" dirty="0" err="1" smtClean="0">
                <a:solidFill>
                  <a:schemeClr val="bg2"/>
                </a:solidFill>
                <a:latin typeface="Times New Roman" pitchFamily="18" charset="0"/>
                <a:cs typeface="Times New Roman" pitchFamily="18" charset="0"/>
              </a:rPr>
              <a:t>видеоконтент</a:t>
            </a:r>
            <a:r>
              <a:rPr lang="ru-RU" sz="1600" dirty="0" smtClean="0">
                <a:solidFill>
                  <a:schemeClr val="bg2"/>
                </a:solidFill>
                <a:latin typeface="Times New Roman" pitchFamily="18" charset="0"/>
                <a:cs typeface="Times New Roman" pitchFamily="18" charset="0"/>
              </a:rPr>
              <a:t>, социальные сети, блоги, видеоигры, встречи с интересными людьми, путешествия по России, предоставление возможностей для саморазвития</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добровольчество (</a:t>
            </a:r>
            <a:r>
              <a:rPr lang="ru-RU" sz="1600" dirty="0" err="1" smtClean="0">
                <a:solidFill>
                  <a:schemeClr val="bg2"/>
                </a:solidFill>
                <a:latin typeface="Times New Roman" pitchFamily="18" charset="0"/>
                <a:cs typeface="Times New Roman" pitchFamily="18" charset="0"/>
              </a:rPr>
              <a:t>волонтерство</a:t>
            </a:r>
            <a:r>
              <a:rPr lang="ru-RU" sz="1600" dirty="0" smtClean="0">
                <a:solidFill>
                  <a:schemeClr val="bg2"/>
                </a:solidFill>
                <a:latin typeface="Times New Roman" pitchFamily="18" charset="0"/>
                <a:cs typeface="Times New Roman" pitchFamily="18" charset="0"/>
              </a:rPr>
              <a:t>). В России почти 10 </a:t>
            </a:r>
            <a:r>
              <a:rPr lang="ru-RU" sz="1600" dirty="0" err="1" smtClean="0">
                <a:solidFill>
                  <a:schemeClr val="bg2"/>
                </a:solidFill>
                <a:latin typeface="Times New Roman" pitchFamily="18" charset="0"/>
                <a:cs typeface="Times New Roman" pitchFamily="18" charset="0"/>
              </a:rPr>
              <a:t>млн</a:t>
            </a:r>
            <a:r>
              <a:rPr lang="ru-RU" sz="1600" dirty="0" smtClean="0">
                <a:solidFill>
                  <a:schemeClr val="bg2"/>
                </a:solidFill>
                <a:latin typeface="Times New Roman" pitchFamily="18" charset="0"/>
                <a:cs typeface="Times New Roman" pitchFamily="18" charset="0"/>
              </a:rPr>
              <a:t> юношей и девушек 18-24 лет</a:t>
            </a:r>
            <a:r>
              <a:rPr lang="ru-RU" sz="1600" dirty="0" smtClean="0">
                <a:solidFill>
                  <a:schemeClr val="bg2"/>
                </a:solidFill>
                <a:latin typeface="Times New Roman" pitchFamily="18" charset="0"/>
                <a:cs typeface="Times New Roman" pitchFamily="18" charset="0"/>
              </a:rPr>
              <a:t>.</a:t>
            </a:r>
          </a:p>
          <a:p>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0"/>
            <a:ext cx="7216775" cy="6564702"/>
          </a:xfrm>
        </p:spPr>
        <p:txBody>
          <a:bodyPr/>
          <a:lstStyle/>
          <a:p>
            <a:r>
              <a:rPr lang="ru-RU" sz="1600" b="1" u="sng" dirty="0" smtClean="0">
                <a:solidFill>
                  <a:schemeClr val="bg2"/>
                </a:solidFill>
                <a:latin typeface="Times New Roman" pitchFamily="18" charset="0"/>
                <a:cs typeface="Times New Roman" pitchFamily="18" charset="0"/>
              </a:rPr>
              <a:t>Работающая молодежь 25-35 лет </a:t>
            </a:r>
            <a:r>
              <a:rPr lang="ru-RU" sz="1600" dirty="0" smtClean="0">
                <a:solidFill>
                  <a:schemeClr val="bg2"/>
                </a:solidFill>
                <a:latin typeface="Times New Roman" pitchFamily="18" charset="0"/>
                <a:cs typeface="Times New Roman" pitchFamily="18" charset="0"/>
              </a:rPr>
              <a:t>– молодые специалисты организаций различных организационно-правовых форм и форм собственности. Основной деятельностью такой молодежи является работа на производстве и в других сферах, связанная с необходимостью обеспечения собственной жизни. При этом, важной задачей становится профессиональное развитие и карьерный рост. В этом возрасте чаще всего молодежь вступает в брак и обзаводится детьми. Круг общения постепенно сужается, из него, в связи с недостатком свободного времени, выпадают случайные люди. Работающая молодежь начинает теснее взаимодействовать с родителями и другими родственниками, поддерживает связи с друзьями детских и студенческих лет, сближается с коллегами. Ведущие субъекты патриотического воспитания – трудовые коллективы, общественные и политические объединения, средства массовой информации, артисты шоу-бизнеса, спортсмены, лидеры общественного мнения, выражающие общие интересы и настроения поколения, авторы популярного информационного контента (</a:t>
            </a:r>
            <a:r>
              <a:rPr lang="ru-RU" sz="1600" dirty="0" err="1" smtClean="0">
                <a:solidFill>
                  <a:schemeClr val="bg2"/>
                </a:solidFill>
                <a:latin typeface="Times New Roman" pitchFamily="18" charset="0"/>
                <a:cs typeface="Times New Roman" pitchFamily="18" charset="0"/>
              </a:rPr>
              <a:t>блогеры</a:t>
            </a:r>
            <a:r>
              <a:rPr lang="ru-RU" sz="1600" dirty="0" smtClean="0">
                <a:solidFill>
                  <a:schemeClr val="bg2"/>
                </a:solidFill>
                <a:latin typeface="Times New Roman" pitchFamily="18" charset="0"/>
                <a:cs typeface="Times New Roman" pitchFamily="18" charset="0"/>
              </a:rPr>
              <a:t>), популярные музыканты. Наиболее значимые инструменты патриотического воспитания: новостной и </a:t>
            </a:r>
            <a:r>
              <a:rPr lang="ru-RU" sz="1600" dirty="0" err="1" smtClean="0">
                <a:solidFill>
                  <a:schemeClr val="bg2"/>
                </a:solidFill>
                <a:latin typeface="Times New Roman" pitchFamily="18" charset="0"/>
                <a:cs typeface="Times New Roman" pitchFamily="18" charset="0"/>
              </a:rPr>
              <a:t>видеоконтент</a:t>
            </a:r>
            <a:r>
              <a:rPr lang="ru-RU" sz="1600" dirty="0" smtClean="0">
                <a:solidFill>
                  <a:schemeClr val="bg2"/>
                </a:solidFill>
                <a:latin typeface="Times New Roman" pitchFamily="18" charset="0"/>
                <a:cs typeface="Times New Roman" pitchFamily="18" charset="0"/>
              </a:rPr>
              <a:t>, социальные сети, блоги, путешествия по России, предоставление возможностей для самореализации и карьерного роста, создание комфортной окружающей среды, добровольчество (</a:t>
            </a:r>
            <a:r>
              <a:rPr lang="ru-RU" sz="1600" dirty="0" err="1" smtClean="0">
                <a:solidFill>
                  <a:schemeClr val="bg2"/>
                </a:solidFill>
                <a:latin typeface="Times New Roman" pitchFamily="18" charset="0"/>
                <a:cs typeface="Times New Roman" pitchFamily="18" charset="0"/>
              </a:rPr>
              <a:t>волонтерство</a:t>
            </a:r>
            <a:r>
              <a:rPr lang="ru-RU" sz="1600" dirty="0" smtClean="0">
                <a:solidFill>
                  <a:schemeClr val="bg2"/>
                </a:solidFill>
                <a:latin typeface="Times New Roman" pitchFamily="18" charset="0"/>
                <a:cs typeface="Times New Roman" pitchFamily="18" charset="0"/>
              </a:rPr>
              <a:t>).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 </a:t>
            </a:r>
            <a:r>
              <a:rPr lang="ru-RU" sz="1600" dirty="0" smtClean="0">
                <a:solidFill>
                  <a:schemeClr val="bg2"/>
                </a:solidFill>
                <a:latin typeface="Times New Roman" pitchFamily="18" charset="0"/>
                <a:cs typeface="Times New Roman" pitchFamily="18" charset="0"/>
              </a:rPr>
              <a:t>этом возрасте молодые люди, как правило, сами обретают субъектную позицию в патриотическом воспитании и начинают реализовывать ее в отношении собственных детей.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 </a:t>
            </a:r>
            <a:r>
              <a:rPr lang="ru-RU" sz="1600" dirty="0" smtClean="0">
                <a:solidFill>
                  <a:schemeClr val="bg2"/>
                </a:solidFill>
                <a:latin typeface="Times New Roman" pitchFamily="18" charset="0"/>
                <a:cs typeface="Times New Roman" pitchFamily="18" charset="0"/>
              </a:rPr>
              <a:t>Российской Федерации 23,5 </a:t>
            </a:r>
            <a:r>
              <a:rPr lang="ru-RU" sz="1600" dirty="0" smtClean="0">
                <a:solidFill>
                  <a:schemeClr val="bg2"/>
                </a:solidFill>
                <a:latin typeface="Times New Roman" pitchFamily="18" charset="0"/>
                <a:cs typeface="Times New Roman" pitchFamily="18" charset="0"/>
              </a:rPr>
              <a:t>млн. </a:t>
            </a:r>
            <a:r>
              <a:rPr lang="ru-RU" sz="1600" dirty="0" smtClean="0">
                <a:solidFill>
                  <a:schemeClr val="bg2"/>
                </a:solidFill>
                <a:latin typeface="Times New Roman" pitchFamily="18" charset="0"/>
                <a:cs typeface="Times New Roman" pitchFamily="18" charset="0"/>
              </a:rPr>
              <a:t>молодых людей такого возраста.</a:t>
            </a:r>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46650"/>
            <a:ext cx="7216775" cy="6547448"/>
          </a:xfrm>
        </p:spPr>
        <p:txBody>
          <a:bodyPr/>
          <a:lstStyle/>
          <a:p>
            <a:r>
              <a:rPr lang="ru-RU" sz="1800" b="1" u="sng" dirty="0" smtClean="0">
                <a:solidFill>
                  <a:schemeClr val="bg2"/>
                </a:solidFill>
                <a:latin typeface="Times New Roman" pitchFamily="18" charset="0"/>
                <a:cs typeface="Times New Roman" pitchFamily="18" charset="0"/>
              </a:rPr>
              <a:t>Работающее население 36-59 лет </a:t>
            </a:r>
            <a:r>
              <a:rPr lang="ru-RU" sz="1800" dirty="0" smtClean="0">
                <a:solidFill>
                  <a:schemeClr val="bg2"/>
                </a:solidFill>
                <a:latin typeface="Times New Roman" pitchFamily="18" charset="0"/>
                <a:cs typeface="Times New Roman" pitchFamily="18" charset="0"/>
              </a:rPr>
              <a:t>– сотрудники организаций различных организационно-правовых форм и форм собственности. Ведущей деятельностью для этой категории населения продолжает оставаться трудовая деятельность</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Чаще всего в этот возраст люди входят на пике карьерных достижений. Круг общения преимущественно составляют члены семьи, коллеги, отдельные друзья. Дети постепенно вырастают, освобождая место для путешествий и хобби. Выросшие дети и их достижения могут становиться источником патриотических настроений.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Ведущие </a:t>
            </a:r>
            <a:r>
              <a:rPr lang="ru-RU" sz="1800" dirty="0" smtClean="0">
                <a:solidFill>
                  <a:schemeClr val="bg2"/>
                </a:solidFill>
                <a:latin typeface="Times New Roman" pitchFamily="18" charset="0"/>
                <a:cs typeface="Times New Roman" pitchFamily="18" charset="0"/>
              </a:rPr>
              <a:t>субъекты патриотического воспитания – семья, трудовые коллективы, общественные объединения, политические объединения и политические лидеры, средства массовой информации, лидеры общественного мнения выражающие общие интересы и настроение поколения, популярные музыканты и актеры, общественные деятели</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Наиболее эффективные инструменты патриотического воспитания: </a:t>
            </a:r>
            <a:r>
              <a:rPr lang="ru-RU" sz="1800" dirty="0" err="1" smtClean="0">
                <a:solidFill>
                  <a:schemeClr val="bg2"/>
                </a:solidFill>
                <a:latin typeface="Times New Roman" pitchFamily="18" charset="0"/>
                <a:cs typeface="Times New Roman" pitchFamily="18" charset="0"/>
              </a:rPr>
              <a:t>видеоконтент</a:t>
            </a:r>
            <a:r>
              <a:rPr lang="ru-RU" sz="1800" dirty="0" smtClean="0">
                <a:solidFill>
                  <a:schemeClr val="bg2"/>
                </a:solidFill>
                <a:latin typeface="Times New Roman" pitchFamily="18" charset="0"/>
                <a:cs typeface="Times New Roman" pitchFamily="18" charset="0"/>
              </a:rPr>
              <a:t>, блоги, кинематограф, телевидение, новостные ресурсы, социальные сети, путешествия по России, участие в добровольческой деятельности.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В </a:t>
            </a:r>
            <a:r>
              <a:rPr lang="ru-RU" sz="1800" dirty="0" smtClean="0">
                <a:solidFill>
                  <a:schemeClr val="bg2"/>
                </a:solidFill>
                <a:latin typeface="Times New Roman" pitchFamily="18" charset="0"/>
                <a:cs typeface="Times New Roman" pitchFamily="18" charset="0"/>
              </a:rPr>
              <a:t>России свыше 49 </a:t>
            </a:r>
            <a:r>
              <a:rPr lang="ru-RU" sz="1800" dirty="0" smtClean="0">
                <a:solidFill>
                  <a:schemeClr val="bg2"/>
                </a:solidFill>
                <a:latin typeface="Times New Roman" pitchFamily="18" charset="0"/>
                <a:cs typeface="Times New Roman" pitchFamily="18" charset="0"/>
              </a:rPr>
              <a:t>млн. </a:t>
            </a:r>
            <a:r>
              <a:rPr lang="ru-RU" sz="1800" dirty="0" smtClean="0">
                <a:solidFill>
                  <a:schemeClr val="bg2"/>
                </a:solidFill>
                <a:latin typeface="Times New Roman" pitchFamily="18" charset="0"/>
                <a:cs typeface="Times New Roman" pitchFamily="18" charset="0"/>
              </a:rPr>
              <a:t>человек этих лет.</a:t>
            </a:r>
            <a:endParaRPr lang="ru-RU" sz="1800" dirty="0">
              <a:solidFill>
                <a:schemeClr val="bg2"/>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0"/>
            <a:ext cx="7216775" cy="6538823"/>
          </a:xfrm>
        </p:spPr>
        <p:txBody>
          <a:bodyPr/>
          <a:lstStyle/>
          <a:p>
            <a:r>
              <a:rPr lang="ru-RU" sz="1600" b="1" u="sng" dirty="0" smtClean="0">
                <a:solidFill>
                  <a:schemeClr val="bg2"/>
                </a:solidFill>
                <a:latin typeface="Times New Roman" pitchFamily="18" charset="0"/>
                <a:cs typeface="Times New Roman" pitchFamily="18" charset="0"/>
              </a:rPr>
              <a:t>Люди 60 лет и старше </a:t>
            </a:r>
            <a:r>
              <a:rPr lang="ru-RU" sz="1600" dirty="0" smtClean="0">
                <a:solidFill>
                  <a:schemeClr val="bg2"/>
                </a:solidFill>
                <a:latin typeface="Times New Roman" pitchFamily="18" charset="0"/>
                <a:cs typeface="Times New Roman" pitchFamily="18" charset="0"/>
              </a:rPr>
              <a:t>– </a:t>
            </a:r>
            <a:r>
              <a:rPr lang="ru-RU" sz="1600" dirty="0" err="1" smtClean="0">
                <a:solidFill>
                  <a:schemeClr val="bg2"/>
                </a:solidFill>
                <a:latin typeface="Times New Roman" pitchFamily="18" charset="0"/>
                <a:cs typeface="Times New Roman" pitchFamily="18" charset="0"/>
              </a:rPr>
              <a:t>предпенсионеры</a:t>
            </a:r>
            <a:r>
              <a:rPr lang="ru-RU" sz="1600" dirty="0" smtClean="0">
                <a:solidFill>
                  <a:schemeClr val="bg2"/>
                </a:solidFill>
                <a:latin typeface="Times New Roman" pitchFamily="18" charset="0"/>
                <a:cs typeface="Times New Roman" pitchFamily="18" charset="0"/>
              </a:rPr>
              <a:t> и пенсионеры.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Ведущей </a:t>
            </a:r>
            <a:r>
              <a:rPr lang="ru-RU" sz="1600" dirty="0" smtClean="0">
                <a:solidFill>
                  <a:schemeClr val="bg2"/>
                </a:solidFill>
                <a:latin typeface="Times New Roman" pitchFamily="18" charset="0"/>
                <a:cs typeface="Times New Roman" pitchFamily="18" charset="0"/>
              </a:rPr>
              <a:t>деятельностью данной группы становится отдых, общественная деятельность и досуг</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 </a:t>
            </a:r>
            <a:r>
              <a:rPr lang="ru-RU" sz="1600" dirty="0" smtClean="0">
                <a:solidFill>
                  <a:schemeClr val="bg2"/>
                </a:solidFill>
                <a:latin typeface="Times New Roman" pitchFamily="18" charset="0"/>
                <a:cs typeface="Times New Roman" pitchFamily="18" charset="0"/>
              </a:rPr>
              <a:t>Многие продолжают трудовую деятельность, но ценностный акцент с возрастом постепенно смещается к хобби и общению с близкими. Круг общения с выходом на пенсию значительно сужается, в него, в основном, входят члены семьи, соседи. Пенсионеры много времени уделяют внукам и с ними заново открывают для себя образовательные организации и патриотические мероприятия.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Увлекаются </a:t>
            </a:r>
            <a:r>
              <a:rPr lang="ru-RU" sz="1600" dirty="0" err="1" smtClean="0">
                <a:solidFill>
                  <a:schemeClr val="bg2"/>
                </a:solidFill>
                <a:latin typeface="Times New Roman" pitchFamily="18" charset="0"/>
                <a:cs typeface="Times New Roman" pitchFamily="18" charset="0"/>
              </a:rPr>
              <a:t>волонтерством</a:t>
            </a:r>
            <a:r>
              <a:rPr lang="ru-RU" sz="1600" dirty="0" smtClean="0">
                <a:solidFill>
                  <a:schemeClr val="bg2"/>
                </a:solidFill>
                <a:latin typeface="Times New Roman" pitchFamily="18" charset="0"/>
                <a:cs typeface="Times New Roman" pitchFamily="18" charset="0"/>
              </a:rPr>
              <a:t>, самообразованием, садоводством, занимаются творчеством в учреждениях культуры</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Часть группы пользуется услугами учреждений социального обслуживания и социальных некоммерческих организаций</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 </a:t>
            </a:r>
            <a:r>
              <a:rPr lang="ru-RU" sz="1600" dirty="0" smtClean="0">
                <a:solidFill>
                  <a:schemeClr val="bg2"/>
                </a:solidFill>
                <a:latin typeface="Times New Roman" pitchFamily="18" charset="0"/>
                <a:cs typeface="Times New Roman" pitchFamily="18" charset="0"/>
              </a:rPr>
              <a:t>Ведущие субъекты патриотического воспитания – семья, образовательные организации, учреждения социального обслуживания, культуры, некоммерческие организации, политические объединения и политические лидеры, средства массовой информации</a:t>
            </a:r>
            <a:r>
              <a:rPr lang="ru-RU" sz="1600" dirty="0" smtClean="0">
                <a:solidFill>
                  <a:schemeClr val="bg2"/>
                </a:solidFill>
                <a:latin typeface="Times New Roman" pitchFamily="18" charset="0"/>
                <a:cs typeface="Times New Roman" pitchFamily="18" charset="0"/>
              </a:rPr>
              <a:t>.</a:t>
            </a:r>
          </a:p>
          <a:p>
            <a:r>
              <a:rPr lang="ru-RU" sz="1600" dirty="0" smtClean="0">
                <a:solidFill>
                  <a:schemeClr val="bg2"/>
                </a:solidFill>
                <a:latin typeface="Times New Roman" pitchFamily="18" charset="0"/>
                <a:cs typeface="Times New Roman" pitchFamily="18" charset="0"/>
              </a:rPr>
              <a:t> </a:t>
            </a:r>
            <a:r>
              <a:rPr lang="ru-RU" sz="1600" dirty="0" smtClean="0">
                <a:solidFill>
                  <a:schemeClr val="bg2"/>
                </a:solidFill>
                <a:latin typeface="Times New Roman" pitchFamily="18" charset="0"/>
                <a:cs typeface="Times New Roman" pitchFamily="18" charset="0"/>
              </a:rPr>
              <a:t>Наиболее значимые инструменты патриотического воспитания: телевизионный контент, периодические издания, литература, экскурсии, социальная поддержка, участие в добровольческой (волонтерской) деятельности. </a:t>
            </a:r>
            <a:endParaRPr lang="ru-RU" sz="1600" dirty="0" smtClean="0">
              <a:solidFill>
                <a:schemeClr val="bg2"/>
              </a:solidFill>
              <a:latin typeface="Times New Roman" pitchFamily="18" charset="0"/>
              <a:cs typeface="Times New Roman" pitchFamily="18" charset="0"/>
            </a:endParaRPr>
          </a:p>
          <a:p>
            <a:r>
              <a:rPr lang="ru-RU" sz="1600" dirty="0" smtClean="0">
                <a:solidFill>
                  <a:schemeClr val="bg2"/>
                </a:solidFill>
                <a:latin typeface="Times New Roman" pitchFamily="18" charset="0"/>
                <a:cs typeface="Times New Roman" pitchFamily="18" charset="0"/>
              </a:rPr>
              <a:t>В </a:t>
            </a:r>
            <a:r>
              <a:rPr lang="ru-RU" sz="1600" dirty="0" smtClean="0">
                <a:solidFill>
                  <a:schemeClr val="bg2"/>
                </a:solidFill>
                <a:latin typeface="Times New Roman" pitchFamily="18" charset="0"/>
                <a:cs typeface="Times New Roman" pitchFamily="18" charset="0"/>
              </a:rPr>
              <a:t>стране проживает больше 33,5 </a:t>
            </a:r>
            <a:r>
              <a:rPr lang="ru-RU" sz="1600" dirty="0" err="1" smtClean="0">
                <a:solidFill>
                  <a:schemeClr val="bg2"/>
                </a:solidFill>
                <a:latin typeface="Times New Roman" pitchFamily="18" charset="0"/>
                <a:cs typeface="Times New Roman" pitchFamily="18" charset="0"/>
              </a:rPr>
              <a:t>млн</a:t>
            </a:r>
            <a:r>
              <a:rPr lang="ru-RU" sz="1600" dirty="0" smtClean="0">
                <a:solidFill>
                  <a:schemeClr val="bg2"/>
                </a:solidFill>
                <a:latin typeface="Times New Roman" pitchFamily="18" charset="0"/>
                <a:cs typeface="Times New Roman" pitchFamily="18" charset="0"/>
              </a:rPr>
              <a:t> граждан этого возраста.</a:t>
            </a:r>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0"/>
            <a:ext cx="7216775" cy="854015"/>
          </a:xfrm>
        </p:spPr>
        <p:txBody>
          <a:bodyPr/>
          <a:lstStyle/>
          <a:p>
            <a:pPr algn="ctr"/>
            <a:r>
              <a:rPr lang="ru-RU" sz="2800" b="1" dirty="0" smtClean="0">
                <a:solidFill>
                  <a:schemeClr val="accent5">
                    <a:lumMod val="10000"/>
                  </a:schemeClr>
                </a:solidFill>
                <a:latin typeface="Times New Roman" pitchFamily="18" charset="0"/>
                <a:cs typeface="Times New Roman" pitchFamily="18" charset="0"/>
              </a:rPr>
              <a:t>Основные направления патриотического </a:t>
            </a:r>
            <a:r>
              <a:rPr lang="ru-RU" sz="2800" b="1" dirty="0" smtClean="0">
                <a:solidFill>
                  <a:schemeClr val="accent5">
                    <a:lumMod val="10000"/>
                  </a:schemeClr>
                </a:solidFill>
                <a:latin typeface="Times New Roman" pitchFamily="18" charset="0"/>
                <a:cs typeface="Times New Roman" pitchFamily="18" charset="0"/>
              </a:rPr>
              <a:t>воспитания:</a:t>
            </a:r>
            <a:endParaRPr lang="ru-RU" sz="2800" dirty="0">
              <a:solidFill>
                <a:schemeClr val="accent5">
                  <a:lumMod val="1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923026"/>
            <a:ext cx="7216775" cy="5658929"/>
          </a:xfrm>
        </p:spPr>
        <p:txBody>
          <a:bodyPr/>
          <a:lstStyle/>
          <a:p>
            <a:r>
              <a:rPr lang="ru-RU" sz="1400" b="1" u="sng" dirty="0" smtClean="0">
                <a:solidFill>
                  <a:schemeClr val="accent5">
                    <a:lumMod val="10000"/>
                  </a:schemeClr>
                </a:solidFill>
                <a:latin typeface="Times New Roman" pitchFamily="18" charset="0"/>
                <a:cs typeface="Times New Roman" pitchFamily="18" charset="0"/>
              </a:rPr>
              <a:t>1. духовно-нравственное </a:t>
            </a:r>
            <a:r>
              <a:rPr lang="ru-RU" sz="1400" b="1" u="sng" dirty="0" smtClean="0">
                <a:solidFill>
                  <a:schemeClr val="accent5">
                    <a:lumMod val="10000"/>
                  </a:schemeClr>
                </a:solidFill>
                <a:latin typeface="Times New Roman" pitchFamily="18" charset="0"/>
                <a:cs typeface="Times New Roman" pitchFamily="18" charset="0"/>
              </a:rPr>
              <a:t>воспитание </a:t>
            </a:r>
            <a:r>
              <a:rPr lang="ru-RU" sz="1400" dirty="0" smtClean="0">
                <a:solidFill>
                  <a:schemeClr val="accent5">
                    <a:lumMod val="10000"/>
                  </a:schemeClr>
                </a:solidFill>
                <a:latin typeface="Times New Roman" pitchFamily="18" charset="0"/>
                <a:cs typeface="Times New Roman" pitchFamily="18" charset="0"/>
              </a:rPr>
              <a:t>– система мер, направленная на формирование и развитие у человека духовно-нравственных ценностей и качеств, основанных на традиционной для России и ее народов культуре и определяющих его отношение к Родине, обществу, коллективу, людям, семье, к труду, своим обязанностям и к самому себе, таких как чувство долга, справедливости, патриотизм, честность, верность, порядочность, отзывчивость, толерантность, ответственность, готовность к самоотдаче и помощи </a:t>
            </a:r>
            <a:r>
              <a:rPr lang="ru-RU" sz="1400" dirty="0" smtClean="0">
                <a:solidFill>
                  <a:schemeClr val="accent5">
                    <a:lumMod val="10000"/>
                  </a:schemeClr>
                </a:solidFill>
                <a:latin typeface="Times New Roman" pitchFamily="18" charset="0"/>
                <a:cs typeface="Times New Roman" pitchFamily="18" charset="0"/>
              </a:rPr>
              <a:t>нуждающимся;</a:t>
            </a:r>
          </a:p>
          <a:p>
            <a:r>
              <a:rPr lang="ru-RU" sz="1400" b="1" u="sng" dirty="0" smtClean="0">
                <a:solidFill>
                  <a:schemeClr val="accent5">
                    <a:lumMod val="10000"/>
                  </a:schemeClr>
                </a:solidFill>
                <a:latin typeface="Times New Roman" pitchFamily="18" charset="0"/>
                <a:cs typeface="Times New Roman" pitchFamily="18" charset="0"/>
              </a:rPr>
              <a:t>2. историко-культурное </a:t>
            </a:r>
            <a:r>
              <a:rPr lang="ru-RU" sz="1400" b="1" u="sng" dirty="0" smtClean="0">
                <a:solidFill>
                  <a:schemeClr val="accent5">
                    <a:lumMod val="10000"/>
                  </a:schemeClr>
                </a:solidFill>
                <a:latin typeface="Times New Roman" pitchFamily="18" charset="0"/>
                <a:cs typeface="Times New Roman" pitchFamily="18" charset="0"/>
              </a:rPr>
              <a:t>воспитание </a:t>
            </a:r>
            <a:r>
              <a:rPr lang="ru-RU" sz="1400" dirty="0" smtClean="0">
                <a:solidFill>
                  <a:schemeClr val="accent5">
                    <a:lumMod val="10000"/>
                  </a:schemeClr>
                </a:solidFill>
                <a:latin typeface="Times New Roman" pitchFamily="18" charset="0"/>
                <a:cs typeface="Times New Roman" pitchFamily="18" charset="0"/>
              </a:rPr>
              <a:t>– системная деятельность по па, углублению знаний об истории российской государственности и ее переломных моментах, исторических и культурных вехах, ратных подвигах, научных, культурных, экономических, </a:t>
            </a:r>
            <a:endParaRPr lang="ru-RU" sz="1400" dirty="0" smtClean="0">
              <a:solidFill>
                <a:schemeClr val="accent5">
                  <a:lumMod val="10000"/>
                </a:schemeClr>
              </a:solidFill>
              <a:latin typeface="Times New Roman" pitchFamily="18" charset="0"/>
              <a:cs typeface="Times New Roman" pitchFamily="18" charset="0"/>
            </a:endParaRPr>
          </a:p>
          <a:p>
            <a:r>
              <a:rPr lang="ru-RU" sz="1400" b="1" u="sng" dirty="0" smtClean="0">
                <a:solidFill>
                  <a:schemeClr val="accent5">
                    <a:lumMod val="10000"/>
                  </a:schemeClr>
                </a:solidFill>
                <a:latin typeface="Times New Roman" pitchFamily="18" charset="0"/>
                <a:cs typeface="Times New Roman" pitchFamily="18" charset="0"/>
              </a:rPr>
              <a:t>3. </a:t>
            </a:r>
            <a:r>
              <a:rPr lang="ru-RU" sz="1400" b="1" u="sng" dirty="0" err="1" smtClean="0">
                <a:solidFill>
                  <a:schemeClr val="accent5">
                    <a:lumMod val="10000"/>
                  </a:schemeClr>
                </a:solidFill>
                <a:latin typeface="Times New Roman" pitchFamily="18" charset="0"/>
                <a:cs typeface="Times New Roman" pitchFamily="18" charset="0"/>
              </a:rPr>
              <a:t>гражданск</a:t>
            </a:r>
            <a:r>
              <a:rPr lang="ru-RU" sz="1400" b="1" u="sng" dirty="0" smtClean="0">
                <a:solidFill>
                  <a:schemeClr val="accent5">
                    <a:lumMod val="10000"/>
                  </a:schemeClr>
                </a:solidFill>
                <a:latin typeface="Times New Roman" pitchFamily="18" charset="0"/>
                <a:cs typeface="Times New Roman" pitchFamily="18" charset="0"/>
              </a:rPr>
              <a:t> </a:t>
            </a:r>
            <a:r>
              <a:rPr lang="ru-RU" sz="1400" b="1" u="sng" dirty="0" smtClean="0">
                <a:solidFill>
                  <a:schemeClr val="accent5">
                    <a:lumMod val="10000"/>
                  </a:schemeClr>
                </a:solidFill>
                <a:latin typeface="Times New Roman" pitchFamily="18" charset="0"/>
                <a:cs typeface="Times New Roman" pitchFamily="18" charset="0"/>
              </a:rPr>
              <a:t>о - </a:t>
            </a:r>
            <a:r>
              <a:rPr lang="ru-RU" sz="1400" b="1" u="sng" dirty="0" err="1" smtClean="0">
                <a:solidFill>
                  <a:schemeClr val="accent5">
                    <a:lumMod val="10000"/>
                  </a:schemeClr>
                </a:solidFill>
                <a:latin typeface="Times New Roman" pitchFamily="18" charset="0"/>
                <a:cs typeface="Times New Roman" pitchFamily="18" charset="0"/>
              </a:rPr>
              <a:t>патритическое</a:t>
            </a:r>
            <a:r>
              <a:rPr lang="ru-RU" sz="1400" b="1" u="sng" dirty="0" smtClean="0">
                <a:solidFill>
                  <a:schemeClr val="accent5">
                    <a:lumMod val="10000"/>
                  </a:schemeClr>
                </a:solidFill>
                <a:latin typeface="Times New Roman" pitchFamily="18" charset="0"/>
                <a:cs typeface="Times New Roman" pitchFamily="18" charset="0"/>
              </a:rPr>
              <a:t> воспитание </a:t>
            </a:r>
            <a:r>
              <a:rPr lang="ru-RU" sz="1400" dirty="0" smtClean="0">
                <a:solidFill>
                  <a:schemeClr val="accent5">
                    <a:lumMod val="10000"/>
                  </a:schemeClr>
                </a:solidFill>
                <a:latin typeface="Times New Roman" pitchFamily="18" charset="0"/>
                <a:cs typeface="Times New Roman" pitchFamily="18" charset="0"/>
              </a:rPr>
              <a:t>– </a:t>
            </a:r>
            <a:r>
              <a:rPr lang="ru-RU" sz="1400" dirty="0" smtClean="0">
                <a:solidFill>
                  <a:schemeClr val="accent5">
                    <a:lumMod val="10000"/>
                  </a:schemeClr>
                </a:solidFill>
                <a:latin typeface="Times New Roman" pitchFamily="18" charset="0"/>
                <a:cs typeface="Times New Roman" pitchFamily="18" charset="0"/>
              </a:rPr>
              <a:t>процесс </a:t>
            </a:r>
            <a:r>
              <a:rPr lang="ru-RU" sz="1400" dirty="0" smtClean="0">
                <a:solidFill>
                  <a:schemeClr val="accent5">
                    <a:lumMod val="10000"/>
                  </a:schemeClr>
                </a:solidFill>
                <a:latin typeface="Times New Roman" pitchFamily="18" charset="0"/>
                <a:cs typeface="Times New Roman" pitchFamily="18" charset="0"/>
              </a:rPr>
              <a:t>целенаправленного формирования личности, обладающей высокой гражданской культурой, которая осознает свои гражданские права и обязанности, разделяет ответственность за происходящее в стране и обществе, демонстрирует гражданскую и социальную активность, участвует в решении местных вопросов и национальных задач, системно исполняет гражданский долг, добросовестно трудится на благо Отечества, знает и соблюдает законы, нормы и правила человеческого общежития, уважает государство и его символы; </a:t>
            </a:r>
            <a:endParaRPr lang="ru-RU" sz="1400" dirty="0" smtClean="0">
              <a:solidFill>
                <a:schemeClr val="accent5">
                  <a:lumMod val="10000"/>
                </a:schemeClr>
              </a:solidFill>
              <a:latin typeface="Times New Roman" pitchFamily="18" charset="0"/>
              <a:cs typeface="Times New Roman" pitchFamily="18" charset="0"/>
            </a:endParaRPr>
          </a:p>
          <a:p>
            <a:r>
              <a:rPr lang="ru-RU" sz="1400" b="1" u="sng" dirty="0" smtClean="0">
                <a:solidFill>
                  <a:schemeClr val="accent5">
                    <a:lumMod val="10000"/>
                  </a:schemeClr>
                </a:solidFill>
                <a:latin typeface="Times New Roman" pitchFamily="18" charset="0"/>
                <a:cs typeface="Times New Roman" pitchFamily="18" charset="0"/>
              </a:rPr>
              <a:t>4. военно-патриотическое </a:t>
            </a:r>
            <a:r>
              <a:rPr lang="ru-RU" sz="1400" b="1" u="sng" dirty="0" smtClean="0">
                <a:solidFill>
                  <a:schemeClr val="accent5">
                    <a:lumMod val="10000"/>
                  </a:schemeClr>
                </a:solidFill>
                <a:latin typeface="Times New Roman" pitchFamily="18" charset="0"/>
                <a:cs typeface="Times New Roman" pitchFamily="18" charset="0"/>
              </a:rPr>
              <a:t>воспитание </a:t>
            </a:r>
            <a:r>
              <a:rPr lang="ru-RU" sz="1400" dirty="0" smtClean="0">
                <a:solidFill>
                  <a:schemeClr val="accent5">
                    <a:lumMod val="10000"/>
                  </a:schemeClr>
                </a:solidFill>
                <a:latin typeface="Times New Roman" pitchFamily="18" charset="0"/>
                <a:cs typeface="Times New Roman" pitchFamily="18" charset="0"/>
              </a:rPr>
              <a:t>– многоплановая систематическая деятельность, направленная на формирование физической и моральной готовности граждан к военной службе и защите Отечества, развитие необходимых качеств и навыков для выполнения воинского долга в рядах Вооруженных Сил Российской Федерации, других силовых ведомств и органов государственной безопасности, популяризацию военной службы, продвижение высоких идеалов и примеров воинского служения Родине.</a:t>
            </a:r>
            <a:endParaRPr lang="ru-RU" sz="1400" dirty="0">
              <a:solidFill>
                <a:schemeClr val="accent5">
                  <a:lumMod val="10000"/>
                </a:schemeClr>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03518"/>
            <a:ext cx="7216775" cy="431320"/>
          </a:xfrm>
        </p:spPr>
        <p:txBody>
          <a:bodyPr/>
          <a:lstStyle/>
          <a:p>
            <a:pPr algn="ctr"/>
            <a:r>
              <a:rPr lang="ru-RU" sz="3200" b="1" dirty="0" smtClean="0">
                <a:solidFill>
                  <a:srgbClr val="002060"/>
                </a:solidFill>
                <a:latin typeface="Times New Roman" pitchFamily="18" charset="0"/>
                <a:cs typeface="Times New Roman" pitchFamily="18" charset="0"/>
              </a:rPr>
              <a:t>Грани патриотизма </a:t>
            </a:r>
            <a:r>
              <a:rPr lang="ru-RU" b="1" dirty="0" smtClean="0">
                <a:solidFill>
                  <a:srgbClr val="002060"/>
                </a:solidFill>
              </a:rPr>
              <a:t> </a:t>
            </a:r>
            <a:endParaRPr lang="ru-RU" dirty="0">
              <a:solidFill>
                <a:srgbClr val="002060"/>
              </a:solidFill>
            </a:endParaRPr>
          </a:p>
        </p:txBody>
      </p:sp>
      <p:sp>
        <p:nvSpPr>
          <p:cNvPr id="3" name="Содержимое 2"/>
          <p:cNvSpPr>
            <a:spLocks noGrp="1"/>
          </p:cNvSpPr>
          <p:nvPr>
            <p:ph idx="1"/>
          </p:nvPr>
        </p:nvSpPr>
        <p:spPr>
          <a:xfrm>
            <a:off x="1927225" y="612476"/>
            <a:ext cx="7216775" cy="6014020"/>
          </a:xfrm>
        </p:spPr>
        <p:txBody>
          <a:bodyPr/>
          <a:lstStyle/>
          <a:p>
            <a:r>
              <a:rPr lang="ru-RU" sz="1800" dirty="0" smtClean="0">
                <a:solidFill>
                  <a:schemeClr val="bg2"/>
                </a:solidFill>
                <a:latin typeface="Times New Roman" pitchFamily="18" charset="0"/>
                <a:cs typeface="Times New Roman" pitchFamily="18" charset="0"/>
              </a:rPr>
              <a:t>В современной системе патриотического воспитания выделены 10 граней патриотизма, которые позволяют формировать и проявлять патриотическую культуру: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педагогика</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культура</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медиа</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служение </a:t>
            </a:r>
            <a:r>
              <a:rPr lang="ru-RU" sz="1800" dirty="0" smtClean="0">
                <a:solidFill>
                  <a:schemeClr val="bg2"/>
                </a:solidFill>
                <a:latin typeface="Times New Roman" pitchFamily="18" charset="0"/>
                <a:cs typeface="Times New Roman" pitchFamily="18" charset="0"/>
              </a:rPr>
              <a:t>Отечеству,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спорт</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наука</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семья</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история</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экология</a:t>
            </a:r>
            <a:r>
              <a:rPr lang="ru-RU" sz="1800" dirty="0" smtClean="0">
                <a:solidFill>
                  <a:schemeClr val="bg2"/>
                </a:solidFill>
                <a:latin typeface="Times New Roman" pitchFamily="18" charset="0"/>
                <a:cs typeface="Times New Roman" pitchFamily="18" charset="0"/>
              </a:rPr>
              <a:t>, </a:t>
            </a:r>
            <a:endParaRPr lang="ru-RU" sz="1800" dirty="0" smtClean="0">
              <a:solidFill>
                <a:schemeClr val="bg2"/>
              </a:solidFill>
              <a:latin typeface="Times New Roman" pitchFamily="18" charset="0"/>
              <a:cs typeface="Times New Roman" pitchFamily="18" charset="0"/>
            </a:endParaRPr>
          </a:p>
          <a:p>
            <a:r>
              <a:rPr lang="ru-RU" sz="1800" dirty="0" smtClean="0">
                <a:solidFill>
                  <a:schemeClr val="bg2"/>
                </a:solidFill>
                <a:latin typeface="Times New Roman" pitchFamily="18" charset="0"/>
                <a:cs typeface="Times New Roman" pitchFamily="18" charset="0"/>
              </a:rPr>
              <a:t>добровольчество.</a:t>
            </a:r>
          </a:p>
          <a:p>
            <a:r>
              <a:rPr lang="ru-RU" sz="1600" dirty="0" smtClean="0">
                <a:solidFill>
                  <a:schemeClr val="bg2"/>
                </a:solidFill>
                <a:latin typeface="Times New Roman" pitchFamily="18" charset="0"/>
                <a:cs typeface="Times New Roman" pitchFamily="18" charset="0"/>
              </a:rPr>
              <a:t>Каждая </a:t>
            </a:r>
            <a:r>
              <a:rPr lang="ru-RU" sz="1600" dirty="0" smtClean="0">
                <a:solidFill>
                  <a:schemeClr val="bg2"/>
                </a:solidFill>
                <a:latin typeface="Times New Roman" pitchFamily="18" charset="0"/>
                <a:cs typeface="Times New Roman" pitchFamily="18" charset="0"/>
              </a:rPr>
              <a:t>из граней по-своему преломляет патриотизм и содержит инструменты для развития личности гражданина и патриота на любом жизненном </a:t>
            </a:r>
            <a:r>
              <a:rPr lang="ru-RU" sz="1600" dirty="0" err="1" smtClean="0">
                <a:solidFill>
                  <a:schemeClr val="bg2"/>
                </a:solidFill>
                <a:latin typeface="Times New Roman" pitchFamily="18" charset="0"/>
                <a:cs typeface="Times New Roman" pitchFamily="18" charset="0"/>
              </a:rPr>
              <a:t>этапе.Грани</a:t>
            </a:r>
            <a:r>
              <a:rPr lang="ru-RU" sz="1600" dirty="0" smtClean="0">
                <a:solidFill>
                  <a:schemeClr val="bg2"/>
                </a:solidFill>
                <a:latin typeface="Times New Roman" pitchFamily="18" charset="0"/>
                <a:cs typeface="Times New Roman" pitchFamily="18" charset="0"/>
              </a:rPr>
              <a:t> патриотизма созвучны национальным проектам «Образование», «Культура», «Наука и университеты», «Экология», «Демография» и федеральным проектам «Спорт – норма жизни», «Социальная активность», что свидетельствует о высокой актуальности выбранных областей в жизни каждого россиянина.</a:t>
            </a:r>
            <a:endParaRPr lang="ru-RU" sz="1600" dirty="0">
              <a:solidFill>
                <a:schemeClr val="bg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07034"/>
            <a:ext cx="7216775" cy="5919129"/>
          </a:xfrm>
        </p:spPr>
        <p:txBody>
          <a:bodyPr/>
          <a:lstStyle/>
          <a:p>
            <a:r>
              <a:rPr lang="ru-RU" sz="2800" dirty="0" smtClean="0">
                <a:solidFill>
                  <a:schemeClr val="accent2">
                    <a:lumMod val="10000"/>
                  </a:schemeClr>
                </a:solidFill>
                <a:latin typeface="Times New Roman" pitchFamily="18" charset="0"/>
                <a:cs typeface="Times New Roman" pitchFamily="18" charset="0"/>
              </a:rPr>
              <a:t>По результатам социологического исследования Всероссийского центра исследований общественного мнения в 2022 году большинство россиян декларируют, что они являются патриотами своей страны (92%), безусловными патриотами себя считают 54% граждан, что стало максимальным значением с 2000 года. Доля лиц, не относящих себя к патриотам, составляет 5%. При этом, наблюдается рост деятельностного патриотизма: за 20 лет выросла с 35% до 50% доля тех, кто считает, что быть патриотом – это работать и действовать во благо страны.</a:t>
            </a:r>
            <a:endParaRPr lang="ru-RU" sz="2800" dirty="0">
              <a:solidFill>
                <a:schemeClr val="accent2">
                  <a:lumMod val="10000"/>
                </a:schemeClr>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268826"/>
          </a:xfrm>
        </p:spPr>
        <p:txBody>
          <a:bodyPr/>
          <a:lstStyle/>
          <a:p>
            <a:pPr algn="ctr"/>
            <a:r>
              <a:rPr lang="ru-RU" dirty="0" smtClean="0">
                <a:solidFill>
                  <a:srgbClr val="002060"/>
                </a:solidFill>
                <a:latin typeface="Times New Roman" pitchFamily="18" charset="0"/>
                <a:cs typeface="Times New Roman" pitchFamily="18" charset="0"/>
              </a:rPr>
              <a:t>Педагогика.</a:t>
            </a:r>
            <a:endParaRPr lang="ru-RU" dirty="0">
              <a:solidFill>
                <a:srgbClr val="002060"/>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r>
              <a:rPr lang="ru-RU" sz="2800" dirty="0" smtClean="0">
                <a:solidFill>
                  <a:schemeClr val="bg2"/>
                </a:solidFill>
                <a:latin typeface="Times New Roman" pitchFamily="18" charset="0"/>
                <a:cs typeface="Times New Roman" pitchFamily="18" charset="0"/>
              </a:rPr>
              <a:t>Педагогика как наука о воспитании и обучении человека служит мощным инструментом формирования патриотизма. </a:t>
            </a:r>
            <a:endParaRPr lang="ru-RU" sz="2800" dirty="0" smtClean="0">
              <a:solidFill>
                <a:schemeClr val="bg2"/>
              </a:solidFill>
              <a:latin typeface="Times New Roman" pitchFamily="18" charset="0"/>
              <a:cs typeface="Times New Roman" pitchFamily="18" charset="0"/>
            </a:endParaRPr>
          </a:p>
          <a:p>
            <a:r>
              <a:rPr lang="ru-RU" sz="2800" dirty="0" smtClean="0">
                <a:solidFill>
                  <a:schemeClr val="bg2"/>
                </a:solidFill>
                <a:latin typeface="Times New Roman" pitchFamily="18" charset="0"/>
                <a:cs typeface="Times New Roman" pitchFamily="18" charset="0"/>
              </a:rPr>
              <a:t>Выбирая педагогическое поприще, человек выбирает служение обществу, труд во имя завтрашнего дня. Его задача – зародить в детях интерес к познанию, который будет сопровождать их всю жизнь и сам станет свидетельством стремления к саморазвитию ради лучшего будущего</a:t>
            </a:r>
            <a:r>
              <a:rPr lang="ru-RU" sz="2800" dirty="0" smtClean="0">
                <a:solidFill>
                  <a:schemeClr val="bg2"/>
                </a:solidFill>
                <a:latin typeface="Times New Roman" pitchFamily="18" charset="0"/>
                <a:cs typeface="Times New Roman" pitchFamily="18" charset="0"/>
              </a:rPr>
              <a:t>.</a:t>
            </a:r>
          </a:p>
          <a:p>
            <a:pPr>
              <a:buNone/>
            </a:pP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858963" y="662876"/>
            <a:ext cx="7216775" cy="553224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44128" y="0"/>
            <a:ext cx="7246189"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355090"/>
          </a:xfrm>
        </p:spPr>
        <p:txBody>
          <a:bodyPr/>
          <a:lstStyle/>
          <a:p>
            <a:pPr algn="ctr"/>
            <a:r>
              <a:rPr lang="ru-RU" sz="3200" b="1" dirty="0" smtClean="0">
                <a:solidFill>
                  <a:srgbClr val="002060"/>
                </a:solidFill>
                <a:latin typeface="Times New Roman" pitchFamily="18" charset="0"/>
                <a:cs typeface="Times New Roman" pitchFamily="18" charset="0"/>
              </a:rPr>
              <a:t>Культура</a:t>
            </a:r>
            <a:r>
              <a:rPr lang="ru-RU" b="1" dirty="0" smtClean="0"/>
              <a:t>.</a:t>
            </a:r>
            <a:endParaRPr lang="ru-RU" b="1" dirty="0"/>
          </a:p>
        </p:txBody>
      </p:sp>
      <p:sp>
        <p:nvSpPr>
          <p:cNvPr id="3" name="Содержимое 2"/>
          <p:cNvSpPr>
            <a:spLocks noGrp="1"/>
          </p:cNvSpPr>
          <p:nvPr>
            <p:ph idx="1"/>
          </p:nvPr>
        </p:nvSpPr>
        <p:spPr>
          <a:xfrm>
            <a:off x="1858963" y="1043796"/>
            <a:ext cx="7216775" cy="5564038"/>
          </a:xfrm>
        </p:spPr>
        <p:txBody>
          <a:bodyPr/>
          <a:lstStyle/>
          <a:p>
            <a:r>
              <a:rPr lang="ru-RU" dirty="0" smtClean="0">
                <a:solidFill>
                  <a:schemeClr val="bg2"/>
                </a:solidFill>
                <a:latin typeface="Times New Roman" pitchFamily="18" charset="0"/>
                <a:cs typeface="Times New Roman" pitchFamily="18" charset="0"/>
              </a:rPr>
              <a:t>Патриотизм может проявляться через знание и почитание родной культуры, создание творческих произведений патриотической направленности или прославляющих Россию своим величием, сохранение культурного наследия для будущих поколений, межнациональное и межконфессиональное согласие и даже просто через культуру поведения.</a:t>
            </a:r>
            <a:endParaRPr lang="ru-RU" dirty="0">
              <a:solidFill>
                <a:schemeClr val="bg2"/>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902096" y="138024"/>
            <a:ext cx="6508659" cy="159588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863306" y="1716657"/>
            <a:ext cx="6530196" cy="514134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539785" y="241540"/>
            <a:ext cx="7216775" cy="615063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93298"/>
            <a:ext cx="7216775" cy="5832865"/>
          </a:xfrm>
        </p:spPr>
        <p:txBody>
          <a:bodyPr/>
          <a:lstStyle/>
          <a:p>
            <a:r>
              <a:rPr lang="ru-RU" sz="1800" dirty="0" smtClean="0">
                <a:solidFill>
                  <a:schemeClr val="bg2"/>
                </a:solidFill>
                <a:latin typeface="Times New Roman" pitchFamily="18" charset="0"/>
                <a:cs typeface="Times New Roman" pitchFamily="18" charset="0"/>
              </a:rPr>
              <a:t>Возможные технологии применения грани в планировании и реализации проектов и программ патриотического воспитания</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создание социальных программ молодежного культурного туризма</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развитие проекта «Пушкинская карта», создание аналогичных туристических проектов с посещением Золотого кольца России, городов- героев, других значимых историко-культурных мест</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поддержка проектов «Твой ход», «Большая перемена», «Классные встречи», дальнейшее развитие </a:t>
            </a:r>
            <a:r>
              <a:rPr lang="ru-RU" sz="1800" dirty="0" err="1" smtClean="0">
                <a:solidFill>
                  <a:schemeClr val="bg2"/>
                </a:solidFill>
                <a:latin typeface="Times New Roman" pitchFamily="18" charset="0"/>
                <a:cs typeface="Times New Roman" pitchFamily="18" charset="0"/>
              </a:rPr>
              <a:t>арт-кластера</a:t>
            </a:r>
            <a:r>
              <a:rPr lang="ru-RU" sz="1800" dirty="0" smtClean="0">
                <a:solidFill>
                  <a:schemeClr val="bg2"/>
                </a:solidFill>
                <a:latin typeface="Times New Roman" pitchFamily="18" charset="0"/>
                <a:cs typeface="Times New Roman" pitchFamily="18" charset="0"/>
              </a:rPr>
              <a:t> «Таврида</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проведение культурных диктантов;− организация творческих культурных фестивалей и конкурсов современного искусства</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создание в регионах и муниципалитетах </a:t>
            </a:r>
            <a:r>
              <a:rPr lang="ru-RU" sz="1800" dirty="0" err="1" smtClean="0">
                <a:solidFill>
                  <a:schemeClr val="bg2"/>
                </a:solidFill>
                <a:latin typeface="Times New Roman" pitchFamily="18" charset="0"/>
                <a:cs typeface="Times New Roman" pitchFamily="18" charset="0"/>
              </a:rPr>
              <a:t>арт-резиденций</a:t>
            </a:r>
            <a:r>
              <a:rPr lang="ru-RU" sz="1800" dirty="0" smtClean="0">
                <a:solidFill>
                  <a:schemeClr val="bg2"/>
                </a:solidFill>
                <a:latin typeface="Times New Roman" pitchFamily="18" charset="0"/>
                <a:cs typeface="Times New Roman" pitchFamily="18" charset="0"/>
              </a:rPr>
              <a:t> / </a:t>
            </a:r>
            <a:r>
              <a:rPr lang="ru-RU" sz="1800" dirty="0" err="1" smtClean="0">
                <a:solidFill>
                  <a:schemeClr val="bg2"/>
                </a:solidFill>
                <a:latin typeface="Times New Roman" pitchFamily="18" charset="0"/>
                <a:cs typeface="Times New Roman" pitchFamily="18" charset="0"/>
              </a:rPr>
              <a:t>креативных</a:t>
            </a:r>
            <a:r>
              <a:rPr lang="ru-RU" sz="1800" dirty="0" smtClean="0">
                <a:solidFill>
                  <a:schemeClr val="bg2"/>
                </a:solidFill>
                <a:latin typeface="Times New Roman" pitchFamily="18" charset="0"/>
                <a:cs typeface="Times New Roman" pitchFamily="18" charset="0"/>
              </a:rPr>
              <a:t> пространств</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выделение грантов на создание творческих произведений, в том числе современных жанровых форм</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 </a:t>
            </a:r>
            <a:r>
              <a:rPr lang="ru-RU" sz="1800" dirty="0" smtClean="0">
                <a:solidFill>
                  <a:schemeClr val="bg2"/>
                </a:solidFill>
                <a:latin typeface="Times New Roman" pitchFamily="18" charset="0"/>
                <a:cs typeface="Times New Roman" pitchFamily="18" charset="0"/>
              </a:rPr>
              <a:t>организация волонтерских кампусов по восстановлению культурного наследия.</a:t>
            </a:r>
            <a:endParaRPr lang="ru-RU" sz="1800" dirty="0">
              <a:solidFill>
                <a:schemeClr val="bg2"/>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38023"/>
            <a:ext cx="7216775" cy="871267"/>
          </a:xfrm>
        </p:spPr>
        <p:txBody>
          <a:bodyPr/>
          <a:lstStyle/>
          <a:p>
            <a:pPr algn="ctr"/>
            <a:r>
              <a:rPr lang="ru-RU" sz="3200" b="1" dirty="0" smtClean="0">
                <a:solidFill>
                  <a:srgbClr val="002060"/>
                </a:solidFill>
                <a:latin typeface="Times New Roman" pitchFamily="18" charset="0"/>
                <a:cs typeface="Times New Roman" pitchFamily="18" charset="0"/>
              </a:rPr>
              <a:t>Медиа.</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1388852"/>
            <a:ext cx="7216775" cy="5296619"/>
          </a:xfrm>
        </p:spPr>
        <p:txBody>
          <a:bodyPr/>
          <a:lstStyle/>
          <a:p>
            <a:r>
              <a:rPr lang="ru-RU" sz="2000" dirty="0" smtClean="0">
                <a:solidFill>
                  <a:schemeClr val="bg2"/>
                </a:solidFill>
                <a:latin typeface="Times New Roman" pitchFamily="18" charset="0"/>
                <a:cs typeface="Times New Roman" pitchFamily="18" charset="0"/>
              </a:rPr>
              <a:t>Медиа ежедневно воздействуют на человека и выступают одним из ведущих механизмов формирования мировоззрения. Средства массовой информации, социальные медиа и блоги дают возможность донесения сообщений до широких слоев населения.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Распространяя патриотический и просто позитивный контент, медиа становятся инструментом патриотического воспитания. Медиа формируют у обывателя образ мира, в котором он живет, внедряют ценности, позитивные образы и модели поведения, влияют на общественное мнение по важнейшим государственным общественно-политическим вопросам. Важно, чтобы информация, которую преподносят СМИ, имела патриотическую направленность и призывала население страны к консолидации и единению вокруг общегосударственных задач, а не разобщению. </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Grp="1" noChangeAspect="1" noChangeArrowheads="1"/>
          </p:cNvPicPr>
          <p:nvPr>
            <p:ph idx="1"/>
          </p:nvPr>
        </p:nvPicPr>
        <p:blipFill>
          <a:blip r:embed="rId2" cstate="print"/>
          <a:srcRect/>
          <a:stretch>
            <a:fillRect/>
          </a:stretch>
        </p:blipFill>
        <p:spPr bwMode="auto">
          <a:xfrm>
            <a:off x="1858963" y="426894"/>
            <a:ext cx="7216775" cy="598253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018580" y="0"/>
            <a:ext cx="6840747" cy="6857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879894"/>
            <a:ext cx="7216775" cy="5246269"/>
          </a:xfrm>
        </p:spPr>
        <p:txBody>
          <a:bodyPr/>
          <a:lstStyle/>
          <a:p>
            <a:r>
              <a:rPr lang="ru-RU" sz="2800" dirty="0" smtClean="0">
                <a:solidFill>
                  <a:schemeClr val="accent2">
                    <a:lumMod val="10000"/>
                  </a:schemeClr>
                </a:solidFill>
                <a:latin typeface="Times New Roman" pitchFamily="18" charset="0"/>
                <a:cs typeface="Times New Roman" pitchFamily="18" charset="0"/>
              </a:rPr>
              <a:t>На фоне недружественной риторики и санкций в адрес России значительно повысилась доля тех, кто воспринимает патриотизм как защиту своей страны от любых нападок и обвинений (с 32% в 2020 году до 44% в 2022 году). 34% респондентов сообщают, что быть патриотом – это значит стремиться к изменению положения дел в стране для обеспечения ей лучшего будущего, 29% – говорить о своей стране правду, какой бы горькой она ни была.</a:t>
            </a:r>
            <a:endParaRPr lang="ru-RU" sz="2800" dirty="0">
              <a:solidFill>
                <a:schemeClr val="accent2">
                  <a:lumMod val="10000"/>
                </a:schemeClr>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29397"/>
            <a:ext cx="7216775" cy="457200"/>
          </a:xfrm>
        </p:spPr>
        <p:txBody>
          <a:bodyPr/>
          <a:lstStyle/>
          <a:p>
            <a:pPr algn="ctr"/>
            <a:r>
              <a:rPr lang="ru-RU" sz="4000" b="1" dirty="0" smtClean="0">
                <a:solidFill>
                  <a:srgbClr val="002060"/>
                </a:solidFill>
                <a:latin typeface="Times New Roman" pitchFamily="18" charset="0"/>
                <a:cs typeface="Times New Roman" pitchFamily="18" charset="0"/>
              </a:rPr>
              <a:t>Семья.</a:t>
            </a:r>
            <a:endParaRPr lang="ru-RU" sz="40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724620"/>
            <a:ext cx="7216775" cy="5401544"/>
          </a:xfrm>
        </p:spPr>
        <p:txBody>
          <a:bodyPr/>
          <a:lstStyle/>
          <a:p>
            <a:r>
              <a:rPr lang="ru-RU" sz="2000" dirty="0" smtClean="0">
                <a:solidFill>
                  <a:schemeClr val="bg2"/>
                </a:solidFill>
                <a:latin typeface="Times New Roman" pitchFamily="18" charset="0"/>
                <a:cs typeface="Times New Roman" pitchFamily="18" charset="0"/>
              </a:rPr>
              <a:t>Особое место в вопросах патриотического воспитания отведено семье.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Семья </a:t>
            </a:r>
            <a:r>
              <a:rPr lang="ru-RU" sz="2000" dirty="0" smtClean="0">
                <a:solidFill>
                  <a:schemeClr val="bg2"/>
                </a:solidFill>
                <a:latin typeface="Times New Roman" pitchFamily="18" charset="0"/>
                <a:cs typeface="Times New Roman" pitchFamily="18" charset="0"/>
              </a:rPr>
              <a:t>выступает оплотом патриотизма и самым первым институтом его формирования. Именно внутри семьи происходит первичная передача ценностей и культурного опыта, которые принимает личность.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В </a:t>
            </a:r>
            <a:r>
              <a:rPr lang="ru-RU" sz="2000" dirty="0" smtClean="0">
                <a:solidFill>
                  <a:schemeClr val="bg2"/>
                </a:solidFill>
                <a:latin typeface="Times New Roman" pitchFamily="18" charset="0"/>
                <a:cs typeface="Times New Roman" pitchFamily="18" charset="0"/>
              </a:rPr>
              <a:t>семье начинается осознание себя, постижение своего места в этом мире, в ней прививается любовь к близким, родному дому, малой родине и к стране, в которой родился. В семье мы узнаем, что такое Родина, впервые знакомимся с ее историей и культурой, слышим рассказы представителей старшего поколения о земле, на которой они выросли, о том, что дала им родная страна.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История </a:t>
            </a:r>
            <a:r>
              <a:rPr lang="ru-RU" sz="2000" dirty="0" smtClean="0">
                <a:solidFill>
                  <a:schemeClr val="bg2"/>
                </a:solidFill>
                <a:latin typeface="Times New Roman" pitchFamily="18" charset="0"/>
                <a:cs typeface="Times New Roman" pitchFamily="18" charset="0"/>
              </a:rPr>
              <a:t>семьи, родовое древо демонстрирует нам связь поколений и нашу связь с Россией. </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858963" y="267419"/>
            <a:ext cx="7086629" cy="627140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647646" y="103517"/>
            <a:ext cx="7237562" cy="6357668"/>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621765" y="6426679"/>
            <a:ext cx="7280695" cy="43132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81156"/>
            <a:ext cx="7216775" cy="5945008"/>
          </a:xfrm>
        </p:spPr>
        <p:txBody>
          <a:bodyPr/>
          <a:lstStyle/>
          <a:p>
            <a:r>
              <a:rPr lang="ru-RU" sz="2000" dirty="0" smtClean="0">
                <a:solidFill>
                  <a:schemeClr val="bg2"/>
                </a:solidFill>
                <a:latin typeface="Times New Roman" pitchFamily="18" charset="0"/>
                <a:cs typeface="Times New Roman" pitchFamily="18" charset="0"/>
              </a:rPr>
              <a:t>Возможные технологии применения грани в планировании и реализации проектов и программ патриотического воспитания</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пропаганда семейных ценностей, поддержка семьи и родительства не только со стороны государства, но и со стороны работодателей, общества, формирование правильного отношения к </a:t>
            </a:r>
            <a:r>
              <a:rPr lang="ru-RU" sz="2000" dirty="0" smtClean="0">
                <a:solidFill>
                  <a:schemeClr val="bg2"/>
                </a:solidFill>
                <a:latin typeface="Times New Roman" pitchFamily="18" charset="0"/>
                <a:cs typeface="Times New Roman" pitchFamily="18" charset="0"/>
              </a:rPr>
              <a:t>семье,</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создание контента для родителей и детей по развитию основ патриотической культуры и семейному воспитанию</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проведение конкурсов семейных историй</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развитие интереса к генеалогическим изысканиям и изучению истории собственной семьи</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развитие форм семейного досуга, семейного </a:t>
            </a:r>
            <a:r>
              <a:rPr lang="ru-RU" sz="2000" dirty="0" err="1" smtClean="0">
                <a:solidFill>
                  <a:schemeClr val="bg2"/>
                </a:solidFill>
                <a:latin typeface="Times New Roman" pitchFamily="18" charset="0"/>
                <a:cs typeface="Times New Roman" pitchFamily="18" charset="0"/>
              </a:rPr>
              <a:t>волонтерства</a:t>
            </a:r>
            <a:r>
              <a:rPr lang="ru-RU" sz="2000" dirty="0" smtClean="0">
                <a:solidFill>
                  <a:schemeClr val="bg2"/>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широкое празднование Дня семьи, любви и верности, транслирование </a:t>
            </a:r>
            <a:r>
              <a:rPr lang="ru-RU" sz="2000" dirty="0" smtClean="0">
                <a:solidFill>
                  <a:schemeClr val="bg2"/>
                </a:solidFill>
                <a:latin typeface="Times New Roman" pitchFamily="18" charset="0"/>
                <a:cs typeface="Times New Roman" pitchFamily="18" charset="0"/>
              </a:rPr>
              <a:t>примерасвятых Петра </a:t>
            </a:r>
            <a:r>
              <a:rPr lang="ru-RU" sz="2000" dirty="0" smtClean="0">
                <a:solidFill>
                  <a:schemeClr val="bg2"/>
                </a:solidFill>
                <a:latin typeface="Times New Roman" pitchFamily="18" charset="0"/>
                <a:cs typeface="Times New Roman" pitchFamily="18" charset="0"/>
              </a:rPr>
              <a:t>и </a:t>
            </a:r>
            <a:r>
              <a:rPr lang="ru-RU" sz="2000" dirty="0" err="1" smtClean="0">
                <a:solidFill>
                  <a:schemeClr val="bg2"/>
                </a:solidFill>
                <a:latin typeface="Times New Roman" pitchFamily="18" charset="0"/>
                <a:cs typeface="Times New Roman" pitchFamily="18" charset="0"/>
              </a:rPr>
              <a:t>Февронии</a:t>
            </a:r>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ставших образцом </a:t>
            </a:r>
            <a:r>
              <a:rPr lang="ru-RU" sz="2000" dirty="0" smtClean="0">
                <a:solidFill>
                  <a:schemeClr val="bg2"/>
                </a:solidFill>
                <a:latin typeface="Times New Roman" pitchFamily="18" charset="0"/>
                <a:cs typeface="Times New Roman" pitchFamily="18" charset="0"/>
              </a:rPr>
              <a:t>супружеской верности, взаимной любви и семейного счастья.</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89782"/>
            <a:ext cx="7216775" cy="422694"/>
          </a:xfrm>
        </p:spPr>
        <p:txBody>
          <a:bodyPr/>
          <a:lstStyle/>
          <a:p>
            <a:pPr algn="ctr"/>
            <a:r>
              <a:rPr lang="ru-RU" sz="3200" b="1" dirty="0" smtClean="0">
                <a:solidFill>
                  <a:schemeClr val="accent5">
                    <a:lumMod val="10000"/>
                  </a:schemeClr>
                </a:solidFill>
                <a:latin typeface="Times New Roman" pitchFamily="18" charset="0"/>
                <a:cs typeface="Times New Roman" pitchFamily="18" charset="0"/>
              </a:rPr>
              <a:t>История.</a:t>
            </a:r>
            <a:endParaRPr lang="ru-RU" sz="3200" b="1" dirty="0">
              <a:solidFill>
                <a:schemeClr val="accent5">
                  <a:lumMod val="1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819510"/>
            <a:ext cx="7216775" cy="5831456"/>
          </a:xfrm>
        </p:spPr>
        <p:txBody>
          <a:bodyPr/>
          <a:lstStyle/>
          <a:p>
            <a:r>
              <a:rPr lang="ru-RU" sz="2400" dirty="0" smtClean="0">
                <a:solidFill>
                  <a:schemeClr val="bg2"/>
                </a:solidFill>
                <a:latin typeface="Times New Roman" pitchFamily="18" charset="0"/>
                <a:cs typeface="Times New Roman" pitchFamily="18" charset="0"/>
              </a:rPr>
              <a:t>«Народ, не помнящий своего прошлого, не имеет будущего» – утверждал российский историк Василий Ключевский. Сохранение истории и передача ее от поколения к поколению является ключевой задачей и, одновременно, эффективной технологией патриотического воспитания. История служит источником гордости за великие свершения предков, показывает огромное количество примеров беззаветного служения Отечеству, героизма, выдающихся деяний соотечественников. История способствует осознанию собственной связи с Родиной, пониманию и принятию своих корней.</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906438" y="112143"/>
            <a:ext cx="6547449" cy="674585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966823" y="155574"/>
            <a:ext cx="6875252" cy="67024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46650"/>
            <a:ext cx="7216775" cy="6452558"/>
          </a:xfrm>
        </p:spPr>
        <p:txBody>
          <a:bodyPr/>
          <a:lstStyle/>
          <a:p>
            <a:r>
              <a:rPr lang="ru-RU" sz="2400" dirty="0" smtClean="0">
                <a:solidFill>
                  <a:srgbClr val="002060"/>
                </a:solidFill>
                <a:latin typeface="Times New Roman" pitchFamily="18" charset="0"/>
                <a:cs typeface="Times New Roman" pitchFamily="18" charset="0"/>
              </a:rPr>
              <a:t>Возможные технологии применения грани в планировании и реализации проектов и программ патриотического воспитания</a:t>
            </a:r>
            <a:r>
              <a:rPr lang="ru-RU" sz="2400" dirty="0" smtClean="0">
                <a:solidFill>
                  <a:srgbClr val="002060"/>
                </a:solidFill>
                <a:latin typeface="Times New Roman" pitchFamily="18" charset="0"/>
                <a:cs typeface="Times New Roman" pitchFamily="18" charset="0"/>
              </a:rPr>
              <a:t>:</a:t>
            </a:r>
          </a:p>
          <a:p>
            <a:r>
              <a:rPr lang="ru-RU" sz="2000" dirty="0" smtClean="0">
                <a:solidFill>
                  <a:schemeClr val="bg2"/>
                </a:solidFill>
                <a:latin typeface="Times New Roman" pitchFamily="18" charset="0"/>
                <a:cs typeface="Times New Roman" pitchFamily="18" charset="0"/>
              </a:rPr>
              <a:t>− реализация проектов по изучению истории страны через историю своей семьи</a:t>
            </a:r>
            <a:r>
              <a:rPr lang="ru-RU" sz="2000" dirty="0" smtClean="0">
                <a:solidFill>
                  <a:schemeClr val="bg2"/>
                </a:solidFill>
                <a:latin typeface="Times New Roman" pitchFamily="18" charset="0"/>
                <a:cs typeface="Times New Roman" pitchFamily="18" charset="0"/>
              </a:rPr>
              <a:t>;</a:t>
            </a:r>
          </a:p>
          <a:p>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0"/>
            <a:ext cx="7216775" cy="715992"/>
          </a:xfrm>
        </p:spPr>
        <p:txBody>
          <a:bodyPr/>
          <a:lstStyle/>
          <a:p>
            <a:pPr algn="ctr"/>
            <a:r>
              <a:rPr lang="ru-RU" sz="2800" b="1" dirty="0" smtClean="0">
                <a:solidFill>
                  <a:schemeClr val="accent5">
                    <a:lumMod val="25000"/>
                  </a:schemeClr>
                </a:solidFill>
                <a:latin typeface="Times New Roman" pitchFamily="18" charset="0"/>
                <a:cs typeface="Times New Roman" pitchFamily="18" charset="0"/>
              </a:rPr>
              <a:t>Служение Отечеству.</a:t>
            </a:r>
            <a:endParaRPr lang="ru-RU" sz="2800" b="1" dirty="0">
              <a:solidFill>
                <a:schemeClr val="accent5">
                  <a:lumMod val="2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733246"/>
            <a:ext cx="7216775" cy="5874588"/>
          </a:xfrm>
        </p:spPr>
        <p:txBody>
          <a:bodyPr/>
          <a:lstStyle/>
          <a:p>
            <a:r>
              <a:rPr lang="ru-RU" sz="2000" dirty="0" smtClean="0">
                <a:solidFill>
                  <a:schemeClr val="bg2"/>
                </a:solidFill>
                <a:latin typeface="Times New Roman" pitchFamily="18" charset="0"/>
                <a:cs typeface="Times New Roman" pitchFamily="18" charset="0"/>
              </a:rPr>
              <a:t>Служение Отечеству – одна из базовых граней патриотизма. Самоотверженность, преданность Родине, готовность защищать ее не словом, а делом – важнейшие качества патриота.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Традиционно </a:t>
            </a:r>
            <a:r>
              <a:rPr lang="ru-RU" sz="2000" dirty="0" smtClean="0">
                <a:solidFill>
                  <a:schemeClr val="bg2"/>
                </a:solidFill>
                <a:latin typeface="Times New Roman" pitchFamily="18" charset="0"/>
                <a:cs typeface="Times New Roman" pitchFamily="18" charset="0"/>
              </a:rPr>
              <a:t>служение Отечеству понимается как служба в рядах Вооруженных Сил, других силовых структур, реже – как государственная служба. Такая позиция объяснима, ведь готовность пожертвовать своей жизнью, своими интересами ради Родины особенно проявлена в силовых профессиях. Армия, служба должны быть уважаемы, престижны и почетны, должны поддерживаться государством и обществом. Вместе с тем, не обязательно служить в </a:t>
            </a:r>
            <a:r>
              <a:rPr lang="ru-RU" sz="2000" dirty="0" smtClean="0">
                <a:solidFill>
                  <a:schemeClr val="bg2"/>
                </a:solidFill>
                <a:latin typeface="Times New Roman" pitchFamily="18" charset="0"/>
                <a:cs typeface="Times New Roman" pitchFamily="18" charset="0"/>
              </a:rPr>
              <a:t>армии, чтобы </a:t>
            </a:r>
            <a:r>
              <a:rPr lang="ru-RU" sz="2000" dirty="0" smtClean="0">
                <a:solidFill>
                  <a:schemeClr val="bg2"/>
                </a:solidFill>
                <a:latin typeface="Times New Roman" pitchFamily="18" charset="0"/>
                <a:cs typeface="Times New Roman" pitchFamily="18" charset="0"/>
              </a:rPr>
              <a:t>служить Отечеству</a:t>
            </a:r>
            <a:r>
              <a:rPr lang="ru-RU" dirty="0" smtClean="0"/>
              <a:t>.</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1940943" y="0"/>
            <a:ext cx="7203057"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474454"/>
            <a:ext cx="7216775" cy="5651710"/>
          </a:xfrm>
        </p:spPr>
        <p:txBody>
          <a:bodyPr/>
          <a:lstStyle/>
          <a:p>
            <a:r>
              <a:rPr lang="ru-RU" sz="2000" dirty="0" smtClean="0">
                <a:solidFill>
                  <a:schemeClr val="bg2"/>
                </a:solidFill>
                <a:latin typeface="Times New Roman" pitchFamily="18" charset="0"/>
                <a:cs typeface="Times New Roman" pitchFamily="18" charset="0"/>
              </a:rPr>
              <a:t>Немного отличается ситуация в молодежной среде. Согласно данным исследований, проведенных ВЦИОМ по заказу Федерального государственного бюджетного учреждения «Российский центр гражданского и патриотического воспитания детей и молодежи», среди молодых граждан в возрасте от 14 до 35 лет доля патриотов составляет 77%. Вместе с тем, безусловными патриотами считают себя 27% участников опроса, а 13% не относят себя к патриотам. Несколько выше доля патриотов среди людей в возрасте 29-31 лет и 32-35 лет (по 82% соответственно). А ниже – среди младших возрастных групп: 70% опрошенных в аудитории 14-16 лет и 72% – в аудитории 17-19 лет. Примечательно, что около трети молодых россиян (30%) признали, что не проявляют открыто патриотические чувства, т.е. не поют гимн Российской Федерации, не защищают государство в спорах и дискуссиях, не носят одежду с патриотической символикой и т.п. Кроме того, среди молодежи довольно высока доля тех, кто предпочел бы уехать из страны, имея такую возможность – 27% (35% для молодых людей в возрасте 14-16 лет).</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2027208" y="0"/>
            <a:ext cx="6694098" cy="675481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98408"/>
            <a:ext cx="7216775" cy="6659592"/>
          </a:xfrm>
        </p:spPr>
        <p:txBody>
          <a:bodyPr/>
          <a:lstStyle/>
          <a:p>
            <a:r>
              <a:rPr lang="ru-RU" sz="2800" u="sng" dirty="0" smtClean="0">
                <a:solidFill>
                  <a:schemeClr val="bg2"/>
                </a:solidFill>
                <a:latin typeface="Times New Roman" pitchFamily="18" charset="0"/>
                <a:cs typeface="Times New Roman" pitchFamily="18" charset="0"/>
              </a:rPr>
              <a:t>Возможные технологии </a:t>
            </a:r>
            <a:r>
              <a:rPr lang="ru-RU" sz="2800" dirty="0" smtClean="0">
                <a:solidFill>
                  <a:schemeClr val="bg2"/>
                </a:solidFill>
                <a:latin typeface="Times New Roman" pitchFamily="18" charset="0"/>
                <a:cs typeface="Times New Roman" pitchFamily="18" charset="0"/>
              </a:rPr>
              <a:t>применения грани в планировании и реализации проектов и программ патриотического воспитания</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популяризация профессий, связанных со спасением жизни и здоровья людей, поддержка общественных организаций, чья деятельность связана с реализацией государственной политики в области ГО и ЧС</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поддержка патриотических проектов, популяризирующих наставничество и связь </a:t>
            </a:r>
            <a:r>
              <a:rPr lang="ru-RU" sz="2800" dirty="0" smtClean="0">
                <a:solidFill>
                  <a:schemeClr val="bg2"/>
                </a:solidFill>
                <a:latin typeface="Times New Roman" pitchFamily="18" charset="0"/>
                <a:cs typeface="Times New Roman" pitchFamily="18" charset="0"/>
              </a:rPr>
              <a:t>поколений.</a:t>
            </a: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72528"/>
            <a:ext cx="7216775" cy="603849"/>
          </a:xfrm>
        </p:spPr>
        <p:txBody>
          <a:bodyPr/>
          <a:lstStyle/>
          <a:p>
            <a:pPr algn="ctr"/>
            <a:r>
              <a:rPr lang="ru-RU" sz="3200" b="1" dirty="0" smtClean="0">
                <a:solidFill>
                  <a:schemeClr val="accent5">
                    <a:lumMod val="25000"/>
                  </a:schemeClr>
                </a:solidFill>
              </a:rPr>
              <a:t>Спорт.</a:t>
            </a:r>
            <a:endParaRPr lang="ru-RU" sz="3200" b="1" dirty="0">
              <a:solidFill>
                <a:schemeClr val="accent5">
                  <a:lumMod val="25000"/>
                </a:schemeClr>
              </a:solidFill>
            </a:endParaRPr>
          </a:p>
        </p:txBody>
      </p:sp>
      <p:sp>
        <p:nvSpPr>
          <p:cNvPr id="3" name="Содержимое 2"/>
          <p:cNvSpPr>
            <a:spLocks noGrp="1"/>
          </p:cNvSpPr>
          <p:nvPr>
            <p:ph idx="1"/>
          </p:nvPr>
        </p:nvSpPr>
        <p:spPr>
          <a:xfrm>
            <a:off x="1858963" y="854016"/>
            <a:ext cx="7216775" cy="5788324"/>
          </a:xfrm>
        </p:spPr>
        <p:txBody>
          <a:bodyPr/>
          <a:lstStyle/>
          <a:p>
            <a:r>
              <a:rPr lang="ru-RU" sz="2400" dirty="0" smtClean="0">
                <a:solidFill>
                  <a:schemeClr val="bg2"/>
                </a:solidFill>
                <a:latin typeface="Times New Roman" pitchFamily="18" charset="0"/>
                <a:cs typeface="Times New Roman" pitchFamily="18" charset="0"/>
              </a:rPr>
              <a:t>Спорт построен на философии здорового духа и здорового тела. Он культивирует здоровый образ жизни, что важно как с точки зрения национальной безопасности, так и с точки зрения благополучия отдельного гражданина. Здоровье, хорошие физические кондиции позволяют человеку строить свою жизнь в соответствии со своими интересами, помогать другим, а в случае необходимости – встать на защиту того, что ему дорого. Забота о своем теле продолжается в заботе о своем доме, о своем городе, о своей стране. При этом, достижения в спорте невозможны без трудолюбия, развития морально- волевых качеств: целеустремленности, самообладания, мужества, которые характерны для патриота. </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673525" y="0"/>
            <a:ext cx="7021901" cy="6857999"/>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1858963" y="0"/>
            <a:ext cx="7034871" cy="627140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29396"/>
            <a:ext cx="7216775" cy="6616461"/>
          </a:xfrm>
        </p:spPr>
        <p:txBody>
          <a:bodyPr/>
          <a:lstStyle/>
          <a:p>
            <a:r>
              <a:rPr lang="ru-RU" sz="2800" u="sng" dirty="0" smtClean="0">
                <a:solidFill>
                  <a:schemeClr val="bg2"/>
                </a:solidFill>
                <a:latin typeface="Times New Roman" pitchFamily="18" charset="0"/>
                <a:cs typeface="Times New Roman" pitchFamily="18" charset="0"/>
              </a:rPr>
              <a:t>Возможные технологии </a:t>
            </a:r>
            <a:r>
              <a:rPr lang="ru-RU" sz="2800" dirty="0" smtClean="0">
                <a:solidFill>
                  <a:schemeClr val="bg2"/>
                </a:solidFill>
                <a:latin typeface="Times New Roman" pitchFamily="18" charset="0"/>
                <a:cs typeface="Times New Roman" pitchFamily="18" charset="0"/>
              </a:rPr>
              <a:t>применения грани в планировании и реализации проектов и программ патриотического воспитания</a:t>
            </a:r>
            <a:r>
              <a:rPr lang="ru-RU" sz="28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развитие </a:t>
            </a:r>
            <a:r>
              <a:rPr lang="ru-RU" sz="2400" dirty="0" err="1" smtClean="0">
                <a:solidFill>
                  <a:schemeClr val="bg2"/>
                </a:solidFill>
                <a:latin typeface="Times New Roman" pitchFamily="18" charset="0"/>
                <a:cs typeface="Times New Roman" pitchFamily="18" charset="0"/>
              </a:rPr>
              <a:t>внутрироссийских</a:t>
            </a:r>
            <a:r>
              <a:rPr lang="ru-RU" sz="2400" dirty="0" smtClean="0">
                <a:solidFill>
                  <a:schemeClr val="bg2"/>
                </a:solidFill>
                <a:latin typeface="Times New Roman" pitchFamily="18" charset="0"/>
                <a:cs typeface="Times New Roman" pitchFamily="18" charset="0"/>
              </a:rPr>
              <a:t> спортивных лиг и сообществ, создание волейбольных, футбольных и других спортивных команд в организациях и на предприятиях</a:t>
            </a:r>
            <a:r>
              <a:rPr lang="ru-RU" sz="2400" dirty="0" smtClean="0">
                <a:solidFill>
                  <a:schemeClr val="bg2"/>
                </a:solidFill>
                <a:latin typeface="Times New Roman" pitchFamily="18" charset="0"/>
                <a:cs typeface="Times New Roman" pitchFamily="18" charset="0"/>
              </a:rPr>
              <a:t>;</a:t>
            </a:r>
          </a:p>
          <a:p>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98408"/>
            <a:ext cx="7216775" cy="569343"/>
          </a:xfrm>
        </p:spPr>
        <p:txBody>
          <a:bodyPr/>
          <a:lstStyle/>
          <a:p>
            <a:pPr algn="ctr"/>
            <a:r>
              <a:rPr lang="ru-RU" sz="3200" b="1" dirty="0" smtClean="0">
                <a:solidFill>
                  <a:schemeClr val="accent1">
                    <a:lumMod val="50000"/>
                  </a:schemeClr>
                </a:solidFill>
                <a:latin typeface="Times New Roman" pitchFamily="18" charset="0"/>
                <a:cs typeface="Times New Roman" pitchFamily="18" charset="0"/>
              </a:rPr>
              <a:t>Экология.</a:t>
            </a:r>
            <a:endParaRPr lang="ru-RU" sz="3200" b="1"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759126"/>
            <a:ext cx="7216775" cy="5367038"/>
          </a:xfrm>
        </p:spPr>
        <p:txBody>
          <a:bodyPr/>
          <a:lstStyle/>
          <a:p>
            <a:r>
              <a:rPr lang="ru-RU" sz="2800" dirty="0" smtClean="0">
                <a:solidFill>
                  <a:schemeClr val="bg2"/>
                </a:solidFill>
                <a:latin typeface="Times New Roman" pitchFamily="18" charset="0"/>
                <a:cs typeface="Times New Roman" pitchFamily="18" charset="0"/>
              </a:rPr>
              <a:t>Забота о своей земле и ее природе – это забота о своей стране, бытовое проявление патриотизма. Не бросать мусор под ноги, осуществлять раздельный сбор отходов, покупать экологические товары, участвовать в экологических акциях, беречь животных и растения – все это свидетельство того, что человек любит землю, на которой живет. Землю, которую он принял от своих предков и которую должен будет передать своим потомкам.</a:t>
            </a: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2199736" y="0"/>
            <a:ext cx="6521570" cy="675448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1858963" y="267420"/>
            <a:ext cx="7216775" cy="624552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81156"/>
            <a:ext cx="7216775" cy="6676844"/>
          </a:xfrm>
        </p:spPr>
        <p:txBody>
          <a:bodyPr/>
          <a:lstStyle/>
          <a:p>
            <a:r>
              <a:rPr lang="ru-RU" sz="2400" u="sng" dirty="0" smtClean="0">
                <a:solidFill>
                  <a:schemeClr val="bg2"/>
                </a:solidFill>
                <a:latin typeface="Times New Roman" pitchFamily="18" charset="0"/>
                <a:cs typeface="Times New Roman" pitchFamily="18" charset="0"/>
              </a:rPr>
              <a:t>Возможные технологии </a:t>
            </a:r>
            <a:r>
              <a:rPr lang="ru-RU" sz="2400" dirty="0" smtClean="0">
                <a:solidFill>
                  <a:schemeClr val="bg2"/>
                </a:solidFill>
                <a:latin typeface="Times New Roman" pitchFamily="18" charset="0"/>
                <a:cs typeface="Times New Roman" pitchFamily="18" charset="0"/>
              </a:rPr>
              <a:t>применения грани в планировании и реализации проектов и программ патриотического воспитания</a:t>
            </a:r>
            <a:r>
              <a:rPr lang="ru-RU" sz="24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развитие экологического просвещения, создание просветительских роликов, игр</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развитие инфраструктуры раздельного сбора и переработки отходов</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проведение экологических марафонов, общероссийских субботников и дней единых действий</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создание социальных программ экологического туризма, организация выездов в </a:t>
            </a:r>
            <a:r>
              <a:rPr lang="ru-RU" sz="2800" dirty="0" smtClean="0">
                <a:solidFill>
                  <a:schemeClr val="bg2"/>
                </a:solidFill>
                <a:latin typeface="Times New Roman" pitchFamily="18" charset="0"/>
                <a:cs typeface="Times New Roman" pitchFamily="18" charset="0"/>
              </a:rPr>
              <a:t>заповедники</a:t>
            </a:r>
            <a:r>
              <a:rPr lang="ru-RU" sz="2800" dirty="0" smtClean="0">
                <a:solidFill>
                  <a:schemeClr val="bg2"/>
                </a:solidFill>
                <a:latin typeface="Times New Roman" pitchFamily="18" charset="0"/>
                <a:cs typeface="Times New Roman" pitchFamily="18" charset="0"/>
              </a:rPr>
              <a:t>.</a:t>
            </a:r>
            <a:endParaRPr lang="ru-RU" sz="2800" dirty="0" smtClean="0">
              <a:solidFill>
                <a:schemeClr val="bg2"/>
              </a:solidFill>
              <a:latin typeface="Times New Roman" pitchFamily="18" charset="0"/>
              <a:cs typeface="Times New Roman" pitchFamily="18" charset="0"/>
            </a:endParaRPr>
          </a:p>
          <a:p>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72528"/>
            <a:ext cx="7216775" cy="5953635"/>
          </a:xfrm>
        </p:spPr>
        <p:txBody>
          <a:bodyPr/>
          <a:lstStyle/>
          <a:p>
            <a:pPr algn="ctr">
              <a:buNone/>
            </a:pPr>
            <a:r>
              <a:rPr lang="ru-RU" sz="2800" dirty="0" smtClean="0">
                <a:solidFill>
                  <a:schemeClr val="bg2"/>
                </a:solidFill>
                <a:latin typeface="Times New Roman" pitchFamily="18" charset="0"/>
                <a:cs typeface="Times New Roman" pitchFamily="18" charset="0"/>
              </a:rPr>
              <a:t>В настоящий момент сферу патриотического воспитания затрагивает целый ряд федеральных проектов, реализуемых в рамках национального проекта «Образование», таких </a:t>
            </a:r>
            <a:r>
              <a:rPr lang="ru-RU" sz="2800" dirty="0" smtClean="0">
                <a:solidFill>
                  <a:schemeClr val="bg2"/>
                </a:solidFill>
                <a:latin typeface="Times New Roman" pitchFamily="18" charset="0"/>
                <a:cs typeface="Times New Roman" pitchFamily="18" charset="0"/>
              </a:rPr>
              <a:t>как: </a:t>
            </a:r>
          </a:p>
          <a:p>
            <a:r>
              <a:rPr lang="ru-RU" sz="2800" dirty="0" smtClean="0">
                <a:solidFill>
                  <a:schemeClr val="bg2"/>
                </a:solidFill>
                <a:latin typeface="Times New Roman" pitchFamily="18" charset="0"/>
                <a:cs typeface="Times New Roman" pitchFamily="18" charset="0"/>
              </a:rPr>
              <a:t>«</a:t>
            </a:r>
            <a:r>
              <a:rPr lang="ru-RU" sz="2800" dirty="0" smtClean="0">
                <a:solidFill>
                  <a:schemeClr val="bg2"/>
                </a:solidFill>
                <a:latin typeface="Times New Roman" pitchFamily="18" charset="0"/>
                <a:cs typeface="Times New Roman" pitchFamily="18" charset="0"/>
              </a:rPr>
              <a:t>Социальная активность», </a:t>
            </a:r>
            <a:endParaRPr lang="ru-RU" sz="2800" dirty="0" smtClean="0">
              <a:solidFill>
                <a:schemeClr val="bg2"/>
              </a:solidFill>
              <a:latin typeface="Times New Roman" pitchFamily="18" charset="0"/>
              <a:cs typeface="Times New Roman" pitchFamily="18" charset="0"/>
            </a:endParaRPr>
          </a:p>
          <a:p>
            <a:r>
              <a:rPr lang="ru-RU" sz="2800" dirty="0" smtClean="0">
                <a:solidFill>
                  <a:schemeClr val="bg2"/>
                </a:solidFill>
                <a:latin typeface="Times New Roman" pitchFamily="18" charset="0"/>
                <a:cs typeface="Times New Roman" pitchFamily="18" charset="0"/>
              </a:rPr>
              <a:t>«</a:t>
            </a:r>
            <a:r>
              <a:rPr lang="ru-RU" sz="2800" dirty="0" smtClean="0">
                <a:solidFill>
                  <a:schemeClr val="bg2"/>
                </a:solidFill>
                <a:latin typeface="Times New Roman" pitchFamily="18" charset="0"/>
                <a:cs typeface="Times New Roman" pitchFamily="18" charset="0"/>
              </a:rPr>
              <a:t>Молодежь России</a:t>
            </a:r>
            <a:r>
              <a:rPr lang="ru-RU" sz="2800" dirty="0" smtClean="0">
                <a:solidFill>
                  <a:schemeClr val="bg2"/>
                </a:solidFill>
                <a:latin typeface="Times New Roman" pitchFamily="18" charset="0"/>
                <a:cs typeface="Times New Roman" pitchFamily="18" charset="0"/>
              </a:rPr>
              <a:t>»,</a:t>
            </a:r>
          </a:p>
          <a:p>
            <a:r>
              <a:rPr lang="ru-RU" sz="2800" dirty="0" smtClean="0">
                <a:solidFill>
                  <a:schemeClr val="bg2"/>
                </a:solidFill>
                <a:latin typeface="Times New Roman" pitchFamily="18" charset="0"/>
                <a:cs typeface="Times New Roman" pitchFamily="18" charset="0"/>
              </a:rPr>
              <a:t> </a:t>
            </a:r>
            <a:r>
              <a:rPr lang="ru-RU" sz="2800" dirty="0" smtClean="0">
                <a:solidFill>
                  <a:schemeClr val="bg2"/>
                </a:solidFill>
                <a:latin typeface="Times New Roman" pitchFamily="18" charset="0"/>
                <a:cs typeface="Times New Roman" pitchFamily="18" charset="0"/>
              </a:rPr>
              <a:t>«Социальные лифты для каждого</a:t>
            </a:r>
            <a:r>
              <a:rPr lang="ru-RU" sz="2800" dirty="0" smtClean="0">
                <a:solidFill>
                  <a:schemeClr val="bg2"/>
                </a:solidFill>
                <a:latin typeface="Times New Roman" pitchFamily="18" charset="0"/>
                <a:cs typeface="Times New Roman" pitchFamily="18" charset="0"/>
              </a:rPr>
              <a:t>».</a:t>
            </a:r>
          </a:p>
          <a:p>
            <a:pPr algn="ctr">
              <a:buNone/>
            </a:pPr>
            <a:r>
              <a:rPr lang="ru-RU" sz="2400" dirty="0" smtClean="0">
                <a:solidFill>
                  <a:schemeClr val="bg2"/>
                </a:solidFill>
                <a:latin typeface="Times New Roman" pitchFamily="18" charset="0"/>
                <a:cs typeface="Times New Roman" pitchFamily="18" charset="0"/>
              </a:rPr>
              <a:t>При этом, </a:t>
            </a:r>
            <a:r>
              <a:rPr lang="ru-RU" sz="2400" u="sng" dirty="0" smtClean="0">
                <a:solidFill>
                  <a:schemeClr val="bg2"/>
                </a:solidFill>
                <a:latin typeface="Times New Roman" pitchFamily="18" charset="0"/>
                <a:cs typeface="Times New Roman" pitchFamily="18" charset="0"/>
              </a:rPr>
              <a:t>основным стратегическим документом </a:t>
            </a:r>
            <a:r>
              <a:rPr lang="ru-RU" sz="2400" dirty="0" smtClean="0">
                <a:solidFill>
                  <a:schemeClr val="bg2"/>
                </a:solidFill>
                <a:latin typeface="Times New Roman" pitchFamily="18" charset="0"/>
                <a:cs typeface="Times New Roman" pitchFamily="18" charset="0"/>
              </a:rPr>
              <a:t>в области патриотического воспитания является федеральный </a:t>
            </a:r>
            <a:r>
              <a:rPr lang="ru-RU" sz="2400" b="1" dirty="0" smtClean="0">
                <a:solidFill>
                  <a:schemeClr val="bg2"/>
                </a:solidFill>
                <a:latin typeface="Times New Roman" pitchFamily="18" charset="0"/>
                <a:cs typeface="Times New Roman" pitchFamily="18" charset="0"/>
              </a:rPr>
              <a:t>проект «Патриотическое воспитание граждан Российской Федерации» </a:t>
            </a:r>
            <a:r>
              <a:rPr lang="ru-RU" sz="2400" dirty="0" smtClean="0">
                <a:solidFill>
                  <a:schemeClr val="bg2"/>
                </a:solidFill>
                <a:latin typeface="Times New Roman" pitchFamily="18" charset="0"/>
                <a:cs typeface="Times New Roman" pitchFamily="18" charset="0"/>
              </a:rPr>
              <a:t>национального проекта «Образование». Ответственным исполнителем проекта выступает Министерство просвещения Российской Федерации</a:t>
            </a:r>
            <a:r>
              <a:rPr lang="ru-RU" sz="2400" dirty="0" smtClean="0"/>
              <a:t>.</a:t>
            </a:r>
            <a:r>
              <a:rPr lang="ru-RU" sz="2400" dirty="0" smtClean="0">
                <a:solidFill>
                  <a:schemeClr val="bg2"/>
                </a:solidFill>
                <a:latin typeface="Times New Roman" pitchFamily="18" charset="0"/>
                <a:cs typeface="Times New Roman" pitchFamily="18" charset="0"/>
              </a:rPr>
              <a:t> </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613883"/>
          </a:xfrm>
        </p:spPr>
        <p:txBody>
          <a:bodyPr/>
          <a:lstStyle/>
          <a:p>
            <a:pPr algn="ctr"/>
            <a:r>
              <a:rPr lang="ru-RU" sz="3200" b="1" dirty="0" smtClean="0">
                <a:solidFill>
                  <a:srgbClr val="002060"/>
                </a:solidFill>
                <a:latin typeface="Times New Roman" pitchFamily="18" charset="0"/>
                <a:cs typeface="Times New Roman" pitchFamily="18" charset="0"/>
              </a:rPr>
              <a:t>Наука.</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845390"/>
            <a:ext cx="7216775" cy="6012610"/>
          </a:xfrm>
        </p:spPr>
        <p:txBody>
          <a:bodyPr/>
          <a:lstStyle/>
          <a:p>
            <a:r>
              <a:rPr lang="ru-RU" sz="2800" dirty="0" smtClean="0">
                <a:solidFill>
                  <a:schemeClr val="bg2"/>
                </a:solidFill>
                <a:latin typeface="Times New Roman" pitchFamily="18" charset="0"/>
                <a:cs typeface="Times New Roman" pitchFamily="18" charset="0"/>
              </a:rPr>
              <a:t>Наука играет важную роль в патриотическом воспитании граждан. Научные достижения страны определяют ее место на международной политической и экономической арене, служат основой для гордости ее научными открытиями. Научные разработки позволяют обеспечить безопасность государства, в том числе не только военную, но также продовольственную, безопасность жизни и здоровья населения.</a:t>
            </a:r>
            <a:endParaRPr lang="ru-RU" sz="2800" dirty="0">
              <a:solidFill>
                <a:schemeClr val="bg2"/>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1846053" y="103517"/>
            <a:ext cx="6961517" cy="663371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1958196" y="155275"/>
            <a:ext cx="6987395" cy="6590581"/>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118" y="283265"/>
            <a:ext cx="7216775" cy="320585"/>
          </a:xfrm>
        </p:spPr>
        <p:txBody>
          <a:bodyPr/>
          <a:lstStyle/>
          <a:p>
            <a:pPr algn="ctr"/>
            <a:r>
              <a:rPr lang="ru-RU" sz="2800" b="1" dirty="0" smtClean="0">
                <a:solidFill>
                  <a:schemeClr val="accent5">
                    <a:lumMod val="25000"/>
                  </a:schemeClr>
                </a:solidFill>
              </a:rPr>
              <a:t>Добровольчество.</a:t>
            </a:r>
            <a:endParaRPr lang="ru-RU" sz="2800" b="1" dirty="0">
              <a:solidFill>
                <a:schemeClr val="accent5">
                  <a:lumMod val="25000"/>
                </a:schemeClr>
              </a:solidFill>
            </a:endParaRPr>
          </a:p>
        </p:txBody>
      </p:sp>
      <p:sp>
        <p:nvSpPr>
          <p:cNvPr id="3" name="Содержимое 2"/>
          <p:cNvSpPr>
            <a:spLocks noGrp="1"/>
          </p:cNvSpPr>
          <p:nvPr>
            <p:ph idx="1"/>
          </p:nvPr>
        </p:nvSpPr>
        <p:spPr>
          <a:xfrm>
            <a:off x="1858963" y="785004"/>
            <a:ext cx="7216775" cy="5341159"/>
          </a:xfrm>
        </p:spPr>
        <p:txBody>
          <a:bodyPr/>
          <a:lstStyle/>
          <a:p>
            <a:r>
              <a:rPr lang="ru-RU" sz="2400" dirty="0" smtClean="0">
                <a:solidFill>
                  <a:schemeClr val="bg2"/>
                </a:solidFill>
                <a:latin typeface="Times New Roman" pitchFamily="18" charset="0"/>
                <a:cs typeface="Times New Roman" pitchFamily="18" charset="0"/>
              </a:rPr>
              <a:t>Добровольчество и патриотизм – стороны одного явления, заключенного в активной гражданской позиции и деятельной любви к родной земле, людям, обществу, природе. Добрая воля, желание помочь ближнему – это общечеловеческие ценности. В трудную минуту истории добровольцы шли на фронт, защищали и укрепляли рубежи страны, добровольцы сегодня участвуют в тушении пожаров, в ликвидации чрезвычайных ситуаций, в гуманитарных операциях, ищут пропавших людей, помогают людям, оказавшимся в трудной жизненной ситуации. Во время ограничений, связанных с эпидемией </a:t>
            </a:r>
            <a:r>
              <a:rPr lang="ru-RU" sz="2400" dirty="0" err="1" smtClean="0">
                <a:solidFill>
                  <a:schemeClr val="bg2"/>
                </a:solidFill>
                <a:latin typeface="Times New Roman" pitchFamily="18" charset="0"/>
                <a:cs typeface="Times New Roman" pitchFamily="18" charset="0"/>
              </a:rPr>
              <a:t>коронавирусной</a:t>
            </a:r>
            <a:r>
              <a:rPr lang="ru-RU" sz="2400" dirty="0" smtClean="0">
                <a:solidFill>
                  <a:schemeClr val="bg2"/>
                </a:solidFill>
                <a:latin typeface="Times New Roman" pitchFamily="18" charset="0"/>
                <a:cs typeface="Times New Roman" pitchFamily="18" charset="0"/>
              </a:rPr>
              <a:t> инфекции, добровольческие инициативы сплотили страну и позволили помочь миллионам нуждающихся.</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1647645" y="112144"/>
            <a:ext cx="7246189" cy="674585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1858964" y="767750"/>
            <a:ext cx="6758826" cy="4839419"/>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274638"/>
            <a:ext cx="7216775" cy="907181"/>
          </a:xfrm>
        </p:spPr>
        <p:txBody>
          <a:bodyPr/>
          <a:lstStyle/>
          <a:p>
            <a:pPr algn="ctr"/>
            <a:r>
              <a:rPr lang="ru-RU" sz="2400" b="1" dirty="0" smtClean="0">
                <a:solidFill>
                  <a:schemeClr val="accent5">
                    <a:lumMod val="10000"/>
                  </a:schemeClr>
                </a:solidFill>
                <a:latin typeface="Times New Roman" pitchFamily="18" charset="0"/>
                <a:cs typeface="Times New Roman" pitchFamily="18" charset="0"/>
              </a:rPr>
              <a:t>Перспективы развития сферы патриотического воспитания.</a:t>
            </a:r>
            <a:endParaRPr lang="ru-RU" sz="2400" dirty="0">
              <a:solidFill>
                <a:schemeClr val="accent5">
                  <a:lumMod val="1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1121434"/>
            <a:ext cx="7216775" cy="5322498"/>
          </a:xfrm>
        </p:spPr>
        <p:txBody>
          <a:bodyPr/>
          <a:lstStyle/>
          <a:p>
            <a:r>
              <a:rPr lang="ru-RU" sz="1800" dirty="0" smtClean="0">
                <a:solidFill>
                  <a:schemeClr val="bg2"/>
                </a:solidFill>
                <a:latin typeface="Times New Roman" pitchFamily="18" charset="0"/>
                <a:cs typeface="Times New Roman" pitchFamily="18" charset="0"/>
              </a:rPr>
              <a:t>Очевидно, что в современных реалиях сфера патриотического воспитания продолжит укреплять свою значимость. При этом, создание Российского движения детей и молодежи приведет к коренной перестройке патриотической работы, осуществляемой в отношении детей и юношества. Основополагающая роль в реализации детско-юношеских патриотических программ будет отведена движению и его региональным, местным и первичным отделениям, в работу включатся наставники, изменится инфраструктура в связи с передачей на баланс движения значимых имущественных </a:t>
            </a:r>
            <a:r>
              <a:rPr lang="ru-RU" sz="1800" dirty="0" err="1" smtClean="0">
                <a:solidFill>
                  <a:schemeClr val="bg2"/>
                </a:solidFill>
                <a:latin typeface="Times New Roman" pitchFamily="18" charset="0"/>
                <a:cs typeface="Times New Roman" pitchFamily="18" charset="0"/>
              </a:rPr>
              <a:t>объекто</a:t>
            </a:r>
            <a:r>
              <a:rPr lang="ru-RU" sz="1800" dirty="0" smtClean="0">
                <a:solidFill>
                  <a:schemeClr val="bg2"/>
                </a:solidFill>
                <a:latin typeface="Times New Roman" pitchFamily="18" charset="0"/>
                <a:cs typeface="Times New Roman" pitchFamily="18" charset="0"/>
              </a:rPr>
              <a:t>.</a:t>
            </a:r>
          </a:p>
          <a:p>
            <a:r>
              <a:rPr lang="ru-RU" sz="1800" dirty="0" smtClean="0">
                <a:solidFill>
                  <a:schemeClr val="bg2"/>
                </a:solidFill>
                <a:latin typeface="Times New Roman" pitchFamily="18" charset="0"/>
                <a:cs typeface="Times New Roman" pitchFamily="18" charset="0"/>
              </a:rPr>
              <a:t>Субъектам </a:t>
            </a:r>
            <a:r>
              <a:rPr lang="ru-RU" sz="1800" dirty="0" smtClean="0">
                <a:solidFill>
                  <a:schemeClr val="bg2"/>
                </a:solidFill>
                <a:latin typeface="Times New Roman" pitchFamily="18" charset="0"/>
                <a:cs typeface="Times New Roman" pitchFamily="18" charset="0"/>
              </a:rPr>
              <a:t>патриотического воспитания предстоит, опираясь на грани патриотизма, сообща сконструировать сбалансированную идеологическую платформу патриотической работы, выстроить современную методику патриотического воспитания, в том числе реализуемого молодыми для молодых, решить вопросы ресурсной поддержки патриотических проектов и мероприятий, сформировать профессиональное сообщество специалистов, определить стандарты их подготовки и воплотить эту подготовку в реальность</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0"/>
            <a:ext cx="7216775" cy="6126163"/>
          </a:xfrm>
        </p:spPr>
        <p:txBody>
          <a:bodyPr/>
          <a:lstStyle/>
          <a:p>
            <a:r>
              <a:rPr lang="ru-RU" sz="2000" dirty="0" smtClean="0">
                <a:solidFill>
                  <a:schemeClr val="bg2"/>
                </a:solidFill>
                <a:latin typeface="Times New Roman" pitchFamily="18" charset="0"/>
                <a:cs typeface="Times New Roman" pitchFamily="18" charset="0"/>
              </a:rPr>
              <a:t>Продолжится курс на </a:t>
            </a:r>
            <a:r>
              <a:rPr lang="ru-RU" sz="2000" dirty="0" err="1" smtClean="0">
                <a:solidFill>
                  <a:schemeClr val="bg2"/>
                </a:solidFill>
                <a:latin typeface="Times New Roman" pitchFamily="18" charset="0"/>
                <a:cs typeface="Times New Roman" pitchFamily="18" charset="0"/>
              </a:rPr>
              <a:t>осовременивание</a:t>
            </a:r>
            <a:r>
              <a:rPr lang="ru-RU" sz="2000" dirty="0" smtClean="0">
                <a:solidFill>
                  <a:schemeClr val="bg2"/>
                </a:solidFill>
                <a:latin typeface="Times New Roman" pitchFamily="18" charset="0"/>
                <a:cs typeface="Times New Roman" pitchFamily="18" charset="0"/>
              </a:rPr>
              <a:t> патриотического воспитания, внедрение новых форм и методов работы с молодежью, одним из результатов которого станет ориентированность на молодое поколение патриотов своей страны, появление </a:t>
            </a:r>
            <a:r>
              <a:rPr lang="ru-RU" sz="2000" dirty="0" err="1" smtClean="0">
                <a:solidFill>
                  <a:schemeClr val="bg2"/>
                </a:solidFill>
                <a:latin typeface="Times New Roman" pitchFamily="18" charset="0"/>
                <a:cs typeface="Times New Roman" pitchFamily="18" charset="0"/>
              </a:rPr>
              <a:t>патриотически</a:t>
            </a:r>
            <a:r>
              <a:rPr lang="ru-RU" sz="2000" dirty="0" smtClean="0">
                <a:solidFill>
                  <a:schemeClr val="bg2"/>
                </a:solidFill>
                <a:latin typeface="Times New Roman" pitchFamily="18" charset="0"/>
                <a:cs typeface="Times New Roman" pitchFamily="18" charset="0"/>
              </a:rPr>
              <a:t> настроенных молодых лидеров в различных детских и молодежных аудиториях. Формирование среды взаимодействия лидеров молодежных патриотических проектов позволит усилить потенциал и </a:t>
            </a:r>
            <a:r>
              <a:rPr lang="ru-RU" sz="2000" dirty="0" err="1" smtClean="0">
                <a:solidFill>
                  <a:schemeClr val="bg2"/>
                </a:solidFill>
                <a:latin typeface="Times New Roman" pitchFamily="18" charset="0"/>
                <a:cs typeface="Times New Roman" pitchFamily="18" charset="0"/>
              </a:rPr>
              <a:t>востребованность</a:t>
            </a:r>
            <a:r>
              <a:rPr lang="ru-RU" sz="2000" dirty="0" smtClean="0">
                <a:solidFill>
                  <a:schemeClr val="bg2"/>
                </a:solidFill>
                <a:latin typeface="Times New Roman" pitchFamily="18" charset="0"/>
                <a:cs typeface="Times New Roman" pitchFamily="18" charset="0"/>
              </a:rPr>
              <a:t> успешных инициатив в области патриотического воспитания и станет основой для его дальнейшего развития.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Оценка </a:t>
            </a:r>
            <a:r>
              <a:rPr lang="ru-RU" sz="2000" dirty="0" smtClean="0">
                <a:solidFill>
                  <a:schemeClr val="bg2"/>
                </a:solidFill>
                <a:latin typeface="Times New Roman" pitchFamily="18" charset="0"/>
                <a:cs typeface="Times New Roman" pitchFamily="18" charset="0"/>
              </a:rPr>
              <a:t>результатов предложенных к реализации мер будет основана на проведении комплекса социологических исследований, анализе полученных данных и интерпретации эффективности, что позволит получать актуальную информацию о настроениях в обществе, а также скорректировать и дополнить настоящие методические рекомендации.</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963" y="129397"/>
            <a:ext cx="7216775" cy="457200"/>
          </a:xfrm>
        </p:spPr>
        <p:txBody>
          <a:bodyPr/>
          <a:lstStyle/>
          <a:p>
            <a:r>
              <a:rPr lang="ru-RU" sz="1800" b="1" dirty="0" smtClean="0">
                <a:solidFill>
                  <a:schemeClr val="bg2"/>
                </a:solidFill>
                <a:latin typeface="Times New Roman" pitchFamily="18" charset="0"/>
                <a:cs typeface="Times New Roman" pitchFamily="18" charset="0"/>
              </a:rPr>
              <a:t>Список экспертов, принявших участие в разработке Методических рекомендаций по основам патриотического </a:t>
            </a:r>
            <a:r>
              <a:rPr lang="ru-RU" sz="1800" b="1" dirty="0" smtClean="0">
                <a:solidFill>
                  <a:schemeClr val="bg2"/>
                </a:solidFill>
                <a:latin typeface="Times New Roman" pitchFamily="18" charset="0"/>
                <a:cs typeface="Times New Roman" pitchFamily="18" charset="0"/>
              </a:rPr>
              <a:t>воспитания:</a:t>
            </a:r>
            <a:endParaRPr lang="ru-RU" sz="1800" dirty="0">
              <a:solidFill>
                <a:schemeClr val="bg2"/>
              </a:solidFill>
              <a:latin typeface="Times New Roman" pitchFamily="18" charset="0"/>
              <a:cs typeface="Times New Roman" pitchFamily="18" charset="0"/>
            </a:endParaRPr>
          </a:p>
        </p:txBody>
      </p:sp>
      <p:sp>
        <p:nvSpPr>
          <p:cNvPr id="3" name="Содержимое 2"/>
          <p:cNvSpPr>
            <a:spLocks noGrp="1"/>
          </p:cNvSpPr>
          <p:nvPr>
            <p:ph idx="1"/>
          </p:nvPr>
        </p:nvSpPr>
        <p:spPr>
          <a:xfrm>
            <a:off x="1858963" y="681488"/>
            <a:ext cx="7216775" cy="5444676"/>
          </a:xfrm>
        </p:spPr>
        <p:txBody>
          <a:bodyPr/>
          <a:lstStyle/>
          <a:p>
            <a:r>
              <a:rPr lang="ru-RU" sz="900" dirty="0" smtClean="0">
                <a:solidFill>
                  <a:schemeClr val="bg2"/>
                </a:solidFill>
                <a:latin typeface="Times New Roman" pitchFamily="18" charset="0"/>
                <a:cs typeface="Times New Roman" pitchFamily="18" charset="0"/>
              </a:rPr>
              <a:t>1. Аванесова Оксана Геннадиевна, главный специалист управления по работе с общественными проектами и молодежью Департамента внутренней политики Правительства Вологодской области.2. </a:t>
            </a:r>
            <a:r>
              <a:rPr lang="ru-RU" sz="900" dirty="0" err="1" smtClean="0">
                <a:solidFill>
                  <a:schemeClr val="bg2"/>
                </a:solidFill>
                <a:latin typeface="Times New Roman" pitchFamily="18" charset="0"/>
                <a:cs typeface="Times New Roman" pitchFamily="18" charset="0"/>
              </a:rPr>
              <a:t>Байков</a:t>
            </a:r>
            <a:r>
              <a:rPr lang="ru-RU" sz="900" dirty="0" smtClean="0">
                <a:solidFill>
                  <a:schemeClr val="bg2"/>
                </a:solidFill>
                <a:latin typeface="Times New Roman" pitchFamily="18" charset="0"/>
                <a:cs typeface="Times New Roman" pitchFamily="18" charset="0"/>
              </a:rPr>
              <a:t> Иван Вадимович, начальник отдела организационного сопровождения и регионального взаимодействия Управления по реализации проектов и патриотическому воспитанию молодежи Федерального государственного бюджетного учреждения «Российский центр гражданского и патриотического воспитания детей и молодежи».3. </a:t>
            </a:r>
            <a:r>
              <a:rPr lang="ru-RU" sz="900" dirty="0" err="1" smtClean="0">
                <a:solidFill>
                  <a:schemeClr val="bg2"/>
                </a:solidFill>
                <a:latin typeface="Times New Roman" pitchFamily="18" charset="0"/>
                <a:cs typeface="Times New Roman" pitchFamily="18" charset="0"/>
              </a:rPr>
              <a:t>Беклямишев</a:t>
            </a:r>
            <a:r>
              <a:rPr lang="ru-RU" sz="900" dirty="0" smtClean="0">
                <a:solidFill>
                  <a:schemeClr val="bg2"/>
                </a:solidFill>
                <a:latin typeface="Times New Roman" pitchFamily="18" charset="0"/>
                <a:cs typeface="Times New Roman" pitchFamily="18" charset="0"/>
              </a:rPr>
              <a:t> Владимир Олегович, член Правления Российского исторического общества, ведущий координатор проектов фонда «История Отечества».4. Боровик Максим Викторович, главный специалист-эксперт отдела методического руководства организацией подготовки населения в области гражданской обороны и чрезвычайных ситуаций Департамента гражданской обороны и защиты населения МЧС России.5. Васенкова Алена Яновна, начальник Управления по реализации проектов и патриотическому воспитанию молодежи Федерального государственного бюджетного учреждения «Российский центр гражданского и патриотического воспитания детей и молодежи».6. </a:t>
            </a:r>
            <a:r>
              <a:rPr lang="ru-RU" sz="900" dirty="0" err="1" smtClean="0">
                <a:solidFill>
                  <a:schemeClr val="bg2"/>
                </a:solidFill>
                <a:latin typeface="Times New Roman" pitchFamily="18" charset="0"/>
                <a:cs typeface="Times New Roman" pitchFamily="18" charset="0"/>
              </a:rPr>
              <a:t>Волик</a:t>
            </a:r>
            <a:r>
              <a:rPr lang="ru-RU" sz="900" dirty="0" smtClean="0">
                <a:solidFill>
                  <a:schemeClr val="bg2"/>
                </a:solidFill>
                <a:latin typeface="Times New Roman" pitchFamily="18" charset="0"/>
                <a:cs typeface="Times New Roman" pitchFamily="18" charset="0"/>
              </a:rPr>
              <a:t> Марина Александровна, начальник отдела реализации патриотических проектов Управления по реализации проектов и патриотическому воспитанию молодежи Федерального государственного бюджетного учреждения «Российский центр гражданского и патриотического воспитания детей и молодежи».7. Казанцев Николай Сергеевич, заместитель мэра по социальной политике аппарата администрации </a:t>
            </a:r>
            <a:r>
              <a:rPr lang="ru-RU" sz="900" dirty="0" err="1" smtClean="0">
                <a:solidFill>
                  <a:schemeClr val="bg2"/>
                </a:solidFill>
                <a:latin typeface="Times New Roman" pitchFamily="18" charset="0"/>
                <a:cs typeface="Times New Roman" pitchFamily="18" charset="0"/>
              </a:rPr>
              <a:t>Осинского</a:t>
            </a:r>
            <a:r>
              <a:rPr lang="ru-RU" sz="900" dirty="0" smtClean="0">
                <a:solidFill>
                  <a:schemeClr val="bg2"/>
                </a:solidFill>
                <a:latin typeface="Times New Roman" pitchFamily="18" charset="0"/>
                <a:cs typeface="Times New Roman" pitchFamily="18" charset="0"/>
              </a:rPr>
              <a:t> муниципального района Иркутской области, создатель Автономной некоммерческой организации развития спорта и патриотического воспитания молодежи «Витязь».8. Ключевская Ольга Андреевна, специалист по работе с молодежью Муниципального учреждения «</a:t>
            </a:r>
            <a:r>
              <a:rPr lang="ru-RU" sz="900" dirty="0" err="1" smtClean="0">
                <a:solidFill>
                  <a:schemeClr val="bg2"/>
                </a:solidFill>
                <a:latin typeface="Times New Roman" pitchFamily="18" charset="0"/>
                <a:cs typeface="Times New Roman" pitchFamily="18" charset="0"/>
              </a:rPr>
              <a:t>Социально-досуговый</a:t>
            </a:r>
            <a:r>
              <a:rPr lang="ru-RU" sz="900" dirty="0" smtClean="0">
                <a:solidFill>
                  <a:schemeClr val="bg2"/>
                </a:solidFill>
                <a:latin typeface="Times New Roman" pitchFamily="18" charset="0"/>
                <a:cs typeface="Times New Roman" pitchFamily="18" charset="0"/>
              </a:rPr>
              <a:t> центр «Перекресток» Дзержинского района Волгограда».9, </a:t>
            </a:r>
            <a:r>
              <a:rPr lang="ru-RU" sz="900" dirty="0" err="1" smtClean="0">
                <a:solidFill>
                  <a:schemeClr val="bg2"/>
                </a:solidFill>
                <a:latin typeface="Times New Roman" pitchFamily="18" charset="0"/>
                <a:cs typeface="Times New Roman" pitchFamily="18" charset="0"/>
              </a:rPr>
              <a:t>Маркодеева</a:t>
            </a:r>
            <a:r>
              <a:rPr lang="ru-RU" sz="900" dirty="0" smtClean="0">
                <a:solidFill>
                  <a:schemeClr val="bg2"/>
                </a:solidFill>
                <a:latin typeface="Times New Roman" pitchFamily="18" charset="0"/>
                <a:cs typeface="Times New Roman" pitchFamily="18" charset="0"/>
              </a:rPr>
              <a:t> Анастасия Олеговна, заместитель руководителя Всероссийской общественной молодежной организации «Всероссийский студенческий корпус спасателей».10. </a:t>
            </a:r>
            <a:r>
              <a:rPr lang="ru-RU" sz="900" dirty="0" err="1" smtClean="0">
                <a:solidFill>
                  <a:schemeClr val="bg2"/>
                </a:solidFill>
                <a:latin typeface="Times New Roman" pitchFamily="18" charset="0"/>
                <a:cs typeface="Times New Roman" pitchFamily="18" charset="0"/>
              </a:rPr>
              <a:t>Негрова</a:t>
            </a:r>
            <a:r>
              <a:rPr lang="ru-RU" sz="900" dirty="0" smtClean="0">
                <a:solidFill>
                  <a:schemeClr val="bg2"/>
                </a:solidFill>
                <a:latin typeface="Times New Roman" pitchFamily="18" charset="0"/>
                <a:cs typeface="Times New Roman" pitchFamily="18" charset="0"/>
              </a:rPr>
              <a:t> Ольга Викторовна, заместитель директора Департамента государственной молодежной политики и воспитательной деятельности Министерства науки и высшего образования Российской Федерации.11. Некипелов Андрей Валентинович, директор центра гражданско- патриотического воспитания Федерального государственного бюджетного образовательного учреждения высшего образования «Российский экономический университет имени Г.В. Плеханова».12. Новиков Алексей Юрьевич, руководитель Общероссийского общественного движения «</a:t>
            </a:r>
            <a:r>
              <a:rPr lang="ru-RU" sz="900" dirty="0" err="1" smtClean="0">
                <a:solidFill>
                  <a:schemeClr val="bg2"/>
                </a:solidFill>
                <a:latin typeface="Times New Roman" pitchFamily="18" charset="0"/>
                <a:cs typeface="Times New Roman" pitchFamily="18" charset="0"/>
              </a:rPr>
              <a:t>Росрекон</a:t>
            </a:r>
            <a:r>
              <a:rPr lang="ru-RU" sz="900" dirty="0" smtClean="0">
                <a:solidFill>
                  <a:schemeClr val="bg2"/>
                </a:solidFill>
                <a:latin typeface="Times New Roman" pitchFamily="18" charset="0"/>
                <a:cs typeface="Times New Roman" pitchFamily="18" charset="0"/>
              </a:rPr>
              <a:t>».13. </a:t>
            </a:r>
            <a:r>
              <a:rPr lang="ru-RU" sz="900" dirty="0" err="1" smtClean="0">
                <a:solidFill>
                  <a:schemeClr val="bg2"/>
                </a:solidFill>
                <a:latin typeface="Times New Roman" pitchFamily="18" charset="0"/>
                <a:cs typeface="Times New Roman" pitchFamily="18" charset="0"/>
              </a:rPr>
              <a:t>Пакулов</a:t>
            </a:r>
            <a:r>
              <a:rPr lang="ru-RU" sz="900" dirty="0" smtClean="0">
                <a:solidFill>
                  <a:schemeClr val="bg2"/>
                </a:solidFill>
                <a:latin typeface="Times New Roman" pitchFamily="18" charset="0"/>
                <a:cs typeface="Times New Roman" pitchFamily="18" charset="0"/>
              </a:rPr>
              <a:t> Руслан </a:t>
            </a:r>
            <a:r>
              <a:rPr lang="ru-RU" sz="900" dirty="0" err="1" smtClean="0">
                <a:solidFill>
                  <a:schemeClr val="bg2"/>
                </a:solidFill>
                <a:latin typeface="Times New Roman" pitchFamily="18" charset="0"/>
                <a:cs typeface="Times New Roman" pitchFamily="18" charset="0"/>
              </a:rPr>
              <a:t>Шухратович</a:t>
            </a:r>
            <a:r>
              <a:rPr lang="ru-RU" sz="900" dirty="0" smtClean="0">
                <a:solidFill>
                  <a:schemeClr val="bg2"/>
                </a:solidFill>
                <a:latin typeface="Times New Roman" pitchFamily="18" charset="0"/>
                <a:cs typeface="Times New Roman" pitchFamily="18" charset="0"/>
              </a:rPr>
              <a:t>, начальник отдела по молодежной политике администрации города Черемхово Иркутской области, создатель Черемховской городской детско-молодежной общественной организации «Военно-спортивный клуб «Отечество».14. Переходов Павел Павлович, и.о. проректора по воспитательной работе и молодежной политике Федерального государственного автономного образовательного учреждения высшего образования «Волгоградский государственный университет».15. Поликанов Дмитрий Валериевич, кандидат политических наук, доцент, заместитель руководителя Федерального агентства по делам Содружества Независимых Государств, соотечественников, проживающих за рубежом, и по международному гуманитарному сотрудничеству.16, </a:t>
            </a:r>
            <a:r>
              <a:rPr lang="ru-RU" sz="900" dirty="0" err="1" smtClean="0">
                <a:solidFill>
                  <a:schemeClr val="bg2"/>
                </a:solidFill>
                <a:latin typeface="Times New Roman" pitchFamily="18" charset="0"/>
                <a:cs typeface="Times New Roman" pitchFamily="18" charset="0"/>
              </a:rPr>
              <a:t>Радько</a:t>
            </a:r>
            <a:r>
              <a:rPr lang="ru-RU" sz="900" dirty="0" smtClean="0">
                <a:solidFill>
                  <a:schemeClr val="bg2"/>
                </a:solidFill>
                <a:latin typeface="Times New Roman" pitchFamily="18" charset="0"/>
                <a:cs typeface="Times New Roman" pitchFamily="18" charset="0"/>
              </a:rPr>
              <a:t> Иван Валерьевич, заместитель директора Федерального государственного бюджетного учреждения «Российский центр гражданского и патриотического воспитания детей и молодежи».17. </a:t>
            </a:r>
            <a:r>
              <a:rPr lang="ru-RU" sz="900" dirty="0" err="1" smtClean="0">
                <a:solidFill>
                  <a:schemeClr val="bg2"/>
                </a:solidFill>
                <a:latin typeface="Times New Roman" pitchFamily="18" charset="0"/>
                <a:cs typeface="Times New Roman" pitchFamily="18" charset="0"/>
              </a:rPr>
              <a:t>Сынтин</a:t>
            </a:r>
            <a:r>
              <a:rPr lang="ru-RU" sz="900" dirty="0" smtClean="0">
                <a:solidFill>
                  <a:schemeClr val="bg2"/>
                </a:solidFill>
                <a:latin typeface="Times New Roman" pitchFamily="18" charset="0"/>
                <a:cs typeface="Times New Roman" pitchFamily="18" charset="0"/>
              </a:rPr>
              <a:t> Борис Евгеньевич, начальник отдела реализации гражданских проектов управления по реализации проектов и патриотическому воспитанию молодежи Федерального государственного бюджетного учреждения «Российский центр гражданского и патриотического воспитания детей и молодежи».18. Тетерин Василий Васильевич, заместитель начальника Управления молодежных проектов и программ Федерального агентства по делам молодежи.19. </a:t>
            </a:r>
            <a:r>
              <a:rPr lang="ru-RU" sz="900" dirty="0" err="1" smtClean="0">
                <a:solidFill>
                  <a:schemeClr val="bg2"/>
                </a:solidFill>
                <a:latin typeface="Times New Roman" pitchFamily="18" charset="0"/>
                <a:cs typeface="Times New Roman" pitchFamily="18" charset="0"/>
              </a:rPr>
              <a:t>Тетерский</a:t>
            </a:r>
            <a:r>
              <a:rPr lang="ru-RU" sz="900" dirty="0" smtClean="0">
                <a:solidFill>
                  <a:schemeClr val="bg2"/>
                </a:solidFill>
                <a:latin typeface="Times New Roman" pitchFamily="18" charset="0"/>
                <a:cs typeface="Times New Roman" pitchFamily="18" charset="0"/>
              </a:rPr>
              <a:t> Сергей Владимирович, доктор педагогических наук, профессор, директор Автономной некоммерческой организации содействия воспитанию подрастающих поколений «Детские и молодежные социальные инициативы».20. </a:t>
            </a:r>
            <a:r>
              <a:rPr lang="ru-RU" sz="900" dirty="0" err="1" smtClean="0">
                <a:solidFill>
                  <a:schemeClr val="bg2"/>
                </a:solidFill>
                <a:latin typeface="Times New Roman" pitchFamily="18" charset="0"/>
                <a:cs typeface="Times New Roman" pitchFamily="18" charset="0"/>
              </a:rPr>
              <a:t>Файзулин</a:t>
            </a:r>
            <a:r>
              <a:rPr lang="ru-RU" sz="900" dirty="0" smtClean="0">
                <a:solidFill>
                  <a:schemeClr val="bg2"/>
                </a:solidFill>
                <a:latin typeface="Times New Roman" pitchFamily="18" charset="0"/>
                <a:cs typeface="Times New Roman" pitchFamily="18" charset="0"/>
              </a:rPr>
              <a:t> Максим Игоревич, директор Автономного учреждения Удмуртской Республики «Молодежный центр Удмуртской Республики».21. Шадрина Наталья Владимировна, руководитель исполкома Общероссийского общественного движения «Бессмертный полк России».22, Шульгин Дмитрий Андреевич, консультант отдела реализации стратегических направлений государственной молодежной политики Министерства по молодежной политике Иркутской области.23. Ярошенко Олег Дмитриевич, руководитель Департамента организационной и кадровой работы Общероссийской общественной организации «Российский Союз Молодежи», руководитель Ассоциации студенческих патриотических клубов «Я горжусь».24. </a:t>
            </a:r>
            <a:r>
              <a:rPr lang="ru-RU" sz="900" dirty="0" err="1" smtClean="0">
                <a:solidFill>
                  <a:schemeClr val="bg2"/>
                </a:solidFill>
                <a:latin typeface="Times New Roman" pitchFamily="18" charset="0"/>
                <a:cs typeface="Times New Roman" pitchFamily="18" charset="0"/>
              </a:rPr>
              <a:t>Ясюченя</a:t>
            </a:r>
            <a:r>
              <a:rPr lang="ru-RU" sz="900" dirty="0" smtClean="0">
                <a:solidFill>
                  <a:schemeClr val="bg2"/>
                </a:solidFill>
                <a:latin typeface="Times New Roman" pitchFamily="18" charset="0"/>
                <a:cs typeface="Times New Roman" pitchFamily="18" charset="0"/>
              </a:rPr>
              <a:t> </a:t>
            </a:r>
            <a:r>
              <a:rPr lang="ru-RU" sz="900" dirty="0" err="1" smtClean="0">
                <a:solidFill>
                  <a:schemeClr val="bg2"/>
                </a:solidFill>
                <a:latin typeface="Times New Roman" pitchFamily="18" charset="0"/>
                <a:cs typeface="Times New Roman" pitchFamily="18" charset="0"/>
              </a:rPr>
              <a:t>Елисей</a:t>
            </a:r>
            <a:r>
              <a:rPr lang="ru-RU" sz="900" dirty="0" smtClean="0">
                <a:solidFill>
                  <a:schemeClr val="bg2"/>
                </a:solidFill>
                <a:latin typeface="Times New Roman" pitchFamily="18" charset="0"/>
                <a:cs typeface="Times New Roman" pitchFamily="18" charset="0"/>
              </a:rPr>
              <a:t> Валерьевич, директор Государственного автономного учреждения Ярославской области «Центр патриотического воспитания Ярославской области».</a:t>
            </a:r>
            <a:endParaRPr lang="ru-RU" sz="900" dirty="0">
              <a:solidFill>
                <a:schemeClr val="bg2"/>
              </a:solidFill>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327804"/>
            <a:ext cx="7216775" cy="5798359"/>
          </a:xfrm>
        </p:spPr>
        <p:txBody>
          <a:bodyPr/>
          <a:lstStyle/>
          <a:p>
            <a:endParaRPr lang="ru-RU" dirty="0" smtClean="0"/>
          </a:p>
          <a:p>
            <a:pPr algn="ctr">
              <a:buNone/>
            </a:pPr>
            <a:r>
              <a:rPr lang="ru-RU" sz="8000" b="1" dirty="0" smtClean="0">
                <a:solidFill>
                  <a:schemeClr val="tx2"/>
                </a:solidFill>
                <a:latin typeface="Times New Roman" pitchFamily="18" charset="0"/>
                <a:cs typeface="Times New Roman" pitchFamily="18" charset="0"/>
              </a:rPr>
              <a:t>Спасибо</a:t>
            </a:r>
          </a:p>
          <a:p>
            <a:pPr algn="ctr">
              <a:buNone/>
            </a:pPr>
            <a:r>
              <a:rPr lang="ru-RU" sz="8000" b="1" dirty="0" smtClean="0">
                <a:solidFill>
                  <a:srgbClr val="C00000"/>
                </a:solidFill>
                <a:latin typeface="Times New Roman" pitchFamily="18" charset="0"/>
                <a:cs typeface="Times New Roman" pitchFamily="18" charset="0"/>
              </a:rPr>
              <a:t> </a:t>
            </a:r>
            <a:r>
              <a:rPr lang="ru-RU" sz="8000" b="1" dirty="0" smtClean="0">
                <a:solidFill>
                  <a:schemeClr val="accent5">
                    <a:lumMod val="50000"/>
                  </a:schemeClr>
                </a:solidFill>
                <a:latin typeface="Times New Roman" pitchFamily="18" charset="0"/>
                <a:cs typeface="Times New Roman" pitchFamily="18" charset="0"/>
              </a:rPr>
              <a:t>за</a:t>
            </a:r>
          </a:p>
          <a:p>
            <a:pPr algn="ctr">
              <a:buNone/>
            </a:pPr>
            <a:r>
              <a:rPr lang="ru-RU" sz="8000" b="1" dirty="0" smtClean="0">
                <a:solidFill>
                  <a:srgbClr val="C00000"/>
                </a:solidFill>
                <a:latin typeface="Times New Roman" pitchFamily="18" charset="0"/>
                <a:cs typeface="Times New Roman" pitchFamily="18" charset="0"/>
              </a:rPr>
              <a:t> внимание! </a:t>
            </a:r>
            <a:endParaRPr lang="ru-RU" sz="8000" b="1"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207034"/>
            <a:ext cx="7216775" cy="5919129"/>
          </a:xfrm>
        </p:spPr>
        <p:txBody>
          <a:bodyPr/>
          <a:lstStyle/>
          <a:p>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Дошкольным</a:t>
            </a:r>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общеобразовательным</a:t>
            </a:r>
            <a:r>
              <a:rPr lang="ru-RU" sz="2000" dirty="0" smtClean="0">
                <a:solidFill>
                  <a:schemeClr val="bg2"/>
                </a:solidFill>
                <a:latin typeface="Times New Roman" pitchFamily="18" charset="0"/>
                <a:cs typeface="Times New Roman" pitchFamily="18" charset="0"/>
              </a:rPr>
              <a:t>, </a:t>
            </a:r>
            <a:r>
              <a:rPr lang="ru-RU" sz="2000" dirty="0" smtClean="0">
                <a:solidFill>
                  <a:schemeClr val="bg2"/>
                </a:solidFill>
                <a:latin typeface="Times New Roman" pitchFamily="18" charset="0"/>
                <a:cs typeface="Times New Roman" pitchFamily="18" charset="0"/>
              </a:rPr>
              <a:t>профессиональным </a:t>
            </a:r>
            <a:r>
              <a:rPr lang="ru-RU" sz="2000" dirty="0" smtClean="0">
                <a:solidFill>
                  <a:schemeClr val="bg2"/>
                </a:solidFill>
                <a:latin typeface="Times New Roman" pitchFamily="18" charset="0"/>
                <a:cs typeface="Times New Roman" pitchFamily="18" charset="0"/>
              </a:rPr>
              <a:t>образовательным организациям, образовательным организациям высшего образования (далее – детские сады, школы, </a:t>
            </a:r>
            <a:r>
              <a:rPr lang="ru-RU" sz="2000" dirty="0" err="1" smtClean="0">
                <a:solidFill>
                  <a:schemeClr val="bg2"/>
                </a:solidFill>
                <a:latin typeface="Times New Roman" pitchFamily="18" charset="0"/>
                <a:cs typeface="Times New Roman" pitchFamily="18" charset="0"/>
              </a:rPr>
              <a:t>ссузы</a:t>
            </a:r>
            <a:r>
              <a:rPr lang="ru-RU" sz="2000" dirty="0" smtClean="0">
                <a:solidFill>
                  <a:schemeClr val="bg2"/>
                </a:solidFill>
                <a:latin typeface="Times New Roman" pitchFamily="18" charset="0"/>
                <a:cs typeface="Times New Roman" pitchFamily="18" charset="0"/>
              </a:rPr>
              <a:t>, вузы) возвращены задачи по воспитанию обучающихся, в помощь им разработаны примерные воспитательные программы.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Внесены </a:t>
            </a:r>
            <a:r>
              <a:rPr lang="ru-RU" sz="2000" dirty="0" smtClean="0">
                <a:solidFill>
                  <a:schemeClr val="bg2"/>
                </a:solidFill>
                <a:latin typeface="Times New Roman" pitchFamily="18" charset="0"/>
                <a:cs typeface="Times New Roman" pitchFamily="18" charset="0"/>
              </a:rPr>
              <a:t>изменения в Федеральный закон от 29 декабря 2012 года № 273-ФЗ «Об образовании в Российской Федерации», исключающие из российского законодательства понятие «образовательная услуга». </a:t>
            </a:r>
            <a:endParaRPr lang="ru-RU" sz="2000" dirty="0" smtClean="0">
              <a:solidFill>
                <a:schemeClr val="bg2"/>
              </a:solidFill>
              <a:latin typeface="Times New Roman" pitchFamily="18" charset="0"/>
              <a:cs typeface="Times New Roman" pitchFamily="18" charset="0"/>
            </a:endParaRPr>
          </a:p>
          <a:p>
            <a:r>
              <a:rPr lang="ru-RU" sz="2000" dirty="0" smtClean="0">
                <a:solidFill>
                  <a:schemeClr val="bg2"/>
                </a:solidFill>
                <a:latin typeface="Times New Roman" pitchFamily="18" charset="0"/>
                <a:cs typeface="Times New Roman" pitchFamily="18" charset="0"/>
              </a:rPr>
              <a:t>Предполагается</a:t>
            </a:r>
            <a:r>
              <a:rPr lang="ru-RU" sz="2000" dirty="0" smtClean="0">
                <a:solidFill>
                  <a:schemeClr val="bg2"/>
                </a:solidFill>
                <a:latin typeface="Times New Roman" pitchFamily="18" charset="0"/>
                <a:cs typeface="Times New Roman" pitchFamily="18" charset="0"/>
              </a:rPr>
              <a:t>, что закон будет способствовать повышению престижа профессии учителя. Исключение термина «образовательная услуга» из закона снимает неоднозначное толкование и ассоциацию педагогической деятельности с коммерческими услугами, вернет в массы понимание высокой гуманистической миссии педагога.</a:t>
            </a:r>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8963" y="172528"/>
            <a:ext cx="7216775" cy="5953635"/>
          </a:xfrm>
        </p:spPr>
        <p:txBody>
          <a:bodyPr/>
          <a:lstStyle/>
          <a:p>
            <a:endParaRPr lang="ru-RU" sz="2400" dirty="0" smtClean="0">
              <a:solidFill>
                <a:schemeClr val="bg2"/>
              </a:solidFill>
              <a:latin typeface="Times New Roman" pitchFamily="18" charset="0"/>
              <a:cs typeface="Times New Roman" pitchFamily="18" charset="0"/>
            </a:endParaRPr>
          </a:p>
          <a:p>
            <a:r>
              <a:rPr lang="ru-RU" sz="2400" dirty="0" smtClean="0">
                <a:solidFill>
                  <a:schemeClr val="bg2"/>
                </a:solidFill>
                <a:latin typeface="Times New Roman" pitchFamily="18" charset="0"/>
                <a:cs typeface="Times New Roman" pitchFamily="18" charset="0"/>
              </a:rPr>
              <a:t>В </a:t>
            </a:r>
            <a:r>
              <a:rPr lang="ru-RU" sz="2400" dirty="0" smtClean="0">
                <a:solidFill>
                  <a:schemeClr val="bg2"/>
                </a:solidFill>
                <a:latin typeface="Times New Roman" pitchFamily="18" charset="0"/>
                <a:cs typeface="Times New Roman" pitchFamily="18" charset="0"/>
              </a:rPr>
              <a:t>России созданы и ведут системную деятельность в области патриотического </a:t>
            </a:r>
            <a:r>
              <a:rPr lang="ru-RU" sz="2400" dirty="0" smtClean="0">
                <a:solidFill>
                  <a:schemeClr val="bg2"/>
                </a:solidFill>
                <a:latin typeface="Times New Roman" pitchFamily="18" charset="0"/>
                <a:cs typeface="Times New Roman" pitchFamily="18" charset="0"/>
              </a:rPr>
              <a:t>воспитания:</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Автономная некоммерческая организация «Большая перемена</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Общероссийская общественно-государственная </a:t>
            </a:r>
            <a:r>
              <a:rPr lang="ru-RU" sz="2400" dirty="0" err="1" smtClean="0">
                <a:solidFill>
                  <a:schemeClr val="bg2"/>
                </a:solidFill>
                <a:latin typeface="Times New Roman" pitchFamily="18" charset="0"/>
                <a:cs typeface="Times New Roman" pitchFamily="18" charset="0"/>
              </a:rPr>
              <a:t>детско</a:t>
            </a:r>
            <a:r>
              <a:rPr lang="ru-RU" sz="2400" dirty="0" smtClean="0">
                <a:solidFill>
                  <a:schemeClr val="bg2"/>
                </a:solidFill>
                <a:latin typeface="Times New Roman" pitchFamily="18" charset="0"/>
                <a:cs typeface="Times New Roman" pitchFamily="18" charset="0"/>
              </a:rPr>
              <a:t>- юношеская организация «Российское движение школьников</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Всероссийское детско-юношеское военно-патриотическое общественное движение «ЮНАРМИЯ</a:t>
            </a:r>
            <a:r>
              <a:rPr lang="ru-RU" sz="2400" dirty="0" smtClean="0">
                <a:solidFill>
                  <a:schemeClr val="bg2"/>
                </a:solidFill>
                <a:latin typeface="Times New Roman" pitchFamily="18" charset="0"/>
                <a:cs typeface="Times New Roman" pitchFamily="18" charset="0"/>
              </a:rPr>
              <a:t>»,</a:t>
            </a:r>
          </a:p>
          <a:p>
            <a:r>
              <a:rPr lang="ru-RU" sz="2400" dirty="0" smtClean="0">
                <a:solidFill>
                  <a:schemeClr val="bg2"/>
                </a:solidFill>
                <a:latin typeface="Times New Roman" pitchFamily="18" charset="0"/>
                <a:cs typeface="Times New Roman" pitchFamily="18" charset="0"/>
              </a:rPr>
              <a:t> </a:t>
            </a:r>
            <a:r>
              <a:rPr lang="ru-RU" sz="2400" dirty="0" smtClean="0">
                <a:solidFill>
                  <a:schemeClr val="bg2"/>
                </a:solidFill>
                <a:latin typeface="Times New Roman" pitchFamily="18" charset="0"/>
                <a:cs typeface="Times New Roman" pitchFamily="18" charset="0"/>
              </a:rPr>
              <a:t>Всероссийское детско-юношеское общественное движение «Школа безопасности».</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dirty="0" smtClean="0">
                <a:latin typeface="Times New Roman" pitchFamily="18" charset="0"/>
                <a:cs typeface="Times New Roman" pitchFamily="18" charset="0"/>
              </a:rPr>
              <a:t>Нормативная база патриотического </a:t>
            </a:r>
            <a:r>
              <a:rPr lang="ru-RU" sz="2800" b="1" dirty="0" smtClean="0">
                <a:latin typeface="Times New Roman" pitchFamily="18" charset="0"/>
                <a:cs typeface="Times New Roman" pitchFamily="18" charset="0"/>
              </a:rPr>
              <a:t>воспитания:</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858963" y="1388854"/>
            <a:ext cx="7216775" cy="4737310"/>
          </a:xfrm>
        </p:spPr>
        <p:txBody>
          <a:bodyPr/>
          <a:lstStyle/>
          <a:p>
            <a:r>
              <a:rPr lang="ru-RU" sz="2400" dirty="0" smtClean="0">
                <a:solidFill>
                  <a:schemeClr val="bg2"/>
                </a:solidFill>
                <a:latin typeface="Times New Roman" pitchFamily="18" charset="0"/>
                <a:cs typeface="Times New Roman" pitchFamily="18" charset="0"/>
              </a:rPr>
              <a:t>Прежде всего, </a:t>
            </a:r>
            <a:r>
              <a:rPr lang="ru-RU" sz="2400" u="sng" dirty="0" smtClean="0">
                <a:solidFill>
                  <a:schemeClr val="bg2"/>
                </a:solidFill>
                <a:latin typeface="Times New Roman" pitchFamily="18" charset="0"/>
                <a:cs typeface="Times New Roman" pitchFamily="18" charset="0"/>
              </a:rPr>
              <a:t>нормативный фундамент </a:t>
            </a:r>
            <a:r>
              <a:rPr lang="ru-RU" sz="2400" dirty="0" smtClean="0">
                <a:solidFill>
                  <a:schemeClr val="bg2"/>
                </a:solidFill>
                <a:latin typeface="Times New Roman" pitchFamily="18" charset="0"/>
                <a:cs typeface="Times New Roman" pitchFamily="18" charset="0"/>
              </a:rPr>
              <a:t>патриотического воспитания составляет </a:t>
            </a:r>
            <a:r>
              <a:rPr lang="ru-RU" sz="2400" dirty="0" smtClean="0">
                <a:solidFill>
                  <a:srgbClr val="C00000"/>
                </a:solidFill>
                <a:latin typeface="Times New Roman" pitchFamily="18" charset="0"/>
                <a:cs typeface="Times New Roman" pitchFamily="18" charset="0"/>
              </a:rPr>
              <a:t>Конституция Российской Федерации </a:t>
            </a:r>
            <a:r>
              <a:rPr lang="ru-RU" sz="2400" dirty="0" smtClean="0">
                <a:solidFill>
                  <a:schemeClr val="bg2"/>
                </a:solidFill>
                <a:latin typeface="Times New Roman" pitchFamily="18" charset="0"/>
                <a:cs typeface="Times New Roman" pitchFamily="18" charset="0"/>
              </a:rPr>
              <a:t>как высший правовой акт, который утверждает общность многонационального народа России, содержит основы конституционного строя, закрепляет права, свободы и обязанности граждан, в том числе обязанность защищать Отечество. Конституция Российской Федерации провозглашает ценность и неприкосновенность семьи, детей, языка, культуры, истории, исторической правды – всего того, что неразрывно связано с патриотизмом и патриотическим воспитанием.</a:t>
            </a: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патриотическое воспитание   ">
  <a:themeElements>
    <a:clrScheme name="Тема Office 1">
      <a:dk1>
        <a:srgbClr val="000000"/>
      </a:dk1>
      <a:lt1>
        <a:srgbClr val="FFFFFF"/>
      </a:lt1>
      <a:dk2>
        <a:srgbClr val="4682B4"/>
      </a:dk2>
      <a:lt2>
        <a:srgbClr val="FFFFFF"/>
      </a:lt2>
      <a:accent1>
        <a:srgbClr val="058CFF"/>
      </a:accent1>
      <a:accent2>
        <a:srgbClr val="B5CFE7"/>
      </a:accent2>
      <a:accent3>
        <a:srgbClr val="B0C1D6"/>
      </a:accent3>
      <a:accent4>
        <a:srgbClr val="DADADA"/>
      </a:accent4>
      <a:accent5>
        <a:srgbClr val="AAC5FF"/>
      </a:accent5>
      <a:accent6>
        <a:srgbClr val="A4BBD1"/>
      </a:accent6>
      <a:hlink>
        <a:srgbClr val="DBEFFF"/>
      </a:hlink>
      <a:folHlink>
        <a:srgbClr val="D1E0FF"/>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4682B4"/>
        </a:dk2>
        <a:lt2>
          <a:srgbClr val="FFFFFF"/>
        </a:lt2>
        <a:accent1>
          <a:srgbClr val="058CFF"/>
        </a:accent1>
        <a:accent2>
          <a:srgbClr val="B5CFE7"/>
        </a:accent2>
        <a:accent3>
          <a:srgbClr val="B0C1D6"/>
        </a:accent3>
        <a:accent4>
          <a:srgbClr val="DADADA"/>
        </a:accent4>
        <a:accent5>
          <a:srgbClr val="AAC5FF"/>
        </a:accent5>
        <a:accent6>
          <a:srgbClr val="A4BBD1"/>
        </a:accent6>
        <a:hlink>
          <a:srgbClr val="DBEFFF"/>
        </a:hlink>
        <a:folHlink>
          <a:srgbClr val="D1E0FF"/>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4682B4"/>
        </a:dk2>
        <a:lt2>
          <a:srgbClr val="FFFFFF"/>
        </a:lt2>
        <a:accent1>
          <a:srgbClr val="0F94FF"/>
        </a:accent1>
        <a:accent2>
          <a:srgbClr val="05EFFF"/>
        </a:accent2>
        <a:accent3>
          <a:srgbClr val="B0C1D6"/>
        </a:accent3>
        <a:accent4>
          <a:srgbClr val="DADADA"/>
        </a:accent4>
        <a:accent5>
          <a:srgbClr val="AAC8FF"/>
        </a:accent5>
        <a:accent6>
          <a:srgbClr val="04D9E7"/>
        </a:accent6>
        <a:hlink>
          <a:srgbClr val="DBFDFF"/>
        </a:hlink>
        <a:folHlink>
          <a:srgbClr val="DBEEFF"/>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FF"/>
        </a:lt1>
        <a:dk2>
          <a:srgbClr val="4682B4"/>
        </a:dk2>
        <a:lt2>
          <a:srgbClr val="FFFFFF"/>
        </a:lt2>
        <a:accent1>
          <a:srgbClr val="FF4F05"/>
        </a:accent1>
        <a:accent2>
          <a:srgbClr val="FFBB05"/>
        </a:accent2>
        <a:accent3>
          <a:srgbClr val="B0C1D6"/>
        </a:accent3>
        <a:accent4>
          <a:srgbClr val="DADADA"/>
        </a:accent4>
        <a:accent5>
          <a:srgbClr val="FFB2AA"/>
        </a:accent5>
        <a:accent6>
          <a:srgbClr val="E7A904"/>
        </a:accent6>
        <a:hlink>
          <a:srgbClr val="DBEEFF"/>
        </a:hlink>
        <a:folHlink>
          <a:srgbClr val="FFE7DB"/>
        </a:folHlink>
      </a:clrScheme>
      <a:clrMap bg1="dk2" tx1="lt1" bg2="dk1" tx2="lt2" accent1="accent1" accent2="accent2" accent3="accent3" accent4="accent4" accent5="accent5" accent6="accent6" hlink="hlink" folHlink="folHlink"/>
    </a:extraClrScheme>
    <a:extraClrScheme>
      <a:clrScheme name="Тема Office 4">
        <a:dk1>
          <a:srgbClr val="000000"/>
        </a:dk1>
        <a:lt1>
          <a:srgbClr val="FFFFFF"/>
        </a:lt1>
        <a:dk2>
          <a:srgbClr val="4682B4"/>
        </a:dk2>
        <a:lt2>
          <a:srgbClr val="FFFFFF"/>
        </a:lt2>
        <a:accent1>
          <a:srgbClr val="FF8A05"/>
        </a:accent1>
        <a:accent2>
          <a:srgbClr val="E8FF05"/>
        </a:accent2>
        <a:accent3>
          <a:srgbClr val="B0C1D6"/>
        </a:accent3>
        <a:accent4>
          <a:srgbClr val="DADADA"/>
        </a:accent4>
        <a:accent5>
          <a:srgbClr val="FFC4AA"/>
        </a:accent5>
        <a:accent6>
          <a:srgbClr val="D2E704"/>
        </a:accent6>
        <a:hlink>
          <a:srgbClr val="FCDBFF"/>
        </a:hlink>
        <a:folHlink>
          <a:srgbClr val="DBEFFF"/>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058CFF"/>
        </a:accent1>
        <a:accent2>
          <a:srgbClr val="B5CFE7"/>
        </a:accent2>
        <a:accent3>
          <a:srgbClr val="FFFFFF"/>
        </a:accent3>
        <a:accent4>
          <a:srgbClr val="000000"/>
        </a:accent4>
        <a:accent5>
          <a:srgbClr val="AAC5FF"/>
        </a:accent5>
        <a:accent6>
          <a:srgbClr val="A4BBD1"/>
        </a:accent6>
        <a:hlink>
          <a:srgbClr val="DBEFFF"/>
        </a:hlink>
        <a:folHlink>
          <a:srgbClr val="D1E0FF"/>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0F94FF"/>
        </a:accent1>
        <a:accent2>
          <a:srgbClr val="05EFFF"/>
        </a:accent2>
        <a:accent3>
          <a:srgbClr val="FFFFFF"/>
        </a:accent3>
        <a:accent4>
          <a:srgbClr val="000000"/>
        </a:accent4>
        <a:accent5>
          <a:srgbClr val="AAC8FF"/>
        </a:accent5>
        <a:accent6>
          <a:srgbClr val="04D9E7"/>
        </a:accent6>
        <a:hlink>
          <a:srgbClr val="DBFDFF"/>
        </a:hlink>
        <a:folHlink>
          <a:srgbClr val="DBEEFF"/>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FF4F05"/>
        </a:accent1>
        <a:accent2>
          <a:srgbClr val="FFBB05"/>
        </a:accent2>
        <a:accent3>
          <a:srgbClr val="FFFFFF"/>
        </a:accent3>
        <a:accent4>
          <a:srgbClr val="000000"/>
        </a:accent4>
        <a:accent5>
          <a:srgbClr val="FFB2AA"/>
        </a:accent5>
        <a:accent6>
          <a:srgbClr val="E7A904"/>
        </a:accent6>
        <a:hlink>
          <a:srgbClr val="DBEEFF"/>
        </a:hlink>
        <a:folHlink>
          <a:srgbClr val="FFE7DB"/>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FF8A05"/>
        </a:accent1>
        <a:accent2>
          <a:srgbClr val="E8FF05"/>
        </a:accent2>
        <a:accent3>
          <a:srgbClr val="FFFFFF"/>
        </a:accent3>
        <a:accent4>
          <a:srgbClr val="000000"/>
        </a:accent4>
        <a:accent5>
          <a:srgbClr val="FFC4AA"/>
        </a:accent5>
        <a:accent6>
          <a:srgbClr val="D2E704"/>
        </a:accent6>
        <a:hlink>
          <a:srgbClr val="FCDBFF"/>
        </a:hlink>
        <a:folHlink>
          <a:srgbClr val="DBE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патриотическое воспитание   </Template>
  <TotalTime>217</TotalTime>
  <Words>5776</Words>
  <Application>Microsoft Office PowerPoint</Application>
  <PresentationFormat>Экран (4:3)</PresentationFormat>
  <Paragraphs>204</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патриотическое воспитание   </vt:lpstr>
      <vt:lpstr>Основы патриотического воспитания граждан Российской Федерации   </vt:lpstr>
      <vt:lpstr>В Основах патриотического воспитания граждан Российской Федерации используются следующие термины и их определения:</vt:lpstr>
      <vt:lpstr>Слайд 3</vt:lpstr>
      <vt:lpstr>Слайд 4</vt:lpstr>
      <vt:lpstr>Слайд 5</vt:lpstr>
      <vt:lpstr>Слайд 6</vt:lpstr>
      <vt:lpstr>Слайд 7</vt:lpstr>
      <vt:lpstr>Слайд 8</vt:lpstr>
      <vt:lpstr>Нормативная база патриотического воспитания:</vt:lpstr>
      <vt:lpstr>Слайд 10</vt:lpstr>
      <vt:lpstr>Слайд 11</vt:lpstr>
      <vt:lpstr>Слайд 12</vt:lpstr>
      <vt:lpstr>Цели, задачи и принципы патриотического воспитания:</vt:lpstr>
      <vt:lpstr>Из указанных принципов вытекают цели и задачи патриотического воспитания:</vt:lpstr>
      <vt:lpstr>Достижение указанной цели осуществляется через решение следующих задач:</vt:lpstr>
      <vt:lpstr>Слайд 16</vt:lpstr>
      <vt:lpstr>Слайд 17</vt:lpstr>
      <vt:lpstr>Патриотические ценности </vt:lpstr>
      <vt:lpstr>Слайд 19</vt:lpstr>
      <vt:lpstr>Субъекты патриотического воспитания </vt:lpstr>
      <vt:lpstr>Объекты патриотического воспитания: </vt:lpstr>
      <vt:lpstr>Слайд 22</vt:lpstr>
      <vt:lpstr>Слайд 23</vt:lpstr>
      <vt:lpstr>Слайд 24</vt:lpstr>
      <vt:lpstr>Слайд 25</vt:lpstr>
      <vt:lpstr>Слайд 26</vt:lpstr>
      <vt:lpstr>Слайд 27</vt:lpstr>
      <vt:lpstr>Основные направления патриотического воспитания:</vt:lpstr>
      <vt:lpstr>Грани патриотизма  </vt:lpstr>
      <vt:lpstr>Педагогика.</vt:lpstr>
      <vt:lpstr>Слайд 31</vt:lpstr>
      <vt:lpstr>Слайд 32</vt:lpstr>
      <vt:lpstr>Культура.</vt:lpstr>
      <vt:lpstr>Слайд 34</vt:lpstr>
      <vt:lpstr>Слайд 35</vt:lpstr>
      <vt:lpstr>Слайд 36</vt:lpstr>
      <vt:lpstr>Медиа.</vt:lpstr>
      <vt:lpstr>Слайд 38</vt:lpstr>
      <vt:lpstr>Слайд 39</vt:lpstr>
      <vt:lpstr>Семья.</vt:lpstr>
      <vt:lpstr>Слайд 41</vt:lpstr>
      <vt:lpstr>Слайд 42</vt:lpstr>
      <vt:lpstr>Слайд 43</vt:lpstr>
      <vt:lpstr>История.</vt:lpstr>
      <vt:lpstr>Слайд 45</vt:lpstr>
      <vt:lpstr>Слайд 46</vt:lpstr>
      <vt:lpstr>Слайд 47</vt:lpstr>
      <vt:lpstr>Служение Отечеству.</vt:lpstr>
      <vt:lpstr>Слайд 49</vt:lpstr>
      <vt:lpstr>Слайд 50</vt:lpstr>
      <vt:lpstr>Слайд 51</vt:lpstr>
      <vt:lpstr>Спорт.</vt:lpstr>
      <vt:lpstr>Слайд 53</vt:lpstr>
      <vt:lpstr>Слайд 54</vt:lpstr>
      <vt:lpstr>Слайд 55</vt:lpstr>
      <vt:lpstr>Экология.</vt:lpstr>
      <vt:lpstr>Слайд 57</vt:lpstr>
      <vt:lpstr>Слайд 58</vt:lpstr>
      <vt:lpstr>Слайд 59</vt:lpstr>
      <vt:lpstr>Наука.</vt:lpstr>
      <vt:lpstr>Слайд 61</vt:lpstr>
      <vt:lpstr>Слайд 62</vt:lpstr>
      <vt:lpstr>Добровольчество.</vt:lpstr>
      <vt:lpstr>Слайд 64</vt:lpstr>
      <vt:lpstr>Слайд 65</vt:lpstr>
      <vt:lpstr>Перспективы развития сферы патриотического воспитания.</vt:lpstr>
      <vt:lpstr>Слайд 67</vt:lpstr>
      <vt:lpstr>Список экспертов, принявших участие в разработке Методических рекомендаций по основам патриотического воспитания:</vt:lpstr>
      <vt:lpstr>Слайд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патриотического воспитания граждан Российской Федерации </dc:title>
  <dc:creator>ДОМ</dc:creator>
  <cp:lastModifiedBy>ДОМ</cp:lastModifiedBy>
  <cp:revision>145</cp:revision>
  <dcterms:created xsi:type="dcterms:W3CDTF">2023-01-29T13:23:05Z</dcterms:created>
  <dcterms:modified xsi:type="dcterms:W3CDTF">2023-03-12T16:05:02Z</dcterms:modified>
</cp:coreProperties>
</file>