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8" r:id="rId2"/>
    <p:sldId id="256" r:id="rId3"/>
    <p:sldId id="262" r:id="rId4"/>
    <p:sldId id="264" r:id="rId5"/>
    <p:sldId id="263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94660"/>
  </p:normalViewPr>
  <p:slideViewPr>
    <p:cSldViewPr snapToGrid="0">
      <p:cViewPr varScale="1">
        <p:scale>
          <a:sx n="59" d="100"/>
          <a:sy n="59" d="100"/>
        </p:scale>
        <p:origin x="4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C91DC-2AA7-409C-A555-9E8AD75581F1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EF8A-6C54-4CFD-95D0-CC407938D18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59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C91DC-2AA7-409C-A555-9E8AD75581F1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EF8A-6C54-4CFD-95D0-CC407938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170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C91DC-2AA7-409C-A555-9E8AD75581F1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EF8A-6C54-4CFD-95D0-CC407938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461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C91DC-2AA7-409C-A555-9E8AD75581F1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EF8A-6C54-4CFD-95D0-CC407938D18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1177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C91DC-2AA7-409C-A555-9E8AD75581F1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EF8A-6C54-4CFD-95D0-CC407938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86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C91DC-2AA7-409C-A555-9E8AD75581F1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EF8A-6C54-4CFD-95D0-CC407938D18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5952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C91DC-2AA7-409C-A555-9E8AD75581F1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EF8A-6C54-4CFD-95D0-CC407938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0803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C91DC-2AA7-409C-A555-9E8AD75581F1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EF8A-6C54-4CFD-95D0-CC407938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072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C91DC-2AA7-409C-A555-9E8AD75581F1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EF8A-6C54-4CFD-95D0-CC407938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623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C91DC-2AA7-409C-A555-9E8AD75581F1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EF8A-6C54-4CFD-95D0-CC407938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194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C91DC-2AA7-409C-A555-9E8AD75581F1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EF8A-6C54-4CFD-95D0-CC407938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503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C91DC-2AA7-409C-A555-9E8AD75581F1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EF8A-6C54-4CFD-95D0-CC407938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04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C91DC-2AA7-409C-A555-9E8AD75581F1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EF8A-6C54-4CFD-95D0-CC407938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70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C91DC-2AA7-409C-A555-9E8AD75581F1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EF8A-6C54-4CFD-95D0-CC407938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295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C91DC-2AA7-409C-A555-9E8AD75581F1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EF8A-6C54-4CFD-95D0-CC407938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02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C91DC-2AA7-409C-A555-9E8AD75581F1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EF8A-6C54-4CFD-95D0-CC407938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415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C91DC-2AA7-409C-A555-9E8AD75581F1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EEF8A-6C54-4CFD-95D0-CC407938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837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20C91DC-2AA7-409C-A555-9E8AD75581F1}" type="datetimeFigureOut">
              <a:rPr lang="ru-RU" smtClean="0"/>
              <a:t>19.02.2026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55EEF8A-6C54-4CFD-95D0-CC407938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8045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microsoft.com/office/2007/relationships/media" Target="../media/media3.mp3"/><Relationship Id="rId7" Type="http://schemas.openxmlformats.org/officeDocument/2006/relationships/image" Target="../media/image18.jpe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95600" y="3202732"/>
            <a:ext cx="6400800" cy="1383456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/>
              <a:t>Конспект интегрированного занятия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800" b="1" dirty="0"/>
              <a:t>у</a:t>
            </a:r>
            <a:r>
              <a:rPr lang="ru-RU" sz="1800" b="1" dirty="0" smtClean="0"/>
              <a:t>чителя логопеда и </a:t>
            </a:r>
            <a:endParaRPr lang="ru-RU" sz="1800" b="1" dirty="0" smtClean="0"/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/>
              <a:t>инструктора </a:t>
            </a:r>
            <a:r>
              <a:rPr lang="ru-RU" sz="1800" b="1" dirty="0" smtClean="0"/>
              <a:t>по физической культуре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496376" y="2206416"/>
            <a:ext cx="9525000" cy="53491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 defTabSz="914400">
              <a:spcBef>
                <a:spcPts val="0"/>
              </a:spcBef>
            </a:pPr>
            <a:r>
              <a:rPr lang="ru-RU" sz="2800" b="1" dirty="0" smtClean="0">
                <a:solidFill>
                  <a:srgbClr val="FFFF00"/>
                </a:solidFill>
              </a:rPr>
              <a:t>Тема: </a:t>
            </a:r>
            <a:r>
              <a:rPr lang="ru-RU" sz="2800" b="1" cap="none" dirty="0">
                <a:ln>
                  <a:noFill/>
                </a:ln>
                <a:solidFill>
                  <a:srgbClr val="FFFF00"/>
                </a:solidFill>
              </a:rPr>
              <a:t>«</a:t>
            </a:r>
            <a:r>
              <a:rPr lang="ru-RU" sz="2800" b="1" cap="none" dirty="0" smtClean="0">
                <a:ln>
                  <a:noFill/>
                </a:ln>
                <a:solidFill>
                  <a:srgbClr val="FFFF00"/>
                </a:solidFill>
              </a:rPr>
              <a:t>СПАСЕНИЕ ЗОЛОТОГО КЛЮЧИКА»</a:t>
            </a:r>
            <a:endParaRPr lang="ru-RU" sz="2800" b="1" cap="none" dirty="0">
              <a:ln>
                <a:noFill/>
              </a:ln>
              <a:solidFill>
                <a:srgbClr val="FFFF00"/>
              </a:solidFill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70452" y="829675"/>
            <a:ext cx="11976847" cy="9345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latin typeface="Bookman Old Style" panose="02050604050505020204" pitchFamily="18" charset="0"/>
              </a:rPr>
              <a:t>Муниципальный фестиваль – 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latin typeface="Bookman Old Style" panose="02050604050505020204" pitchFamily="18" charset="0"/>
              </a:rPr>
              <a:t>конкурс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latin typeface="Bookman Old Style" panose="02050604050505020204" pitchFamily="18" charset="0"/>
              </a:rPr>
              <a:t> «ПРОСТОРЫ 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latin typeface="Bookman Old Style" panose="02050604050505020204" pitchFamily="18" charset="0"/>
              </a:rPr>
              <a:t>РЕЧИ»</a:t>
            </a:r>
            <a:endParaRPr lang="ru-RU" b="1" dirty="0">
              <a:solidFill>
                <a:schemeClr val="bg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65875" y="1879160"/>
            <a:ext cx="46602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Номинация «Партнёры детской речи»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87016" y="2659899"/>
            <a:ext cx="9690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По 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повести - сказке 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А. Н. Толстого «Золотой ключик, или Приключения Буратино»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6427684" y="4305530"/>
            <a:ext cx="4818615" cy="164609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300" b="1" dirty="0" smtClean="0">
                <a:solidFill>
                  <a:schemeClr val="bg2">
                    <a:lumMod val="75000"/>
                  </a:schemeClr>
                </a:solidFill>
              </a:rPr>
              <a:t>Авторы: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300" b="1" dirty="0" smtClean="0">
                <a:solidFill>
                  <a:schemeClr val="bg2">
                    <a:lumMod val="75000"/>
                  </a:schemeClr>
                </a:solidFill>
              </a:rPr>
              <a:t>Учитель - </a:t>
            </a:r>
            <a:r>
              <a:rPr lang="ru-RU" sz="2300" b="1" dirty="0" smtClean="0">
                <a:solidFill>
                  <a:schemeClr val="bg2">
                    <a:lumMod val="75000"/>
                  </a:schemeClr>
                </a:solidFill>
              </a:rPr>
              <a:t>логопед Цыганкова А. В.,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300" b="1" dirty="0" smtClean="0">
                <a:solidFill>
                  <a:schemeClr val="bg2">
                    <a:lumMod val="75000"/>
                  </a:schemeClr>
                </a:solidFill>
              </a:rPr>
              <a:t>инструктор по физической культуре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300" b="1" dirty="0" smtClean="0">
                <a:solidFill>
                  <a:schemeClr val="bg2">
                    <a:lumMod val="75000"/>
                  </a:schemeClr>
                </a:solidFill>
              </a:rPr>
              <a:t>Кондрашова Н.В.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300" b="1" dirty="0" smtClean="0">
                <a:solidFill>
                  <a:schemeClr val="bg2">
                    <a:lumMod val="75000"/>
                  </a:schemeClr>
                </a:solidFill>
              </a:rPr>
              <a:t>МБДОУ – детский сад №55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4924843" y="6155976"/>
            <a:ext cx="2614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г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. Екатеринбург 2026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45547" y="1517289"/>
            <a:ext cx="7226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Тема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«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Речевой мост: как специалисты объединяют усилия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»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55878" y="509808"/>
            <a:ext cx="5352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МБУ ИМЦ «Екатеринбургский Дом Учителя»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5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8000">
              <a:schemeClr val="bg2">
                <a:tint val="97000"/>
                <a:hueMod val="162000"/>
                <a:satMod val="200000"/>
                <a:lumMod val="124000"/>
                <a:alpha val="95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31"/>
            <a:ext cx="12192000" cy="68510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608595" y="3440307"/>
            <a:ext cx="3070860" cy="29920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36612" y="1330529"/>
            <a:ext cx="107305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 </a:t>
            </a:r>
            <a:r>
              <a:rPr lang="ru-RU" sz="2400" b="1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Образовательные:</a:t>
            </a:r>
            <a:endParaRPr lang="ru-RU" sz="2400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активный словарь.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Автоматизировать звуки 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]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]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Обучать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основам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чтения.</a:t>
            </a:r>
            <a:endParaRPr lang="ru-RU" sz="24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Знакомить детей с понятиями дружбы, взаимопомощи, ответственности перед друзьями.</a:t>
            </a:r>
          </a:p>
          <a:p>
            <a:pPr algn="just">
              <a:spcAft>
                <a:spcPts val="0"/>
              </a:spcAft>
            </a:pPr>
            <a:r>
              <a:rPr lang="ru-RU" sz="24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</a:t>
            </a:r>
            <a:r>
              <a:rPr lang="ru-RU" sz="2400" b="1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Развивающие:</a:t>
            </a:r>
            <a:endParaRPr lang="ru-RU" sz="2400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Укреплять мышцы рук и ног, координацию движений, ловкость, быстроту реакции.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Активизировать речь детей через участие в играх, конкурсах. </a:t>
            </a:r>
          </a:p>
          <a:p>
            <a:pPr>
              <a:spcAft>
                <a:spcPts val="0"/>
              </a:spcAft>
            </a:pPr>
            <a:r>
              <a:rPr lang="ru-RU" sz="2400" b="1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Воспитательные:</a:t>
            </a:r>
            <a:endParaRPr lang="ru-RU" sz="2400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Способствовать воспитанию чувства коллективизма, товарищества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36612" y="499532"/>
            <a:ext cx="107305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Цель: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речи и двигательной активности дошкольников посредством интеграции образовательных областей: физическое развитие и речевое развитие.</a:t>
            </a:r>
            <a:endParaRPr lang="ru-RU" sz="2400" dirty="0">
              <a:solidFill>
                <a:schemeClr val="bg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6612" y="5970692"/>
            <a:ext cx="10730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Предварительная работа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Чтение сказки воспитателем или дома.</a:t>
            </a:r>
            <a:endParaRPr lang="ru-RU" sz="2400" dirty="0">
              <a:solidFill>
                <a:schemeClr val="bg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04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gradFill>
            <a:gsLst>
              <a:gs pos="48000">
                <a:schemeClr val="bg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409" y="266101"/>
            <a:ext cx="4393210" cy="819249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часть: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06" y="889511"/>
            <a:ext cx="4498912" cy="25306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06" y="4008142"/>
            <a:ext cx="4303059" cy="2420471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618" y="4008141"/>
            <a:ext cx="4303059" cy="24204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530" y="2125551"/>
            <a:ext cx="2420472" cy="4303061"/>
          </a:xfrm>
          <a:prstGeom prst="rect">
            <a:avLst/>
          </a:prstGeom>
        </p:spPr>
      </p:pic>
      <p:pic>
        <p:nvPicPr>
          <p:cNvPr id="8" name="1 Pesni_o_zaryadke_-_VESELAYA_ZARYADK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00402" y="6123813"/>
            <a:ext cx="609600" cy="60960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710075" y="3429000"/>
            <a:ext cx="2161500" cy="49694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Разминка</a:t>
            </a:r>
            <a:endParaRPr lang="ru-RU" sz="2400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193676" y="3083100"/>
            <a:ext cx="4191000" cy="118874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 темы</a:t>
            </a:r>
          </a:p>
          <a:p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чтение фразы</a:t>
            </a:r>
            <a:endParaRPr lang="ru-RU" sz="2000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 descr="Picture background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877" y="844353"/>
            <a:ext cx="4945416" cy="2781797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4694765" y="301518"/>
            <a:ext cx="6919384" cy="67887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 детей под музыку и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приветствие команд</a:t>
            </a:r>
            <a:endParaRPr lang="ru-RU" sz="2400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68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7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68000">
              <a:schemeClr val="bg2">
                <a:tint val="97000"/>
                <a:hueMod val="92000"/>
                <a:satMod val="169000"/>
                <a:lumMod val="164000"/>
                <a:alpha val="36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32" y="3440802"/>
            <a:ext cx="5197783" cy="2923753"/>
          </a:xfrm>
          <a:prstGeom prst="rect">
            <a:avLst/>
          </a:prstGeom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1265074" y="5867613"/>
            <a:ext cx="3857477" cy="49694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«Поле Чудес»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918" y="315752"/>
            <a:ext cx="5627916" cy="3165703"/>
          </a:xfrm>
          <a:prstGeom prst="rect">
            <a:avLst/>
          </a:prstGeom>
        </p:spPr>
      </p:pic>
      <p:sp>
        <p:nvSpPr>
          <p:cNvPr id="23" name="Заголовок 1"/>
          <p:cNvSpPr txBox="1">
            <a:spLocks/>
          </p:cNvSpPr>
          <p:nvPr/>
        </p:nvSpPr>
        <p:spPr>
          <a:xfrm>
            <a:off x="5811918" y="315752"/>
            <a:ext cx="5956354" cy="61285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«Чтение  фразы по буквам наоборот»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Заголовок 1"/>
          <p:cNvSpPr>
            <a:spLocks noGrp="1"/>
          </p:cNvSpPr>
          <p:nvPr>
            <p:ph type="title"/>
          </p:nvPr>
        </p:nvSpPr>
        <p:spPr>
          <a:xfrm>
            <a:off x="1160084" y="565422"/>
            <a:ext cx="3857477" cy="150706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9245" y="3594536"/>
            <a:ext cx="7000790" cy="3263464"/>
          </a:xfrm>
          <a:prstGeom prst="rect">
            <a:avLst/>
          </a:prstGeom>
          <a:effectLst>
            <a:softEdge rad="254000"/>
          </a:effectLst>
        </p:spPr>
      </p:pic>
    </p:spTree>
    <p:extLst>
      <p:ext uri="{BB962C8B-B14F-4D97-AF65-F5344CB8AC3E}">
        <p14:creationId xmlns:p14="http://schemas.microsoft.com/office/powerpoint/2010/main" val="323728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25000">
              <a:schemeClr val="accent1">
                <a:lumMod val="45000"/>
                <a:lumOff val="55000"/>
              </a:schemeClr>
            </a:gs>
            <a:gs pos="58000">
              <a:schemeClr val="accent1">
                <a:lumMod val="45000"/>
                <a:lumOff val="5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817" y="382818"/>
            <a:ext cx="5268765" cy="2963679"/>
          </a:xfrm>
          <a:prstGeom prst="rect">
            <a:avLst/>
          </a:prstGeom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6674383" y="2930209"/>
            <a:ext cx="4753534" cy="5058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«Выберись из пруда»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Объект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200" y="3525520"/>
            <a:ext cx="5281901" cy="2939404"/>
          </a:xfrm>
          <a:prstGeom prst="rect">
            <a:avLst/>
          </a:prstGeom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6807384" y="5845133"/>
            <a:ext cx="4620533" cy="70930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«Проползи пещеру»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 descr="Picture background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39" y="1731073"/>
            <a:ext cx="5540932" cy="35888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329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20260211102349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75039" y="702034"/>
            <a:ext cx="4265538" cy="239936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59" y="3547156"/>
            <a:ext cx="4673600" cy="26289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880" y="3547157"/>
            <a:ext cx="5841999" cy="2628900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543773" y="308865"/>
            <a:ext cx="5423946" cy="150706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81408" y="1422080"/>
            <a:ext cx="4400909" cy="78869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«Спасение Золотого ключика»</a:t>
            </a:r>
            <a:endParaRPr lang="ru-RU" sz="2400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881408" y="2256711"/>
            <a:ext cx="4772712" cy="84966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Проговаривание скороговорки о дружбе</a:t>
            </a:r>
            <a:endParaRPr lang="ru-RU" sz="2400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543773" y="6087271"/>
            <a:ext cx="4983772" cy="66428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Танец под песню «Буратино»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6879070" y="6176056"/>
            <a:ext cx="3857477" cy="49694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Награждение команд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Aleksejj_Rybnikov_-_Bu-ra-ti-no_4812545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101181" y="55664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602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47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675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11064</TotalTime>
  <Words>255</Words>
  <Application>Microsoft Office PowerPoint</Application>
  <PresentationFormat>Широкоэкранный</PresentationFormat>
  <Paragraphs>44</Paragraphs>
  <Slides>6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Bookman Old Style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Вводная часть: </vt:lpstr>
      <vt:lpstr>Основная часть </vt:lpstr>
      <vt:lpstr>Презентация PowerPoint</vt:lpstr>
      <vt:lpstr>Заключительный этап 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Миша Цыганков</dc:creator>
  <cp:lastModifiedBy>Миша Цыганков</cp:lastModifiedBy>
  <cp:revision>40</cp:revision>
  <dcterms:created xsi:type="dcterms:W3CDTF">2026-02-04T15:03:47Z</dcterms:created>
  <dcterms:modified xsi:type="dcterms:W3CDTF">2026-02-21T08:30:11Z</dcterms:modified>
</cp:coreProperties>
</file>