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0" r:id="rId3"/>
    <p:sldId id="268" r:id="rId4"/>
    <p:sldId id="258" r:id="rId5"/>
    <p:sldId id="263" r:id="rId6"/>
    <p:sldId id="261" r:id="rId7"/>
    <p:sldId id="265" r:id="rId8"/>
    <p:sldId id="264" r:id="rId9"/>
    <p:sldId id="267" r:id="rId10"/>
    <p:sldId id="273" r:id="rId11"/>
    <p:sldId id="274" r:id="rId12"/>
    <p:sldId id="275" r:id="rId13"/>
    <p:sldId id="276" r:id="rId14"/>
    <p:sldId id="278" r:id="rId15"/>
    <p:sldId id="279" r:id="rId16"/>
    <p:sldId id="281" r:id="rId17"/>
    <p:sldId id="277" r:id="rId18"/>
    <p:sldId id="285" r:id="rId19"/>
    <p:sldId id="283" r:id="rId20"/>
    <p:sldId id="272" r:id="rId21"/>
    <p:sldId id="280" r:id="rId22"/>
    <p:sldId id="271" r:id="rId23"/>
    <p:sldId id="270" r:id="rId24"/>
    <p:sldId id="284" r:id="rId25"/>
    <p:sldId id="269" r:id="rId26"/>
    <p:sldId id="259" r:id="rId27"/>
  </p:sldIdLst>
  <p:sldSz cx="10080625" cy="7559675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2" y="24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Образовательный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ценз педагогов:  - 90% высшее педагогическое, 10 – среднее профессиональное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036229217743264"/>
          <c:y val="3.0475977171013444E-2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10%</c:v>
                </c:pt>
              </c:strCache>
            </c:strRef>
          </c:tx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Высшее педагогическое-80%</c:v>
                </c:pt>
                <c:pt idx="1">
                  <c:v>Среднее профессиональное-20%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90</c:v>
                </c:pt>
                <c:pt idx="1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8163CF14-A515-454A-97B4-A5EAD07BFA4F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de-DE" sz="1400" b="0" i="0" u="none" strike="noStrike" kern="1200">
              <a:ln>
                <a:noFill/>
              </a:ln>
              <a:latin typeface="Arial" pitchFamily="18"/>
              <a:ea typeface="Andale Sans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527837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x-none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8C14B6A5-D54C-48E0-8201-A4F672241231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3766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x-none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7828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81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553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ru-RU" sz="1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598C9-BA06-4DAD-9753-EB666CD96E89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41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5087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0023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56000" y="5078520"/>
            <a:ext cx="6047640" cy="4811400"/>
          </a:xfrm>
        </p:spPr>
        <p:txBody>
          <a:bodyPr>
            <a:spAutoFit/>
          </a:bodyPr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9481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1931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07702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0463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9602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37122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10093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5239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C08B4F4-848C-4C0A-B84B-DBD315166A8D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03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99240D-95AD-4E70-B54F-76B2C4C4D72C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39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850" y="301625"/>
            <a:ext cx="2266950" cy="64563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3212" cy="64563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965F542-305A-4409-B5A6-0AE65BC9F9C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761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04144A5-766F-4585-B864-2DB58509247B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52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0D379B0-9112-4C2C-9D41-C45EBCA76E08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38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E63E51-661B-4E72-B74E-BE15A996DC0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242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A154A7-0DEB-45F4-9186-13803DB767E0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456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32D453C-2B3D-4CA2-9388-90C3CE659833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68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BF0F2A6-A847-4379-83C9-8552C0C7E592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748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C8ABF5-1678-40B3-B699-2A38F1040635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998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1BAD0F9-029A-4231-9982-23EC41BCDD54}" type="slidenum">
              <a:rPr/>
              <a:pPr lvl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7803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9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2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endParaRPr lang="x-none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x-none" sz="1400" kern="1200">
                <a:latin typeface="Times New Roman" pitchFamily="18"/>
                <a:ea typeface="Andale Sans UI" pitchFamily="2"/>
                <a:cs typeface="Tahoma" pitchFamily="2"/>
              </a:defRPr>
            </a:lvl1pPr>
          </a:lstStyle>
          <a:p>
            <a:pPr lvl="0"/>
            <a:fld id="{203BBCDB-6C26-46E9-9089-E48DA25FCC62}" type="slidenum">
              <a:rPr/>
              <a:pPr lvl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hangingPunct="0">
        <a:tabLst/>
        <a:defRPr lang="x-none" sz="4400" b="0" i="0" u="none" strike="noStrike" kern="1200">
          <a:ln>
            <a:noFill/>
          </a:ln>
          <a:latin typeface="Arial" pitchFamily="18"/>
          <a:cs typeface="Tahoma" pitchFamily="2"/>
        </a:defRPr>
      </a:lvl1pPr>
    </p:titleStyle>
    <p:bodyStyle>
      <a:lvl1pPr rtl="0" hangingPunct="0">
        <a:spcBef>
          <a:spcPts val="0"/>
        </a:spcBef>
        <a:spcAft>
          <a:spcPts val="1417"/>
        </a:spcAft>
        <a:tabLst/>
        <a:defRPr lang="x-none" sz="3200" b="0" i="0" u="none" strike="noStrike" kern="1200">
          <a:ln>
            <a:noFill/>
          </a:ln>
          <a:latin typeface="Arial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1156" y="4994283"/>
            <a:ext cx="9071640" cy="1619350"/>
          </a:xfrm>
        </p:spPr>
        <p:txBody>
          <a:bodyPr/>
          <a:lstStyle/>
          <a:p>
            <a:pPr>
              <a:buNone/>
            </a:pPr>
            <a:r>
              <a:rPr lang="ru-RU" sz="3200" dirty="0" smtClean="0"/>
              <a:t>Муниципальное бюджетное дошкольное образовательное учреждение – </a:t>
            </a:r>
            <a:br>
              <a:rPr lang="ru-RU" sz="3200" dirty="0" smtClean="0"/>
            </a:br>
            <a:r>
              <a:rPr lang="ru-RU" sz="3200" dirty="0" smtClean="0"/>
              <a:t>детский сад № 55 </a:t>
            </a:r>
            <a:br>
              <a:rPr lang="ru-RU" sz="3200" dirty="0" smtClean="0"/>
            </a:br>
            <a:r>
              <a:rPr lang="ru-RU" sz="3200" dirty="0" smtClean="0"/>
              <a:t>Ленинского района города Екатеринбурга</a:t>
            </a:r>
            <a:endParaRPr lang="ru-RU" sz="3200" dirty="0"/>
          </a:p>
        </p:txBody>
      </p:sp>
      <p:pic>
        <p:nvPicPr>
          <p:cNvPr id="10" name="Picture 2" descr="C:\Users\55\Desktop\оформление\Садик 55 ФОТО\127_PANA\P12705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06" y="493689"/>
            <a:ext cx="5214974" cy="3911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475" y="287316"/>
            <a:ext cx="9576594" cy="92732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Волонтёрское движение</a:t>
            </a:r>
            <a:b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«модно быть здоровым!»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8" name="Picture 10" descr="https://55.tvoysadik.ru/upload/ts55_new/images/big/fe/1e/fe1e9bcdc22c39b8492492df1911f22a.jpg"/>
          <p:cNvPicPr>
            <a:picLocks noChangeAspect="1" noChangeArrowheads="1"/>
          </p:cNvPicPr>
          <p:nvPr/>
        </p:nvPicPr>
        <p:blipFill rotWithShape="1">
          <a:blip r:embed="rId3"/>
          <a:srcRect b="8970"/>
          <a:stretch/>
        </p:blipFill>
        <p:spPr bwMode="auto">
          <a:xfrm>
            <a:off x="7288116" y="1475183"/>
            <a:ext cx="2388652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0" name="Picture 12" descr="https://55.tvoysadik.ru/upload/ts55_new/images/big/39/d1/39d1a402b47542e13d304ec6578825c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475" y="1496169"/>
            <a:ext cx="2126397" cy="37854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6" name="Picture 8" descr="https://55.tvoysadik.ru/upload/ts55_new/images/big/c7/8c/c78c42b15c9fe1a5238e52b423da0fa7.jpg"/>
          <p:cNvPicPr>
            <a:picLocks noChangeAspect="1" noChangeArrowheads="1"/>
          </p:cNvPicPr>
          <p:nvPr/>
        </p:nvPicPr>
        <p:blipFill rotWithShape="1">
          <a:blip r:embed="rId5"/>
          <a:srcRect b="12221"/>
          <a:stretch/>
        </p:blipFill>
        <p:spPr bwMode="auto">
          <a:xfrm>
            <a:off x="3928939" y="1475183"/>
            <a:ext cx="2477121" cy="387093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12" name="Picture 4" descr="https://55.tvoysadik.ru/upload/ts55_new/images/big/0c/67/0c67b8f1198c51ecad9bd0bbd46f678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03112" y="3307353"/>
            <a:ext cx="2357388" cy="39604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7422" name="Picture 14" descr="https://55.tvoysadik.ru/upload/ts55_new/images/big/f6/8b/f68bab776affed82d7efc833c2061e1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42889" y="3307355"/>
            <a:ext cx="2290456" cy="396044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867" y="207941"/>
            <a:ext cx="6785147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«Моя семья»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2" name="Picture 2" descr="https://55.tvoysadik.ru/upload/ts55_new/images/big/54/2b/542bec6672a149f58ef75588e4d5023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83676" y="525443"/>
            <a:ext cx="2201977" cy="29356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6" name="Picture 6" descr="https://55.tvoysadik.ru/upload/ts55_new/images/big/cd/ec/cdec44dfdcf3315fa36897a8449be8cb.jpg"/>
          <p:cNvPicPr>
            <a:picLocks noChangeAspect="1" noChangeArrowheads="1"/>
          </p:cNvPicPr>
          <p:nvPr/>
        </p:nvPicPr>
        <p:blipFill rotWithShape="1">
          <a:blip r:embed="rId4"/>
          <a:srcRect t="17983"/>
          <a:stretch/>
        </p:blipFill>
        <p:spPr bwMode="auto">
          <a:xfrm>
            <a:off x="157477" y="3298768"/>
            <a:ext cx="2756440" cy="402464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8" name="Picture 8" descr="https://55.tvoysadik.ru/upload/ts55_new/images/big/03/ba/03ba888cee01cf5716959a10b6540f7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52636" y="4494865"/>
            <a:ext cx="2283908" cy="2834898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12" name="Picture 12" descr="https://55.tvoysadik.ru/upload/ts55_new/images/big/29/ac/29ac58c4d5eed2b77f3718f110b5dae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9222" y="3597931"/>
            <a:ext cx="2799169" cy="37318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5604" name="Picture 4" descr="https://55.tvoysadik.ru/upload/ts55_new/images/big/1f/d0/1fd068e32bf695bc4ce54d81fee9cbf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2495" y="1226344"/>
            <a:ext cx="3990250" cy="29923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Екатеринбург- мой город!»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8" name="Picture 4" descr="https://55.tvoysadik.ru/upload/ts55_new/images/big/ac/8e/ac8ea57603ddce485571e063e6d696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843" y="1734344"/>
            <a:ext cx="4249652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4" name="Picture 10" descr="https://55.tvoysadik.ru/upload/ts55_new/images/big/0c/df/0cdffcd30fa6cb1fdf447d59d7fc527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1844" y="4708277"/>
            <a:ext cx="4249652" cy="256408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86" name="Picture 2" descr="https://55.tvoysadik.ru/upload/ts55_new/images/big/6f/db/6fdb63aa3396b17a3a2fba85caf4d7bd.jpg"/>
          <p:cNvPicPr>
            <a:picLocks noChangeAspect="1" noChangeArrowheads="1"/>
          </p:cNvPicPr>
          <p:nvPr/>
        </p:nvPicPr>
        <p:blipFill rotWithShape="1">
          <a:blip r:embed="rId5"/>
          <a:srcRect t="8912"/>
          <a:stretch/>
        </p:blipFill>
        <p:spPr bwMode="auto">
          <a:xfrm>
            <a:off x="5278464" y="4735557"/>
            <a:ext cx="4253715" cy="253680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6390" name="Picture 6" descr="https://55.tvoysadik.ru/upload/ts55_new/images/big/98/5c/985c43bd1b1487240df12e99ba071ab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78464" y="1734344"/>
            <a:ext cx="4253715" cy="283103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128565"/>
            <a:ext cx="9576594" cy="92732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«Бессмертный полк»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4f93fe596c48ad60ee600db907387a8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35" y="1153514"/>
            <a:ext cx="3118699" cy="421401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 descr="d49087ae2ac6a4ea6f811485eb89ce5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3534" y="1116118"/>
            <a:ext cx="3402211" cy="393733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 descr="b6816a918ac8b6f8016898231e43ff15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798" y="4099429"/>
            <a:ext cx="4614146" cy="325230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700C49-696E-4DFF-A8F5-B1AC854566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0993"/>
            <a:ext cx="2998062" cy="224831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BD294C-A271-44A1-BC4E-0DE7B1487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20" y="3065458"/>
            <a:ext cx="2934493" cy="165047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9E18F3-82F0-423D-9B7C-26B9EC74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101" y="1214023"/>
            <a:ext cx="2963662" cy="166688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32DFD6-E1D0-45C5-86E1-CB50CE00DC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97" y="3091495"/>
            <a:ext cx="3239610" cy="182208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B74B0FF6-560F-4D5F-AB29-63381F6CBC53}"/>
              </a:ext>
            </a:extLst>
          </p:cNvPr>
          <p:cNvSpPr txBox="1">
            <a:spLocks/>
          </p:cNvSpPr>
          <p:nvPr/>
        </p:nvSpPr>
        <p:spPr>
          <a:xfrm>
            <a:off x="2494374" y="326613"/>
            <a:ext cx="5323925" cy="714379"/>
          </a:xfrm>
          <a:prstGeom prst="rect">
            <a:avLst/>
          </a:prstGeom>
        </p:spPr>
        <p:txBody>
          <a:bodyPr lIns="100794" tIns="50397" rIns="100794" bIns="50397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Мы любим творить!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F0AC19-A058-4D8B-83E6-71D99B1A47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846591" y="1040992"/>
            <a:ext cx="3113082" cy="175092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0F369E-997D-48E6-894F-0723CBF3BB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0346" y="3448250"/>
            <a:ext cx="2923411" cy="164424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EF13704-C070-4BF5-939D-DA6D8F4103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4" y="5228221"/>
            <a:ext cx="2850892" cy="213794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7D69669-2540-496A-9E7C-AD2C5334A8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62" y="5201029"/>
            <a:ext cx="2923411" cy="219232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AFDA4EF-AFEC-4400-8081-AD1DD8FC2A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36" y="5047887"/>
            <a:ext cx="1723802" cy="229816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615BF38-6144-4095-BE52-844D9139C96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662" y="5013403"/>
            <a:ext cx="1723802" cy="22981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36234694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128565"/>
            <a:ext cx="9576594" cy="9239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площадка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H:\Садик 55 ФОТО\127_PANA\P12700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302" y="1285742"/>
            <a:ext cx="3693301" cy="2769685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0" name="Picture 4" descr="H:\Садик 55 ФОТО\127_PANA\P12700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35" y="1284799"/>
            <a:ext cx="3651656" cy="273845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1" name="Picture 5" descr="H:\Садик 55 ФОТО\127_PANA\P12700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5435" y="4586996"/>
            <a:ext cx="3501022" cy="262549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702" name="Picture 6" descr="H:\Садик 55 ФОТО\127_PANA\P12700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31070" y="4495630"/>
            <a:ext cx="3455778" cy="25915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9698" name="Picture 2" descr="H:\Садик 55 ФОТО\127_PANA\P1270035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8937" y="3020901"/>
            <a:ext cx="3637203" cy="272761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pic>
        <p:nvPicPr>
          <p:cNvPr id="12" name="Содержимое 11" descr="C:\Users\Admin\AppData\Local\Microsoft\Windows\Temporary Internet Files\Content.Word\IMG-20190913-WA0042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60" y="1218201"/>
            <a:ext cx="2574634" cy="3196641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3" name="Рисунок 12" descr="C:\Users\Admin\AppData\Local\Microsoft\Windows\Temporary Internet Files\Content.Word\IMG-20190913-WA00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9426" y="1399044"/>
            <a:ext cx="3780261" cy="287688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4" name="Рисунок 13" descr="C:\Users\Admin\AppData\Local\Microsoft\Windows\Temporary Internet Files\Content.Word\IMG_20190913_1049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0443" y="1223171"/>
            <a:ext cx="2629976" cy="322863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5" name="Рисунок 14" descr="C:\Users\Admin\AppData\Local\Microsoft\Windows\Temporary Internet Files\Content.Word\IMG_20190913_10425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1738" y="4617493"/>
            <a:ext cx="3812308" cy="270826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73260" y="287316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/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 Экспериментальная деятельность на приусадебном участке»</a:t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55\Desktop\оформление\Садик 55 ФОТО\IMG_20190826_1110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383" y="4617493"/>
            <a:ext cx="3611404" cy="270826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69F10F2-DEBA-4A3F-9354-C567B78D5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53"/>
            <a:ext cx="10080625" cy="75195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31" y="274878"/>
            <a:ext cx="9844394" cy="488691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 вернисаж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975C6C8-0ABE-485A-BB60-36F25A88AB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70" y="743600"/>
            <a:ext cx="3000751" cy="2250327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651AC97-7F5A-4378-A7C7-7D58ED79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3775"/>
          <a:stretch/>
        </p:blipFill>
        <p:spPr>
          <a:xfrm>
            <a:off x="3587123" y="833227"/>
            <a:ext cx="3438542" cy="2698766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CA56DF2-E172-47CF-8EE3-DC6724B942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" t="1649" r="3015"/>
          <a:stretch/>
        </p:blipFill>
        <p:spPr>
          <a:xfrm>
            <a:off x="261048" y="3196769"/>
            <a:ext cx="3265191" cy="192210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938DD9A-A8F5-48A8-9512-A44C700AA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4797" y="4591470"/>
            <a:ext cx="3482426" cy="195907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AC023B6-AF33-4E5C-9F06-26A581366E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3775"/>
          <a:stretch/>
        </p:blipFill>
        <p:spPr>
          <a:xfrm>
            <a:off x="7281583" y="763569"/>
            <a:ext cx="2674458" cy="192944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3B5D6938-6CA0-42B6-BF2A-F520E52950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6" y="5275651"/>
            <a:ext cx="3175421" cy="212496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9E4595BB-6B90-47D8-B961-8900F76602C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7" r="9264"/>
          <a:stretch/>
        </p:blipFill>
        <p:spPr>
          <a:xfrm>
            <a:off x="7178803" y="2877900"/>
            <a:ext cx="2880016" cy="198876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53C650A-7F23-498B-A034-4DBEF82114B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4327"/>
          <a:stretch/>
        </p:blipFill>
        <p:spPr>
          <a:xfrm>
            <a:off x="6623794" y="5186683"/>
            <a:ext cx="3332246" cy="212496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000553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283872" y="2834872"/>
            <a:ext cx="5040313" cy="1051726"/>
          </a:xfrm>
          <a:prstGeom prst="rect">
            <a:avLst/>
          </a:prstGeom>
        </p:spPr>
        <p:txBody>
          <a:bodyPr lIns="100794" tIns="50397" rIns="100794" bIns="50397">
            <a:spAutoFit/>
          </a:bodyPr>
          <a:lstStyle/>
          <a:p>
            <a:pPr algn="ctr"/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Мастер-класс </a:t>
            </a:r>
            <a:b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«Наши руки не для скуки»</a:t>
            </a:r>
            <a:endParaRPr lang="ru-RU" sz="3100" dirty="0"/>
          </a:p>
        </p:txBody>
      </p:sp>
      <p:pic>
        <p:nvPicPr>
          <p:cNvPr id="1026" name="Picture 2" descr="C:\Users\Миша\Desktop\1e8d473574eba45b310798b1aa8eda1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6231" y="157468"/>
            <a:ext cx="2009228" cy="3571586"/>
          </a:xfrm>
          <a:prstGeom prst="rect">
            <a:avLst/>
          </a:prstGeom>
          <a:noFill/>
        </p:spPr>
      </p:pic>
      <p:pic>
        <p:nvPicPr>
          <p:cNvPr id="1027" name="Picture 3" descr="C:\Users\Миша\Desktop\af799b322c6d9d12593d7b278c4ef0a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894" y="314962"/>
            <a:ext cx="4396266" cy="2472640"/>
          </a:xfrm>
          <a:prstGeom prst="rect">
            <a:avLst/>
          </a:prstGeom>
          <a:noFill/>
        </p:spPr>
      </p:pic>
      <p:pic>
        <p:nvPicPr>
          <p:cNvPr id="1028" name="Picture 4" descr="C:\Users\Миша\Desktop\34775a415c28226b6e4455ef1097a38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08" y="4173573"/>
            <a:ext cx="5180359" cy="2913645"/>
          </a:xfrm>
          <a:prstGeom prst="rect">
            <a:avLst/>
          </a:prstGeom>
          <a:noFill/>
        </p:spPr>
      </p:pic>
      <p:pic>
        <p:nvPicPr>
          <p:cNvPr id="1029" name="Picture 5" descr="C:\Users\Миша\Desktop\851ab55013b07bd596f68c223eef0a5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4177" y="3779838"/>
            <a:ext cx="2598929" cy="3464875"/>
          </a:xfrm>
          <a:prstGeom prst="rect">
            <a:avLst/>
          </a:prstGeom>
          <a:noFill/>
        </p:spPr>
      </p:pic>
      <p:pic>
        <p:nvPicPr>
          <p:cNvPr id="1030" name="Picture 6" descr="C:\Users\Миша\Desktop\210906fab060883878765341321c4ae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4220" y="236215"/>
            <a:ext cx="2283908" cy="3302131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Admin\Pictures\df5c0d4938f7ff916fa0de795aa899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26" y="3623966"/>
            <a:ext cx="2159699" cy="384475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8" name="Picture 6" descr="C:\Users\Admin\Pictures\3ffdd5a53f761e2995b91941c5e1b9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940" y="1259928"/>
            <a:ext cx="4111969" cy="2312740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16" y="236215"/>
            <a:ext cx="9843594" cy="944966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ru-RU" sz="3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всероссийских конкурсах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b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«Гирлянда Дружбы»</a:t>
            </a:r>
            <a:endParaRPr lang="ru-RU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Admin\Pictures\b0b0143dd0fab35ffa9271d35f266c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8798" y="4149229"/>
            <a:ext cx="4881545" cy="274558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4" name="Picture 2" descr="C:\Users\Admin\Pictures\95a2fe72927014cb413ed25892d3d4b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5186121" y="1305895"/>
            <a:ext cx="3882192" cy="226677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077" name="Picture 5" descr="C:\Users\Admin\Pictures\d2b9d42b80a6e5771887c9a910b906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9362" y="3674335"/>
            <a:ext cx="2103111" cy="374401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1" y="0"/>
            <a:ext cx="10108495" cy="755967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99760" y="360000"/>
            <a:ext cx="4620240" cy="6301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580000" y="720000"/>
            <a:ext cx="36000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5580000" y="3780000"/>
            <a:ext cx="3600000" cy="252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690605" y="3611845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462" y="451451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488106" y="4462134"/>
            <a:ext cx="203621" cy="37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00794" tIns="50397" rIns="100794" bIns="50397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F2BC8ED-47A0-4317-8CF5-708DAFB8D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01" y="453292"/>
            <a:ext cx="9577424" cy="66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6525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32770" name="AutoShape 2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SCN_0004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IMG-20171222-WA0017.jpg"/>
          <p:cNvSpPr>
            <a:spLocks noChangeAspect="1" noChangeArrowheads="1"/>
          </p:cNvSpPr>
          <p:nvPr/>
        </p:nvSpPr>
        <p:spPr bwMode="auto">
          <a:xfrm>
            <a:off x="171511" y="-159243"/>
            <a:ext cx="336021" cy="335987"/>
          </a:xfrm>
          <a:prstGeom prst="rect">
            <a:avLst/>
          </a:prstGeom>
          <a:noFill/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6" name="Picture 8" descr="https://55.tvoysadik.ru/upload/ts55_new/images/big/cb/9a/cb9a7521544eb6ae48bb81a9fca2e5d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70356" y="4724804"/>
            <a:ext cx="4120285" cy="2519909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32780" name="Picture 12" descr="https://55.tvoysadik.ru/upload/ts55_new/images/big/b3/3b/b33ba4615ffcf6b3ef9cdf0b82ce88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7424" y="1259928"/>
            <a:ext cx="5044817" cy="283741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764" y="4331068"/>
            <a:ext cx="3959440" cy="2969268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120093" y="176743"/>
            <a:ext cx="9576594" cy="927320"/>
          </a:xfrm>
          <a:prstGeom prst="rect">
            <a:avLst/>
          </a:prstGeom>
        </p:spPr>
        <p:txBody>
          <a:bodyPr vert="horz" lIns="100794" tIns="50397" rIns="100794" bIns="50397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Акция </a:t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«Бумаге – вторую жизнь !»</a:t>
            </a:r>
            <a:br>
              <a:rPr lang="ru-RU" sz="26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</a:br>
            <a:endParaRPr lang="ru-RU" sz="26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2778" name="Picture 10" descr="https://55.tvoysadik.ru/upload/ts55_new/images/big/41/49/414950bdd84742a209c86b30954c71d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885235">
            <a:off x="5564813" y="1313665"/>
            <a:ext cx="2205152" cy="315740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807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МБДОУ - детский сад № 55 является пилотной площадкой , апробирующей программу дошкольного образования для раннего возраста и младенческого возраста "Первые шаги" и </a:t>
            </a:r>
            <a:r>
              <a:rPr 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методического комплекса "Воробушки".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3" y="1811159"/>
            <a:ext cx="3937772" cy="5568861"/>
          </a:xfrm>
          <a:ln w="57150">
            <a:solidFill>
              <a:srgbClr val="00206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557" y="1954202"/>
            <a:ext cx="3543995" cy="217701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26" name="Picture 2" descr="C:\Users\Миша\Downloads\IMG-20200129-WA00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91601" y="4409815"/>
            <a:ext cx="2406292" cy="2598631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7863676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" y="0"/>
            <a:ext cx="10137432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611" y="287316"/>
            <a:ext cx="9576594" cy="1543422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Обучаем здоровому образу жизни через коммуникативные игры, игровые сеансы, </a:t>
            </a:r>
            <a:r>
              <a:rPr lang="ru-RU" sz="2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логоритмику</a:t>
            </a:r>
            <a:r>
              <a:rPr lang="ru-RU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физкультурные занятия;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" y="1954201"/>
            <a:ext cx="2343045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088" y="1954203"/>
            <a:ext cx="2066387" cy="2754894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5" name="Picture 4" descr="https://55.tvoysadik.ru/upload/ts55_new/images/big/1e/4f/1e4f5a3f19d6f393fda20e8a743010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78465" y="1954201"/>
            <a:ext cx="1986865" cy="275489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7" name="Picture 5" descr="H:\Садик 55 ФОТО\127_PANA\P12702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133" y="4970470"/>
            <a:ext cx="2396734" cy="1797362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8" name="Picture 6" descr="H:\Садик 55 ФОТО\127_PANA\P127022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47761" y="5585993"/>
            <a:ext cx="2372717" cy="177935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9" name="Picture 7" descr="H:\Садик 55 ФОТО\127_PANA\P12702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0355" y="5446723"/>
            <a:ext cx="2308205" cy="1730973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0" name="Picture 4" descr="H:\Садик 55 ФОТО\127_PANA\P127025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81368" y="4910938"/>
            <a:ext cx="2302131" cy="172641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11" name="Picture 9" descr="IMG-20180328-WA0024[1]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1211" y="1957140"/>
            <a:ext cx="2222747" cy="275195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Documents and Settings\Admin\Рабочий стол\парк маяковского\DSC06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435" y="4494217"/>
            <a:ext cx="1896513" cy="261939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3" name="Picture 5" descr="C:\Documents and Settings\Admin\Рабочий стол\парк маяковского\DSC06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028" y="4463554"/>
            <a:ext cx="2212502" cy="285751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207941"/>
            <a:ext cx="9072563" cy="103188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«Выходного дня»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9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Documents and Settings\Admin\Рабочий стол\парк маяковского\DSC063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8559" y="1398573"/>
            <a:ext cx="4524878" cy="3006444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1" name="Picture 3" descr="C:\Documents and Settings\Admin\Рабочий стол\парк маяковского\DSC0627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9432" y="1477431"/>
            <a:ext cx="4214125" cy="2799971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  <p:pic>
        <p:nvPicPr>
          <p:cNvPr id="2056" name="Picture 8" descr="C:\Documents and Settings\Admin\Рабочий стол\парк маяковского\DSC060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6949" y="4577485"/>
            <a:ext cx="3996819" cy="2655697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4710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x-none" sz="2000"/>
          </a:p>
        </p:txBody>
      </p:sp>
      <p:pic>
        <p:nvPicPr>
          <p:cNvPr id="1026" name="Picture 2" descr="C:\Users\Миша\Desktop\10cc0e990cb71831d1348202e3bb6d46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3" y="350838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8595"/>
            <a:ext cx="10080625" cy="7647483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x-none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endParaRPr lang="x-none"/>
          </a:p>
        </p:txBody>
      </p:sp>
      <p:pic>
        <p:nvPicPr>
          <p:cNvPr id="2050" name="Picture 2" descr="C:\Users\Миша\Desktop\cf8051bea455aa187726f00463b8ef5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8312" y="350837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872" y="0"/>
            <a:ext cx="10136368" cy="7559675"/>
          </a:xfrm>
          <a:prstGeom prst="rect">
            <a:avLst/>
          </a:prstGeom>
          <a:noFill/>
        </p:spPr>
      </p:pic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468280" y="422251"/>
            <a:ext cx="9071640" cy="11448360"/>
          </a:xfrm>
        </p:spPr>
        <p:txBody>
          <a:bodyPr/>
          <a:lstStyle>
            <a:def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defPPr>
            <a:lvl1pPr marL="432000" lvl="0" indent="-32400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x-none" sz="32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1pPr>
            <a:lvl2pPr marL="86400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x-none" sz="28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2pPr>
            <a:lvl3pPr marL="1295999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x-none" sz="24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3pPr>
            <a:lvl4pPr marL="172800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4pPr>
            <a:lvl5pPr marL="216000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5pPr>
            <a:lvl6pPr marL="259200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6pPr>
            <a:lvl7pPr marL="302400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7pPr>
            <a:lvl8pPr marL="345600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8pPr>
            <a:lvl9pPr marL="3887999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x-none" sz="2000" b="0" i="0" u="none" strike="noStrike" kern="1200">
                <a:ln>
                  <a:noFill/>
                </a:ln>
                <a:latin typeface="Arial" pitchFamily="18"/>
                <a:ea typeface="Andale Sans UI" pitchFamily="2"/>
                <a:cs typeface="Tahoma" pitchFamily="2"/>
              </a:defRPr>
            </a:lvl9pPr>
          </a:lstStyle>
          <a:p>
            <a:r>
              <a:rPr lang="ru-RU" sz="2000" b="1" dirty="0" smtClean="0"/>
              <a:t>Дата создания </a:t>
            </a:r>
            <a:r>
              <a:rPr lang="ru-RU" sz="2000" dirty="0" smtClean="0"/>
              <a:t>1979 год</a:t>
            </a:r>
          </a:p>
          <a:p>
            <a:r>
              <a:rPr lang="ru-RU" sz="2000" b="1" dirty="0" smtClean="0"/>
              <a:t>Режим работы</a:t>
            </a:r>
            <a:endParaRPr lang="ru-RU" sz="2000" dirty="0" smtClean="0"/>
          </a:p>
          <a:p>
            <a:r>
              <a:rPr lang="ru-RU" sz="2000" dirty="0" smtClean="0"/>
              <a:t>Учреждение работает в режиме пятидневной рабочей недели с 10,5-часовым пребыванием детей с 07.30 до 18.00 часов, исключая выходные и праздничные дни.</a:t>
            </a:r>
          </a:p>
          <a:p>
            <a:r>
              <a:rPr lang="ru-RU" sz="2000" b="1" dirty="0" smtClean="0"/>
              <a:t>Количество групп </a:t>
            </a:r>
            <a:r>
              <a:rPr lang="ru-RU" sz="2000" dirty="0" smtClean="0"/>
              <a:t>  - 1 группа раннего возраста (2-3 года), </a:t>
            </a:r>
            <a:r>
              <a:rPr lang="ru-RU" sz="2000" dirty="0" smtClean="0"/>
              <a:t>2 группы </a:t>
            </a:r>
            <a:r>
              <a:rPr lang="ru-RU" sz="2000" dirty="0" smtClean="0"/>
              <a:t>младшего возраста (3 - 4 года), 1 группа среднего возраста (4-5 лет), 1 группа старшего возраста (5-6 лет), </a:t>
            </a:r>
            <a:r>
              <a:rPr lang="ru-RU" sz="2000" dirty="0" smtClean="0"/>
              <a:t>1  подготовительная к школе группа </a:t>
            </a:r>
            <a:r>
              <a:rPr lang="ru-RU" sz="2000" dirty="0" smtClean="0"/>
              <a:t>(6-7 лет)</a:t>
            </a:r>
          </a:p>
          <a:p>
            <a:pPr lvl="0"/>
            <a:r>
              <a:rPr lang="ru-RU" sz="2000" dirty="0" err="1" smtClean="0"/>
              <a:t>Логопункт</a:t>
            </a:r>
            <a:r>
              <a:rPr lang="ru-RU" sz="2000" dirty="0" smtClean="0"/>
              <a:t>.</a:t>
            </a:r>
          </a:p>
          <a:p>
            <a:r>
              <a:rPr lang="ru-RU" sz="2000" b="1" dirty="0" smtClean="0"/>
              <a:t>Учредитель </a:t>
            </a:r>
            <a:r>
              <a:rPr lang="ru-RU" sz="2000" dirty="0" smtClean="0"/>
              <a:t>Департамент образования Администрации города Екатеринбурга</a:t>
            </a:r>
          </a:p>
          <a:p>
            <a:r>
              <a:rPr lang="ru-RU" sz="2000" b="1" dirty="0" smtClean="0"/>
              <a:t>Адрес </a:t>
            </a:r>
            <a:r>
              <a:rPr lang="ru-RU" sz="2000" dirty="0" smtClean="0"/>
              <a:t>620142  г. Екатеринбург, улица Фрунзе, 43а</a:t>
            </a:r>
          </a:p>
          <a:p>
            <a:r>
              <a:rPr lang="ru-RU" sz="2000" dirty="0" smtClean="0"/>
              <a:t>тел.251-41-66</a:t>
            </a:r>
          </a:p>
          <a:p>
            <a:r>
              <a:rPr lang="ru-RU" sz="2000" b="1" dirty="0" smtClean="0"/>
              <a:t>Адрес электронной почты </a:t>
            </a:r>
            <a:r>
              <a:rPr lang="ru-RU" sz="2000" dirty="0" err="1" smtClean="0"/>
              <a:t>mdo</a:t>
            </a:r>
            <a:r>
              <a:rPr lang="en-US" sz="2000" dirty="0" smtClean="0"/>
              <a:t>y</a:t>
            </a:r>
            <a:r>
              <a:rPr lang="ru-RU" sz="2000" dirty="0" smtClean="0"/>
              <a:t>-552011@</a:t>
            </a:r>
            <a:r>
              <a:rPr lang="en-US" sz="2000" dirty="0" err="1" smtClean="0"/>
              <a:t>yandex</a:t>
            </a:r>
            <a:r>
              <a:rPr lang="ru-RU" sz="2000" dirty="0" smtClean="0"/>
              <a:t>.</a:t>
            </a:r>
            <a:r>
              <a:rPr lang="ru-RU" sz="2000" dirty="0" err="1" smtClean="0"/>
              <a:t>ru</a:t>
            </a:r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  <a:p>
            <a:pPr lvl="0">
              <a:buNone/>
            </a:pP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03999" y="301319"/>
            <a:ext cx="9071640" cy="5835971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b="1" dirty="0" smtClean="0"/>
              <a:t>Качество кадрового обеспечения:</a:t>
            </a:r>
            <a:br>
              <a:rPr lang="ru-RU" sz="2000" b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 штате 25 сотрудников:</a:t>
            </a:r>
            <a:br>
              <a:rPr lang="ru-RU" sz="2000" dirty="0" smtClean="0"/>
            </a:br>
            <a:r>
              <a:rPr lang="ru-RU" sz="2000" dirty="0" smtClean="0"/>
              <a:t>Административные работники – 2:</a:t>
            </a:r>
            <a:br>
              <a:rPr lang="ru-RU" sz="2000" dirty="0" smtClean="0"/>
            </a:br>
            <a:r>
              <a:rPr lang="ru-RU" sz="2000" dirty="0" smtClean="0"/>
              <a:t>- </a:t>
            </a:r>
            <a:r>
              <a:rPr lang="ru-RU" sz="2000" dirty="0" err="1" smtClean="0"/>
              <a:t>и.о</a:t>
            </a:r>
            <a:r>
              <a:rPr lang="ru-RU" sz="2000" dirty="0" smtClean="0"/>
              <a:t>. заведующего </a:t>
            </a:r>
            <a:r>
              <a:rPr lang="ru-RU" sz="2000" dirty="0" smtClean="0"/>
              <a:t>– 1;</a:t>
            </a:r>
            <a:br>
              <a:rPr lang="ru-RU" sz="2000" dirty="0" smtClean="0"/>
            </a:br>
            <a:r>
              <a:rPr lang="ru-RU" sz="2000" dirty="0" smtClean="0"/>
              <a:t>- Заместитель заведующего  – 1;</a:t>
            </a:r>
            <a:br>
              <a:rPr lang="ru-RU" sz="2000" dirty="0" smtClean="0"/>
            </a:br>
            <a:r>
              <a:rPr lang="ru-RU" sz="2000" dirty="0" smtClean="0"/>
              <a:t>Завхоз – 1</a:t>
            </a:r>
            <a:br>
              <a:rPr lang="ru-RU" sz="2000" dirty="0" smtClean="0"/>
            </a:br>
            <a:r>
              <a:rPr lang="ru-RU" sz="2000" dirty="0" smtClean="0"/>
              <a:t>Обслуживающий персонал – </a:t>
            </a:r>
            <a:r>
              <a:rPr lang="ru-RU" sz="2000" dirty="0" smtClean="0"/>
              <a:t>11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Педагогический состав: 10 человек:</a:t>
            </a:r>
            <a:br>
              <a:rPr lang="ru-RU" sz="2000" dirty="0" smtClean="0"/>
            </a:br>
            <a:r>
              <a:rPr lang="ru-RU" sz="2000" dirty="0" smtClean="0"/>
              <a:t>Учитель-логопед – 1; </a:t>
            </a:r>
            <a:br>
              <a:rPr lang="ru-RU" sz="2000" dirty="0" smtClean="0"/>
            </a:br>
            <a:r>
              <a:rPr lang="ru-RU" sz="2000" dirty="0" smtClean="0"/>
              <a:t>Педагог-психолог – 1;</a:t>
            </a:r>
            <a:br>
              <a:rPr lang="ru-RU" sz="2000" dirty="0" smtClean="0"/>
            </a:br>
            <a:r>
              <a:rPr lang="ru-RU" sz="2000" dirty="0" smtClean="0"/>
              <a:t>Инструктор по физической культуре - 1;</a:t>
            </a:r>
            <a:br>
              <a:rPr lang="ru-RU" sz="2000" dirty="0" smtClean="0"/>
            </a:br>
            <a:r>
              <a:rPr lang="ru-RU" sz="2000" dirty="0" smtClean="0"/>
              <a:t>Музыкальный руководитель – 1;</a:t>
            </a:r>
            <a:br>
              <a:rPr lang="ru-RU" sz="2000" dirty="0" smtClean="0"/>
            </a:br>
            <a:r>
              <a:rPr lang="ru-RU" sz="2000" dirty="0" smtClean="0"/>
              <a:t>Воспитатели – 6.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МБДОУ – детский сад № 55 на 100% укомплектован кадрами.</a:t>
            </a:r>
            <a:br>
              <a:rPr lang="ru-RU" sz="2000" dirty="0" smtClean="0"/>
            </a:br>
            <a:endParaRPr lang="x-none"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endParaRPr lang="x-none" sz="2000"/>
          </a:p>
        </p:txBody>
      </p:sp>
      <p:pic>
        <p:nvPicPr>
          <p:cNvPr id="3074" name="Picture 2" descr="C:\Users\Миша\Desktop\7463c83ba6026c68d3aae92003c5e747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2612" y="1146175"/>
            <a:ext cx="8915400" cy="52673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49253"/>
            <a:ext cx="10108497" cy="7559675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/>
        </p:nvGraphicFramePr>
        <p:xfrm>
          <a:off x="1897040" y="279375"/>
          <a:ext cx="600079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968346" y="3065457"/>
          <a:ext cx="8429680" cy="1097280"/>
        </p:xfrm>
        <a:graphic>
          <a:graphicData uri="http://schemas.openxmlformats.org/drawingml/2006/table">
            <a:tbl>
              <a:tblPr/>
              <a:tblGrid>
                <a:gridCol w="1204969"/>
                <a:gridCol w="561696"/>
                <a:gridCol w="586339"/>
                <a:gridCol w="586339"/>
                <a:gridCol w="586339"/>
                <a:gridCol w="586339"/>
                <a:gridCol w="575291"/>
                <a:gridCol w="575291"/>
                <a:gridCol w="585488"/>
                <a:gridCol w="635625"/>
                <a:gridCol w="647522"/>
                <a:gridCol w="649221"/>
                <a:gridCol w="649221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 педагогический стаж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до 5 лет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 10 лет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 15 лет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до 20 лет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более 20 лет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педагогов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968346" y="4851407"/>
          <a:ext cx="8429681" cy="954544"/>
        </p:xfrm>
        <a:graphic>
          <a:graphicData uri="http://schemas.openxmlformats.org/drawingml/2006/table">
            <a:tbl>
              <a:tblPr/>
              <a:tblGrid>
                <a:gridCol w="1285882"/>
                <a:gridCol w="642942"/>
                <a:gridCol w="642942"/>
                <a:gridCol w="485141"/>
                <a:gridCol w="1229371"/>
                <a:gridCol w="805149"/>
                <a:gridCol w="868643"/>
                <a:gridCol w="726174"/>
                <a:gridCol w="653917"/>
                <a:gridCol w="653917"/>
                <a:gridCol w="435603"/>
              </a:tblGrid>
              <a:tr h="5430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Квалификационная категория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Высшая категория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latin typeface="Times New Roman"/>
                          <a:ea typeface="Calibri"/>
                          <a:cs typeface="Times New Roman"/>
                        </a:rPr>
                        <a:t>Первая категория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Соответствие занимаемой должности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Без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категории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95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чел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чел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50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2020 год 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 smtClean="0">
                          <a:latin typeface="Times New Roman"/>
                          <a:ea typeface="Calibri"/>
                          <a:cs typeface="Times New Roman"/>
                        </a:rPr>
                        <a:t>60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 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ru-RU" sz="900" dirty="0">
                          <a:latin typeface="Times New Roman"/>
                          <a:ea typeface="Calibri"/>
                          <a:cs typeface="Times New Roman"/>
                        </a:rPr>
                        <a:t>100</a:t>
                      </a: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8876" marR="488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468280" y="1350945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dirty="0" smtClean="0"/>
              <a:t>Содержательной основой Образовательной программы является примерная общеобразовательная программа дошкольного образования </a:t>
            </a:r>
            <a:r>
              <a:rPr lang="ru-RU" sz="2000" b="1" i="1" dirty="0" smtClean="0"/>
              <a:t>«От рождения до школы» под редакцией Н.Е. </a:t>
            </a:r>
            <a:r>
              <a:rPr lang="ru-RU" sz="2000" b="1" i="1" dirty="0" err="1" smtClean="0"/>
              <a:t>Вераксы</a:t>
            </a:r>
            <a:r>
              <a:rPr lang="ru-RU" sz="2000" b="1" i="1" dirty="0" smtClean="0"/>
              <a:t>, Т.С. Комаровой, М.А. Васильевой.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x-none" sz="2000"/>
          </a:p>
        </p:txBody>
      </p:sp>
      <p:pic>
        <p:nvPicPr>
          <p:cNvPr id="17410" name="Picture 2" descr="C:\Users\Миша\Desktop\1016529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4428" y="3065457"/>
            <a:ext cx="2579184" cy="392271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718" y="70800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>
              <a:buNone/>
            </a:pPr>
            <a:r>
              <a:rPr lang="ru-RU" sz="2000" i="1" dirty="0" smtClean="0"/>
              <a:t>Программы коррекционного обучения</a:t>
            </a:r>
            <a:r>
              <a:rPr lang="ru-RU" sz="2000" dirty="0" smtClean="0"/>
              <a:t>: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x-none" sz="2000"/>
          </a:p>
        </p:txBody>
      </p:sp>
      <p:pic>
        <p:nvPicPr>
          <p:cNvPr id="19457" name="Picture 1" descr="C:\Users\Миша\Desktop\img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82792" y="2422515"/>
            <a:ext cx="5286412" cy="39648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fotohomka.ru/images/Jan/10/b065e8cec3d0006817951912424ac176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108497" cy="7559675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000" b="1" dirty="0" smtClean="0"/>
              <a:t>Часть, формируемая участниками образовательных отношений </a:t>
            </a:r>
            <a:endParaRPr lang="x-none" sz="2000"/>
          </a:p>
        </p:txBody>
      </p:sp>
      <p:sp>
        <p:nvSpPr>
          <p:cNvPr id="5" name="Прямоугольник 4"/>
          <p:cNvSpPr/>
          <p:nvPr/>
        </p:nvSpPr>
        <p:spPr>
          <a:xfrm>
            <a:off x="682594" y="1565259"/>
            <a:ext cx="871543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Программа художественного воспитания, обучения и развития детей 2-7 лет </a:t>
            </a:r>
            <a:r>
              <a:rPr lang="ru-RU" b="1" i="1" dirty="0" smtClean="0"/>
              <a:t>«Цветные ладошки» И.А. Лыковой </a:t>
            </a:r>
            <a:r>
              <a:rPr lang="ru-RU" dirty="0" smtClean="0"/>
              <a:t>представляет оригинальный вариант реализации базисного содержания и специфических задач эстетического воспитания детей в изобразительной деятельности. Цель Программы: формирование у детей раннего и дошкольного возраста эстетического отношения и художественно-творческих способностей в изобразительной деятельности.</a:t>
            </a:r>
          </a:p>
          <a:p>
            <a:endParaRPr lang="ru-RU" dirty="0" smtClean="0"/>
          </a:p>
          <a:p>
            <a:r>
              <a:rPr lang="ru-RU" dirty="0" smtClean="0"/>
              <a:t>Выбранная Программа </a:t>
            </a:r>
            <a:r>
              <a:rPr lang="ru-RU" b="1" i="1" dirty="0" smtClean="0"/>
              <a:t>«Юный эколог» С. Н. Николаевой </a:t>
            </a:r>
            <a:r>
              <a:rPr lang="ru-RU" dirty="0" smtClean="0"/>
              <a:t>направлена на формирование основ экологической культуры у детей 2-7 лет в условиях детского сада, на развитие в детях гуманного отношения к живым существам, на формирование навыков ухода за обитателями уголка природы. Программа построена с учетом результатов исследований ученых в области детской психологии и педагогики (А.В. Запорожца, Л.А. </a:t>
            </a:r>
            <a:r>
              <a:rPr lang="ru-RU" dirty="0" err="1" smtClean="0"/>
              <a:t>Венгера</a:t>
            </a:r>
            <a:r>
              <a:rPr lang="ru-RU" dirty="0" smtClean="0"/>
              <a:t>, В.С. Мухиной, Н.Н. </a:t>
            </a:r>
            <a:r>
              <a:rPr lang="ru-RU" dirty="0" err="1" smtClean="0"/>
              <a:t>Поддьякова</a:t>
            </a:r>
            <a:r>
              <a:rPr lang="ru-RU" dirty="0" smtClean="0"/>
              <a:t>, П.Г. </a:t>
            </a:r>
            <a:r>
              <a:rPr lang="ru-RU" dirty="0" err="1" smtClean="0"/>
              <a:t>Саморуковой</a:t>
            </a:r>
            <a:r>
              <a:rPr lang="ru-RU" dirty="0" smtClean="0"/>
              <a:t> и </a:t>
            </a:r>
            <a:r>
              <a:rPr lang="ru-RU" dirty="0" err="1" smtClean="0"/>
              <a:t>др</a:t>
            </a:r>
            <a:r>
              <a:rPr lang="ru-RU" dirty="0" smtClean="0"/>
              <a:t>).</a:t>
            </a:r>
          </a:p>
          <a:p>
            <a:endParaRPr lang="ru-RU" dirty="0" smtClean="0"/>
          </a:p>
          <a:p>
            <a:r>
              <a:rPr lang="ru-RU" dirty="0" smtClean="0"/>
              <a:t>Комплексная программа социально-коммуникативного развития ребенка </a:t>
            </a:r>
            <a:r>
              <a:rPr lang="ru-RU" dirty="0" err="1" smtClean="0"/>
              <a:t>средставми</a:t>
            </a:r>
            <a:r>
              <a:rPr lang="ru-RU" dirty="0" smtClean="0"/>
              <a:t> эмоционального и социального интеллекта </a:t>
            </a:r>
            <a:r>
              <a:rPr lang="ru-RU" b="1" dirty="0" smtClean="0"/>
              <a:t>«Уроки добра»</a:t>
            </a:r>
            <a:r>
              <a:rPr lang="ru-RU" dirty="0" smtClean="0"/>
              <a:t> </a:t>
            </a:r>
            <a:r>
              <a:rPr lang="ru-RU" dirty="0" err="1" smtClean="0"/>
              <a:t>Микляевой</a:t>
            </a:r>
            <a:r>
              <a:rPr lang="ru-RU" dirty="0" smtClean="0"/>
              <a:t> Н.В., </a:t>
            </a:r>
            <a:r>
              <a:rPr lang="ru-RU" dirty="0" err="1" smtClean="0"/>
              <a:t>Семенака</a:t>
            </a:r>
            <a:r>
              <a:rPr lang="ru-RU" dirty="0" smtClean="0"/>
              <a:t> С.И.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МБДОУ разработана оздоровительная программа </a:t>
            </a:r>
            <a:r>
              <a:rPr lang="ru-RU" b="1" i="1" dirty="0" smtClean="0"/>
              <a:t>«Азбука здоровья</a:t>
            </a:r>
            <a:r>
              <a:rPr lang="ru-RU" b="1" i="1" dirty="0" smtClean="0"/>
              <a:t>», Рабочая программа воспитания.  </a:t>
            </a:r>
            <a:endParaRPr lang="ru-RU" b="1" i="1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502</Words>
  <Application>Microsoft Office PowerPoint</Application>
  <PresentationFormat>Произвольный</PresentationFormat>
  <Paragraphs>118</Paragraphs>
  <Slides>26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4" baseType="lpstr">
      <vt:lpstr>Andale Sans UI</vt:lpstr>
      <vt:lpstr>Arial</vt:lpstr>
      <vt:lpstr>Calibri</vt:lpstr>
      <vt:lpstr>Monotype Corsiva</vt:lpstr>
      <vt:lpstr>StarSymbol</vt:lpstr>
      <vt:lpstr>Tahoma</vt:lpstr>
      <vt:lpstr>Times New Roman</vt:lpstr>
      <vt:lpstr>Default</vt:lpstr>
      <vt:lpstr>Муниципальное бюджетное дошкольное образовательное учреждение –  детский сад № 55  Ленинского района города Екатеринбурга</vt:lpstr>
      <vt:lpstr>Презентация PowerPoint</vt:lpstr>
      <vt:lpstr>Презентация PowerPoint</vt:lpstr>
      <vt:lpstr>Качество кадрового обеспечения:  В штате 25 сотрудников: Административные работники – 2: - и.о. заведующего – 1; - Заместитель заведующего  – 1; Завхоз – 1 Обслуживающий персонал – 11 Педагогический состав: 10 человек: Учитель-логопед – 1;  Педагог-психолог – 1; Инструктор по физической культуре - 1; Музыкальный руководитель – 1; Воспитатели – 6.  МБДОУ – детский сад № 55 на 100% укомплектован кадрами. </vt:lpstr>
      <vt:lpstr>Презентация PowerPoint</vt:lpstr>
      <vt:lpstr>Презентация PowerPoint</vt:lpstr>
      <vt:lpstr>Содержательной основой Образовательной программы является примерная общеобразовательная программа дошкольного образования «От рождения до школы» под редакцией Н.Е. Вераксы, Т.С. Комаровой, М.А. Васильевой.  </vt:lpstr>
      <vt:lpstr>Программы коррекционного обучения:   </vt:lpstr>
      <vt:lpstr>Часть, формируемая участниками образовательных отношений </vt:lpstr>
      <vt:lpstr>Волонтёрское движение «модно быть здоровым!»</vt:lpstr>
      <vt:lpstr>Проект «Моя семья»</vt:lpstr>
      <vt:lpstr>«Екатеринбург- мой город!»</vt:lpstr>
      <vt:lpstr>АКЦИЯ «Бессмертный полк»</vt:lpstr>
      <vt:lpstr>Презентация PowerPoint</vt:lpstr>
      <vt:lpstr>Метеорологическая площадка</vt:lpstr>
      <vt:lpstr>Презентация PowerPoint</vt:lpstr>
      <vt:lpstr>Наш вернисаж</vt:lpstr>
      <vt:lpstr>Презентация PowerPoint</vt:lpstr>
      <vt:lpstr>Участие во всероссийских конкурсах                                     «Гирлянда Дружбы»</vt:lpstr>
      <vt:lpstr>Презентация PowerPoint</vt:lpstr>
      <vt:lpstr>Презентация PowerPoint</vt:lpstr>
      <vt:lpstr>МБДОУ - детский сад № 55 является пилотной площадкой , апробирующей программу дошкольного образования для раннего возраста и младенческого возраста "Первые шаги" и программно - методического комплекса "Воробушки".</vt:lpstr>
      <vt:lpstr>Обучаем здоровому образу жизни через коммуникативные игры, игровые сеансы, логоритмику, физкультурные занятия;</vt:lpstr>
      <vt:lpstr>Прогулки «Выходного дня»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55</dc:creator>
  <cp:lastModifiedBy>ДомПК</cp:lastModifiedBy>
  <cp:revision>21</cp:revision>
  <dcterms:created xsi:type="dcterms:W3CDTF">2009-04-16T11:32:32Z</dcterms:created>
  <dcterms:modified xsi:type="dcterms:W3CDTF">2023-04-28T10:14:08Z</dcterms:modified>
</cp:coreProperties>
</file>