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71" r:id="rId2"/>
    <p:sldId id="263" r:id="rId3"/>
    <p:sldId id="257" r:id="rId4"/>
    <p:sldId id="258" r:id="rId5"/>
    <p:sldId id="260" r:id="rId6"/>
    <p:sldId id="259" r:id="rId7"/>
    <p:sldId id="267" r:id="rId8"/>
    <p:sldId id="261" r:id="rId9"/>
    <p:sldId id="27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C9137-441A-4508-B8C5-433214E03526}" type="doc">
      <dgm:prSet loTypeId="urn:microsoft.com/office/officeart/2005/8/layout/pyramid4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F78ACAB-08F4-48A0-BA2A-E7F513CE66AA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Закладке патриотического чувства, гордость за свою страну, малую родину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880ED-E1BF-4BBA-AF7A-51CBC1D1547D}" type="parTrans" cxnId="{ABCF8019-2204-4E50-B60B-EE537C9B39F0}">
      <dgm:prSet/>
      <dgm:spPr/>
      <dgm:t>
        <a:bodyPr/>
        <a:lstStyle/>
        <a:p>
          <a:endParaRPr lang="ru-RU"/>
        </a:p>
      </dgm:t>
    </dgm:pt>
    <dgm:pt modelId="{F76E71F8-0866-46D9-8675-C64BD4291A3F}" type="sibTrans" cxnId="{ABCF8019-2204-4E50-B60B-EE537C9B39F0}">
      <dgm:prSet/>
      <dgm:spPr/>
      <dgm:t>
        <a:bodyPr/>
        <a:lstStyle/>
        <a:p>
          <a:endParaRPr lang="ru-RU"/>
        </a:p>
      </dgm:t>
    </dgm:pt>
    <dgm:pt modelId="{7C0FC377-3AA7-4AA7-A3FB-61189A2DC074}">
      <dgm:prSet phldrT="[Текст]" custT="1"/>
      <dgm:spPr>
        <a:solidFill>
          <a:srgbClr val="FFFF00">
            <a:alpha val="63333"/>
          </a:srgbClr>
        </a:solidFill>
      </dgm:spPr>
      <dgm:t>
        <a:bodyPr/>
        <a:lstStyle/>
        <a:p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любых нравственных качеств, чувств, привычек, представлений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CB47B-0685-4DAD-8EE3-E714553BDEEA}" type="parTrans" cxnId="{39AFFB25-74E0-432E-9562-D6E6DC4714E6}">
      <dgm:prSet/>
      <dgm:spPr/>
      <dgm:t>
        <a:bodyPr/>
        <a:lstStyle/>
        <a:p>
          <a:endParaRPr lang="ru-RU"/>
        </a:p>
      </dgm:t>
    </dgm:pt>
    <dgm:pt modelId="{53F93CD1-D8CE-4579-8803-6BBE2EEBC37C}" type="sibTrans" cxnId="{39AFFB25-74E0-432E-9562-D6E6DC4714E6}">
      <dgm:prSet/>
      <dgm:spPr/>
      <dgm:t>
        <a:bodyPr/>
        <a:lstStyle/>
        <a:p>
          <a:endParaRPr lang="ru-RU"/>
        </a:p>
      </dgm:t>
    </dgm:pt>
    <dgm:pt modelId="{5A679F56-8093-4C77-AFB5-2DDEB3DDFD6A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Воспитании у ребят с юного возраста терпимости к другим национальностям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C384A9-F743-4610-BF87-E17A689D7E57}" type="parTrans" cxnId="{2C2A8F66-B9D9-465D-9734-4408A564EF8F}">
      <dgm:prSet/>
      <dgm:spPr/>
      <dgm:t>
        <a:bodyPr/>
        <a:lstStyle/>
        <a:p>
          <a:endParaRPr lang="ru-RU"/>
        </a:p>
      </dgm:t>
    </dgm:pt>
    <dgm:pt modelId="{27999C7A-8642-4976-8423-627724CB12F8}" type="sibTrans" cxnId="{2C2A8F66-B9D9-465D-9734-4408A564EF8F}">
      <dgm:prSet/>
      <dgm:spPr/>
      <dgm:t>
        <a:bodyPr/>
        <a:lstStyle/>
        <a:p>
          <a:endParaRPr lang="ru-RU"/>
        </a:p>
      </dgm:t>
    </dgm:pt>
    <dgm:pt modelId="{8C964992-ED82-4B9E-97B1-0D670CCCCBF8}">
      <dgm:prSet phldrT="[Текст]" custT="1"/>
      <dgm:spPr>
        <a:solidFill>
          <a:srgbClr val="00B0F0">
            <a:alpha val="76667"/>
          </a:srgb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Взращивании у детей разного возраста гуманного отношения к другим людям 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668DD-9A89-4C7D-BA81-5A4969A56ACE}" type="parTrans" cxnId="{5CA0F6EE-F31B-4F6A-B7E8-6387EDDCE30C}">
      <dgm:prSet/>
      <dgm:spPr/>
      <dgm:t>
        <a:bodyPr/>
        <a:lstStyle/>
        <a:p>
          <a:endParaRPr lang="ru-RU"/>
        </a:p>
      </dgm:t>
    </dgm:pt>
    <dgm:pt modelId="{EE6E897F-C00A-4B5E-8345-B43BCC4AE136}" type="sibTrans" cxnId="{5CA0F6EE-F31B-4F6A-B7E8-6387EDDCE30C}">
      <dgm:prSet/>
      <dgm:spPr/>
      <dgm:t>
        <a:bodyPr/>
        <a:lstStyle/>
        <a:p>
          <a:endParaRPr lang="ru-RU"/>
        </a:p>
      </dgm:t>
    </dgm:pt>
    <dgm:pt modelId="{0C509D52-C7C7-4214-AC32-23D187BAEF41}" type="pres">
      <dgm:prSet presAssocID="{2C0C9137-441A-4508-B8C5-433214E0352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6007A3-81DD-4D1C-B2EE-6375E68BA7E9}" type="pres">
      <dgm:prSet presAssocID="{2C0C9137-441A-4508-B8C5-433214E0352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86994-2249-4B31-B96B-AF5C76DB28C1}" type="pres">
      <dgm:prSet presAssocID="{2C0C9137-441A-4508-B8C5-433214E0352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00DCB-A1F0-4C07-BC17-11032093CA6D}" type="pres">
      <dgm:prSet presAssocID="{2C0C9137-441A-4508-B8C5-433214E03526}" presName="triangle3" presStyleLbl="node1" presStyleIdx="2" presStyleCnt="4" custScaleX="10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B0A1B-1440-4940-BC4E-8D206DA35CEB}" type="pres">
      <dgm:prSet presAssocID="{2C0C9137-441A-4508-B8C5-433214E0352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3FD9FA-2FD0-4FB7-AC7A-320B3C49FF6D}" type="presOf" srcId="{2C0C9137-441A-4508-B8C5-433214E03526}" destId="{0C509D52-C7C7-4214-AC32-23D187BAEF41}" srcOrd="0" destOrd="0" presId="urn:microsoft.com/office/officeart/2005/8/layout/pyramid4"/>
    <dgm:cxn modelId="{658CE335-CE7C-4E9E-8E12-CE3ED3B9A4B2}" type="presOf" srcId="{5A679F56-8093-4C77-AFB5-2DDEB3DDFD6A}" destId="{7D5B0A1B-1440-4940-BC4E-8D206DA35CEB}" srcOrd="0" destOrd="0" presId="urn:microsoft.com/office/officeart/2005/8/layout/pyramid4"/>
    <dgm:cxn modelId="{450C7EE4-1E7B-4E9B-B7EB-886F98EB65F1}" type="presOf" srcId="{8C964992-ED82-4B9E-97B1-0D670CCCCBF8}" destId="{6A286994-2249-4B31-B96B-AF5C76DB28C1}" srcOrd="0" destOrd="0" presId="urn:microsoft.com/office/officeart/2005/8/layout/pyramid4"/>
    <dgm:cxn modelId="{ABCF8019-2204-4E50-B60B-EE537C9B39F0}" srcId="{2C0C9137-441A-4508-B8C5-433214E03526}" destId="{DF78ACAB-08F4-48A0-BA2A-E7F513CE66AA}" srcOrd="0" destOrd="0" parTransId="{C7A880ED-E1BF-4BBA-AF7A-51CBC1D1547D}" sibTransId="{F76E71F8-0866-46D9-8675-C64BD4291A3F}"/>
    <dgm:cxn modelId="{39AFFB25-74E0-432E-9562-D6E6DC4714E6}" srcId="{2C0C9137-441A-4508-B8C5-433214E03526}" destId="{7C0FC377-3AA7-4AA7-A3FB-61189A2DC074}" srcOrd="2" destOrd="0" parTransId="{9FACB47B-0685-4DAD-8EE3-E714553BDEEA}" sibTransId="{53F93CD1-D8CE-4579-8803-6BBE2EEBC37C}"/>
    <dgm:cxn modelId="{5CA0F6EE-F31B-4F6A-B7E8-6387EDDCE30C}" srcId="{2C0C9137-441A-4508-B8C5-433214E03526}" destId="{8C964992-ED82-4B9E-97B1-0D670CCCCBF8}" srcOrd="1" destOrd="0" parTransId="{EF2668DD-9A89-4C7D-BA81-5A4969A56ACE}" sibTransId="{EE6E897F-C00A-4B5E-8345-B43BCC4AE136}"/>
    <dgm:cxn modelId="{2C2A8F66-B9D9-465D-9734-4408A564EF8F}" srcId="{2C0C9137-441A-4508-B8C5-433214E03526}" destId="{5A679F56-8093-4C77-AFB5-2DDEB3DDFD6A}" srcOrd="3" destOrd="0" parTransId="{E8C384A9-F743-4610-BF87-E17A689D7E57}" sibTransId="{27999C7A-8642-4976-8423-627724CB12F8}"/>
    <dgm:cxn modelId="{072377D4-1B49-4D75-87EE-C05CF306C379}" type="presOf" srcId="{DF78ACAB-08F4-48A0-BA2A-E7F513CE66AA}" destId="{DB6007A3-81DD-4D1C-B2EE-6375E68BA7E9}" srcOrd="0" destOrd="0" presId="urn:microsoft.com/office/officeart/2005/8/layout/pyramid4"/>
    <dgm:cxn modelId="{822FAA1C-08A0-46BC-A945-618BBEF09F2B}" type="presOf" srcId="{7C0FC377-3AA7-4AA7-A3FB-61189A2DC074}" destId="{04300DCB-A1F0-4C07-BC17-11032093CA6D}" srcOrd="0" destOrd="0" presId="urn:microsoft.com/office/officeart/2005/8/layout/pyramid4"/>
    <dgm:cxn modelId="{0EEE88A2-D421-4098-9032-CEB27997EFC3}" type="presParOf" srcId="{0C509D52-C7C7-4214-AC32-23D187BAEF41}" destId="{DB6007A3-81DD-4D1C-B2EE-6375E68BA7E9}" srcOrd="0" destOrd="0" presId="urn:microsoft.com/office/officeart/2005/8/layout/pyramid4"/>
    <dgm:cxn modelId="{58F9CC4E-DDE3-4CB5-A551-3B26098E7076}" type="presParOf" srcId="{0C509D52-C7C7-4214-AC32-23D187BAEF41}" destId="{6A286994-2249-4B31-B96B-AF5C76DB28C1}" srcOrd="1" destOrd="0" presId="urn:microsoft.com/office/officeart/2005/8/layout/pyramid4"/>
    <dgm:cxn modelId="{281AA9E9-DF23-4EEA-AA79-21D76F8AE6C9}" type="presParOf" srcId="{0C509D52-C7C7-4214-AC32-23D187BAEF41}" destId="{04300DCB-A1F0-4C07-BC17-11032093CA6D}" srcOrd="2" destOrd="0" presId="urn:microsoft.com/office/officeart/2005/8/layout/pyramid4"/>
    <dgm:cxn modelId="{718B84F1-1573-4225-8111-6681EA670D3F}" type="presParOf" srcId="{0C509D52-C7C7-4214-AC32-23D187BAEF41}" destId="{7D5B0A1B-1440-4940-BC4E-8D206DA35CE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6007A3-81DD-4D1C-B2EE-6375E68BA7E9}">
      <dsp:nvSpPr>
        <dsp:cNvPr id="0" name=""/>
        <dsp:cNvSpPr/>
      </dsp:nvSpPr>
      <dsp:spPr>
        <a:xfrm>
          <a:off x="3168352" y="0"/>
          <a:ext cx="2088232" cy="2088232"/>
        </a:xfrm>
        <a:prstGeom prst="triangl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Закладке патриотического чувства, гордость за свою страну, малую родину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0410" y="1044116"/>
        <a:ext cx="1044116" cy="1044116"/>
      </dsp:txXfrm>
    </dsp:sp>
    <dsp:sp modelId="{6A286994-2249-4B31-B96B-AF5C76DB28C1}">
      <dsp:nvSpPr>
        <dsp:cNvPr id="0" name=""/>
        <dsp:cNvSpPr/>
      </dsp:nvSpPr>
      <dsp:spPr>
        <a:xfrm>
          <a:off x="2124236" y="2088232"/>
          <a:ext cx="2088232" cy="2088232"/>
        </a:xfrm>
        <a:prstGeom prst="triangle">
          <a:avLst/>
        </a:prstGeom>
        <a:solidFill>
          <a:srgbClr val="00B0F0">
            <a:alpha val="76667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Взращивании у детей разного возраста гуманного отношения к другим людям 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6294" y="3132348"/>
        <a:ext cx="1044116" cy="1044116"/>
      </dsp:txXfrm>
    </dsp:sp>
    <dsp:sp modelId="{04300DCB-A1F0-4C07-BC17-11032093CA6D}">
      <dsp:nvSpPr>
        <dsp:cNvPr id="0" name=""/>
        <dsp:cNvSpPr/>
      </dsp:nvSpPr>
      <dsp:spPr>
        <a:xfrm rot="10800000">
          <a:off x="3075686" y="2088232"/>
          <a:ext cx="2273562" cy="2088232"/>
        </a:xfrm>
        <a:prstGeom prst="triangle">
          <a:avLst/>
        </a:prstGeom>
        <a:solidFill>
          <a:srgbClr val="FFFF00">
            <a:alpha val="63333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любых нравственных качеств, чувств, привычек, представлений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44076" y="2088232"/>
        <a:ext cx="1136781" cy="1044116"/>
      </dsp:txXfrm>
    </dsp:sp>
    <dsp:sp modelId="{7D5B0A1B-1440-4940-BC4E-8D206DA35CEB}">
      <dsp:nvSpPr>
        <dsp:cNvPr id="0" name=""/>
        <dsp:cNvSpPr/>
      </dsp:nvSpPr>
      <dsp:spPr>
        <a:xfrm>
          <a:off x="4212468" y="2088232"/>
          <a:ext cx="2088232" cy="2088232"/>
        </a:xfrm>
        <a:prstGeom prst="triangl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Воспитании у ребят с юного возраста терпимости к другим национальностям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4526" y="3132348"/>
        <a:ext cx="1044116" cy="1044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1338A-BE02-4196-B5F6-469A3A5BEF82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52F05-3C96-43BA-A5AF-D05FF33EA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15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06E02-7CDE-483B-9B5E-042275DEE40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79E8E5-702E-4627-A367-354A4710BABF}" type="datetimeFigureOut">
              <a:rPr lang="ru-RU" smtClean="0"/>
              <a:pPr/>
              <a:t>17.09.2019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16A0F6-EE7E-4EDD-BB7B-3C06D17D53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886200"/>
            <a:ext cx="6572296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55\Desktop\оформление\Садик 55 ФОТО\127_PANA\P127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484784"/>
            <a:ext cx="6204181" cy="4653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6534" y="188640"/>
            <a:ext cx="8280920" cy="11384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onotype Corsiva" panose="03010101010201010101" pitchFamily="66" charset="0"/>
              </a:rPr>
              <a:t>нравственное воспитание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4338" name="Picture 2" descr="https://55.tvoysadik.ru/upload/ts55_new/images/thumb/96/0b/960ba2ed607b4997f6bd5adc3c53410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328" y="5566356"/>
            <a:ext cx="1143126" cy="11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422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35" y="188640"/>
            <a:ext cx="8686800" cy="121444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https://55.tvoysadik.ru/upload/ts55_new/images/big/b6/16/b616dd706c396ac74a60f93daea876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335" y="1556792"/>
            <a:ext cx="6096010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https://55.tvoysadik.ru/upload/ts55_new/images/thumb/96/0b/960ba2ed607b4997f6bd5adc3c53410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5566356"/>
            <a:ext cx="1143126" cy="11431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1026" name="Picture 2" descr="https://ds03.infourok.ru/uploads/ex/10ae/0001492d-178d6a2a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88640"/>
            <a:ext cx="2918698" cy="2445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84590" y="908720"/>
            <a:ext cx="692948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Душа ребенка чиста как белый снег, падающий с неба.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И писать на ней надо белой палочкой, </a:t>
            </a:r>
          </a:p>
          <a:p>
            <a:pPr algn="r"/>
            <a:r>
              <a:rPr lang="ru-RU" sz="16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такой же чистой, как она сама».                                                  </a:t>
            </a:r>
            <a:r>
              <a:rPr lang="ru-RU" sz="16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4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                                       </a:t>
            </a:r>
            <a:r>
              <a:rPr lang="ru-RU" sz="1400" b="1" dirty="0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Михаил  </a:t>
            </a:r>
            <a:r>
              <a:rPr lang="ru-RU" sz="1400" b="1" dirty="0" err="1" smtClean="0">
                <a:latin typeface="Times New Roman" panose="02020603050405020304" pitchFamily="18" charset="0"/>
                <a:ea typeface="Arial Unicode MS" pitchFamily="34" charset="-128"/>
                <a:cs typeface="Times New Roman" panose="02020603050405020304" pitchFamily="18" charset="0"/>
              </a:rPr>
              <a:t>Юхма</a:t>
            </a:r>
            <a: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sz="16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83689013"/>
              </p:ext>
            </p:extLst>
          </p:nvPr>
        </p:nvGraphicFramePr>
        <p:xfrm>
          <a:off x="35496" y="2492896"/>
          <a:ext cx="8424936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5099" y="1916832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               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создание условий для передачи                   </a:t>
            </a:r>
          </a:p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ребенку  систему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общепринятых основополагающих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ценностей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определяющих взаимоотношения людей в обществе, в семье, а также принципы и нормы, основанные на концептах добра и зла, истины и лжи, положительного и отрицательного в глобальном смысле</a:t>
            </a:r>
            <a:r>
              <a:rPr lang="ru-RU" dirty="0" smtClean="0"/>
              <a:t>.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70218" y="142852"/>
            <a:ext cx="5640688" cy="76586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… Только благодаря правильному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 раннего детства происходит закладка нравственных качеств личности ребенка»</a:t>
            </a:r>
            <a:b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6632"/>
            <a:ext cx="868680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АКЦИЯ «Бессмертный полк»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4f93fe596c48ad60ee600db907387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46446"/>
            <a:ext cx="2828930" cy="3822879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8" name="Рисунок 7" descr="d49087ae2ac6a4ea6f811485eb89ce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1012522"/>
            <a:ext cx="3086100" cy="357187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5" name="Рисунок 4" descr="b6816a918ac8b6f8016898231e43ff15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3718927"/>
            <a:ext cx="4185430" cy="295043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«Наш родной Урал»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4" descr="https://55.tvoysadik.ru/upload/ts55_new/images/big/d9/36/d936e8deb7b005a0bea97031fb129f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75363"/>
            <a:ext cx="3739674" cy="29467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5366" name="Picture 6" descr="https://55.tvoysadik.ru/upload/ts55_new/images/big/34/01/3401138df300a382234aff433f5fe14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1275363"/>
            <a:ext cx="3639348" cy="294679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5362" name="Picture 2" descr="IMG_20170505_105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91977" y="3861048"/>
            <a:ext cx="3168352" cy="285752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490" y="23029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«Гордость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урала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Дом-музей 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П.П.Бажова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6" descr="https://55.tvoysadik.ru/upload/ts55_new/images/big/f5/83/f58355c8e27681572dd28fc496cd7e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92777"/>
            <a:ext cx="2998784" cy="22490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3" name="Picture 18" descr="https://55.tvoysadik.ru/upload/ts55_new/images/big/93/86/938600c80807e514b0de5dfc8513f7e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1305115"/>
            <a:ext cx="3119406" cy="233955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6" name="Picture 10" descr="https://55.tvoysadik.ru/upload/ts55_new/images/big/74/9b/749bfb7c6a763c1c2dd88f9df12783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56768" y="1258545"/>
            <a:ext cx="1536715" cy="230507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7" name="Picture 8" descr="https://55.tvoysadik.ru/upload/ts55_new/images/big/cf/93/cf938ce0bf92d59ab7ee0901e0a6c5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81373" y="3534948"/>
            <a:ext cx="5023790" cy="305620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проект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«Екатеринбург- мой город!»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https://55.tvoysadik.ru/upload/ts55_new/images/big/ac/8e/ac8ea57603ddce485571e063e6d696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861" y="1573365"/>
            <a:ext cx="3854802" cy="25682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94" name="Picture 10" descr="https://55.tvoysadik.ru/upload/ts55_new/images/big/0c/df/0cdffcd30fa6cb1fdf447d59d7fc52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862" y="4271263"/>
            <a:ext cx="3854802" cy="232608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86" name="Picture 2" descr="https://55.tvoysadik.ru/upload/ts55_new/images/big/6f/db/6fdb63aa3396b17a3a2fba85caf4d7bd.jpg"/>
          <p:cNvPicPr>
            <a:picLocks noChangeAspect="1" noChangeArrowheads="1"/>
          </p:cNvPicPr>
          <p:nvPr/>
        </p:nvPicPr>
        <p:blipFill rotWithShape="1">
          <a:blip r:embed="rId5"/>
          <a:srcRect t="8912"/>
          <a:stretch/>
        </p:blipFill>
        <p:spPr bwMode="auto">
          <a:xfrm>
            <a:off x="4788024" y="4296011"/>
            <a:ext cx="3858488" cy="230134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6390" name="Picture 6" descr="https://55.tvoysadik.ru/upload/ts55_new/images/big/98/5c/985c43bd1b1487240df12e99ba071a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8024" y="1573365"/>
            <a:ext cx="3858488" cy="256826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497" y="188640"/>
            <a:ext cx="8686800" cy="84124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«Моя семья»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s://55.tvoysadik.ru/upload/ts55_new/images/big/54/2b/542bec6672a149f58ef75588e4d5023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216" y="476672"/>
            <a:ext cx="1997384" cy="266317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5606" name="Picture 6" descr="https://55.tvoysadik.ru/upload/ts55_new/images/big/cd/ec/cdec44dfdcf3315fa36897a8449be8cb.jpg"/>
          <p:cNvPicPr>
            <a:picLocks noChangeAspect="1" noChangeArrowheads="1"/>
          </p:cNvPicPr>
          <p:nvPr/>
        </p:nvPicPr>
        <p:blipFill rotWithShape="1">
          <a:blip r:embed="rId4"/>
          <a:srcRect t="17983"/>
          <a:stretch/>
        </p:blipFill>
        <p:spPr bwMode="auto">
          <a:xfrm>
            <a:off x="142845" y="2992582"/>
            <a:ext cx="2500330" cy="365108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5608" name="Picture 8" descr="https://55.tvoysadik.ru/upload/ts55_new/images/big/03/ba/03ba888cee01cf5716959a10b6540f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4077660"/>
            <a:ext cx="2071702" cy="257176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5612" name="Picture 12" descr="https://55.tvoysadik.ru/upload/ts55_new/images/big/29/ac/29ac58c4d5eed2b77f3718f110b5dae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8144" y="3263977"/>
            <a:ext cx="2539089" cy="338545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25604" name="Picture 4" descr="https://55.tvoysadik.ru/upload/ts55_new/images/big/1f/d0/1fd068e32bf695bc4ce54d81fee9cbf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9712" y="1112517"/>
            <a:ext cx="3619502" cy="271462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«модно быть здоровым!»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8" name="Picture 10" descr="https://55.tvoysadik.ru/upload/ts55_new/images/big/fe/1e/fe1e9bcdc22c39b8492492df1911f22a.jpg"/>
          <p:cNvPicPr>
            <a:picLocks noChangeAspect="1" noChangeArrowheads="1"/>
          </p:cNvPicPr>
          <p:nvPr/>
        </p:nvPicPr>
        <p:blipFill rotWithShape="1">
          <a:blip r:embed="rId3"/>
          <a:srcRect b="8970"/>
          <a:stretch/>
        </p:blipFill>
        <p:spPr bwMode="auto">
          <a:xfrm>
            <a:off x="6610953" y="1338259"/>
            <a:ext cx="2166714" cy="35116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7420" name="Picture 12" descr="https://55.tvoysadik.ru/upload/ts55_new/images/big/39/d1/39d1a402b47542e13d304ec6578825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1928826" cy="343411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7416" name="Picture 8" descr="https://55.tvoysadik.ru/upload/ts55_new/images/big/c7/8c/c78c42b15c9fe1a5238e52b423da0fa7.jpg"/>
          <p:cNvPicPr>
            <a:picLocks noChangeAspect="1" noChangeArrowheads="1"/>
          </p:cNvPicPr>
          <p:nvPr/>
        </p:nvPicPr>
        <p:blipFill rotWithShape="1">
          <a:blip r:embed="rId5"/>
          <a:srcRect b="12221"/>
          <a:stretch/>
        </p:blipFill>
        <p:spPr bwMode="auto">
          <a:xfrm>
            <a:off x="3563888" y="1338259"/>
            <a:ext cx="2246963" cy="351164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7412" name="Picture 4" descr="https://55.tvoysadik.ru/upload/ts55_new/images/big/0c/67/0c67b8f1198c51ecad9bd0bbd46f678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7704" y="3000370"/>
            <a:ext cx="2138355" cy="359284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7422" name="Picture 14" descr="https://55.tvoysadik.ru/upload/ts55_new/images/big/f6/8b/f68bab776affed82d7efc833c2061e1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3000372"/>
            <a:ext cx="2077642" cy="359284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tohomka.ru/images/Jan/10/b065e8cec3d0006817951912424ac176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529" y="0"/>
            <a:ext cx="9195529" cy="6858000"/>
          </a:xfrm>
          <a:prstGeom prst="rect">
            <a:avLst/>
          </a:prstGeom>
          <a:noFill/>
        </p:spPr>
      </p:pic>
      <p:pic>
        <p:nvPicPr>
          <p:cNvPr id="1026" name="Picture 2" descr="C:\TEMP\Rar$DIa0.147\IMG_20181127_112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00504"/>
            <a:ext cx="3524243" cy="2643183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29" name="Picture 5" descr="C:\TEMP\Rar$DIa0.029\IMG_20181127_112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911207"/>
            <a:ext cx="3643306" cy="273248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30" name="Picture 6" descr="C:\Users\Admin\Downloads\IMG_20181127_1129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196563"/>
            <a:ext cx="3429024" cy="257176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1031" name="Picture 7" descr="C:\Users\Admin\Downloads\IMG_20181127_113133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268001"/>
            <a:ext cx="3524274" cy="264320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2844" y="260648"/>
            <a:ext cx="8686800" cy="841248"/>
          </a:xfrm>
          <a:prstGeom prst="rect">
            <a:avLst/>
          </a:prstGeom>
        </p:spPr>
        <p:txBody>
          <a:bodyPr vert="horz" anchor="ctr"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Волонтёрское движение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 С праздником весны!»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31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</TotalTime>
  <Words>160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нравственное воспитание</vt:lpstr>
      <vt:lpstr>Презентация PowerPoint</vt:lpstr>
      <vt:lpstr> АКЦИЯ «Бессмертный полк»</vt:lpstr>
      <vt:lpstr> проект «Наш родной Урал»</vt:lpstr>
      <vt:lpstr>Проект «Гордость урала.  Дом-музей П.П.Бажова»</vt:lpstr>
      <vt:lpstr>Городской проект «Екатеринбург- мой город!»</vt:lpstr>
      <vt:lpstr>Проект «Моя семья»</vt:lpstr>
      <vt:lpstr>Волонтёрское движение «модно быть здоровым!»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Нравственное воспитание</dc:title>
  <dc:creator>Admin</dc:creator>
  <cp:lastModifiedBy>RePack by Diakov</cp:lastModifiedBy>
  <cp:revision>23</cp:revision>
  <dcterms:created xsi:type="dcterms:W3CDTF">2019-09-12T17:06:14Z</dcterms:created>
  <dcterms:modified xsi:type="dcterms:W3CDTF">2019-09-17T04:31:20Z</dcterms:modified>
</cp:coreProperties>
</file>