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6"/>
  </p:notesMasterIdLst>
  <p:sldIdLst>
    <p:sldId id="256" r:id="rId2"/>
    <p:sldId id="259" r:id="rId3"/>
    <p:sldId id="260" r:id="rId4"/>
    <p:sldId id="266" r:id="rId5"/>
    <p:sldId id="261" r:id="rId6"/>
    <p:sldId id="263" r:id="rId7"/>
    <p:sldId id="264" r:id="rId8"/>
    <p:sldId id="265" r:id="rId9"/>
    <p:sldId id="258" r:id="rId10"/>
    <p:sldId id="269" r:id="rId11"/>
    <p:sldId id="270" r:id="rId12"/>
    <p:sldId id="271" r:id="rId13"/>
    <p:sldId id="268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уад" initials="Ф" lastIdx="7" clrIdx="0">
    <p:extLst>
      <p:ext uri="{19B8F6BF-5375-455C-9EA6-DF929625EA0E}">
        <p15:presenceInfo xmlns:p15="http://schemas.microsoft.com/office/powerpoint/2012/main" userId="Фуа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00B050"/>
    <a:srgbClr val="0FA145"/>
    <a:srgbClr val="0A8935"/>
    <a:srgbClr val="FFFFFF"/>
    <a:srgbClr val="90C226"/>
    <a:srgbClr val="F08714"/>
    <a:srgbClr val="93C331"/>
    <a:srgbClr val="99C63D"/>
    <a:srgbClr val="63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62D0-F940-47DD-9402-417410611B7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E619-E144-4C73-B877-C07AF1C5A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E619-E144-4C73-B877-C07AF1C5AB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7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43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5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775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36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8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9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4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2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7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0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5997-0E2C-4426-BB2E-CDCA0D278B57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198CEC-4887-4915-84A6-7D3B0EE97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6084" y="867177"/>
            <a:ext cx="8596668" cy="17987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Правильное питание для дошкольников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promechti.ru/wp-content/uploads/2016/09/abbot_2-500x34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600">
                        <a14:foregroundMark x1="87400" y1="70349" x2="87600" y2="71221"/>
                        <a14:backgroundMark x1="8400" y1="38081" x2="15600" y2="28198"/>
                        <a14:backgroundMark x1="15400" y1="27907" x2="38000" y2="31395"/>
                        <a14:backgroundMark x1="8600" y1="39244" x2="30800" y2="45640"/>
                        <a14:backgroundMark x1="74800" y1="36337" x2="69200" y2="43605"/>
                        <a14:backgroundMark x1="83200" y1="52035" x2="83200" y2="52035"/>
                        <a14:backgroundMark x1="25000" y1="52035" x2="25000" y2="52035"/>
                        <a14:backgroundMark x1="24200" y1="59593" x2="24200" y2="59593"/>
                        <a14:backgroundMark x1="21000" y1="63372" x2="21000" y2="63372"/>
                        <a14:backgroundMark x1="18200" y1="63953" x2="18200" y2="63953"/>
                        <a14:backgroundMark x1="19600" y1="70930" x2="19600" y2="70930"/>
                        <a14:backgroundMark x1="19200" y1="73837" x2="19200" y2="73837"/>
                        <a14:backgroundMark x1="10800" y1="72384" x2="10800" y2="72384"/>
                        <a14:backgroundMark x1="76200" y1="54360" x2="74600" y2="53488"/>
                        <a14:backgroundMark x1="21000" y1="70058" x2="20600" y2="69767"/>
                        <a14:backgroundMark x1="13400" y1="63081" x2="13400" y2="63081"/>
                        <a14:backgroundMark x1="40400" y1="94186" x2="40400" y2="94186"/>
                        <a14:backgroundMark x1="49000" y1="96221" x2="49000" y2="96221"/>
                        <a14:backgroundMark x1="8400" y1="93314" x2="92200" y2="95640"/>
                        <a14:backgroundMark x1="14200" y1="84302" x2="14200" y2="84302"/>
                        <a14:backgroundMark x1="13800" y1="84302" x2="14200" y2="85756"/>
                        <a14:backgroundMark x1="71600" y1="46512" x2="72000" y2="47965"/>
                        <a14:backgroundMark x1="74600" y1="44767" x2="75000" y2="45640"/>
                        <a14:backgroundMark x1="77000" y1="48547" x2="77200" y2="48547"/>
                        <a14:backgroundMark x1="75400" y1="46802" x2="76600" y2="48256"/>
                        <a14:backgroundMark x1="77800" y1="49128" x2="78800" y2="50000"/>
                        <a14:backgroundMark x1="84600" y1="53198" x2="86000" y2="56395"/>
                        <a14:backgroundMark x1="87400" y1="56977" x2="87400" y2="56977"/>
                        <a14:backgroundMark x1="85000" y1="59302" x2="85000" y2="5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49" y="2911697"/>
            <a:ext cx="5549139" cy="38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9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00" y="4243331"/>
            <a:ext cx="9652717" cy="81136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     </a:t>
            </a:r>
            <a:r>
              <a:rPr lang="ru-RU" sz="4000" b="1" dirty="0" smtClean="0">
                <a:solidFill>
                  <a:srgbClr val="002060"/>
                </a:solidFill>
              </a:rPr>
              <a:t>Растительные масла и жиры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602" y="4983608"/>
            <a:ext cx="919551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solidFill>
                  <a:srgbClr val="002060"/>
                </a:solidFill>
              </a:rPr>
              <a:t>Растительное масло используют для заправки салатов и обжарки, сливочное – для приготовления бутербродов и заправки блюд (например, каши).</a:t>
            </a:r>
            <a:endParaRPr lang="ru-RU" sz="29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385" y1="26513" x2="71923" y2="6052"/>
                        <a14:foregroundMark x1="74423" y1="4611" x2="97115" y2="2594"/>
                        <a14:foregroundMark x1="58077" y1="29107" x2="58077" y2="29107"/>
                        <a14:foregroundMark x1="66923" y1="72911" x2="66923" y2="72911"/>
                        <a14:foregroundMark x1="42885" y1="50720" x2="48462" y2="50720"/>
                        <a14:foregroundMark x1="49423" y1="50144" x2="55385" y2="51297"/>
                        <a14:foregroundMark x1="91538" y1="37464" x2="89231" y2="31124"/>
                        <a14:foregroundMark x1="49231" y1="49856" x2="49231" y2="31412"/>
                        <a14:foregroundMark x1="51538" y1="28242" x2="49231" y2="29971"/>
                        <a14:foregroundMark x1="83654" y1="38905" x2="82308" y2="12968"/>
                        <a14:foregroundMark x1="97885" y1="11239" x2="98846" y2="18156"/>
                        <a14:foregroundMark x1="49423" y1="38040" x2="49423" y2="38040"/>
                        <a14:foregroundMark x1="49231" y1="45821" x2="49231" y2="31988"/>
                        <a14:backgroundMark x1="7692" y1="51873" x2="18654" y2="11816"/>
                        <a14:backgroundMark x1="90192" y1="61095" x2="83269" y2="52738"/>
                        <a14:backgroundMark x1="15962" y1="58213" x2="20962" y2="63689"/>
                        <a14:backgroundMark x1="49231" y1="37464" x2="97500" y2="52161"/>
                        <a14:backgroundMark x1="79038" y1="58213" x2="77500" y2="63112"/>
                        <a14:backgroundMark x1="52692" y1="46686" x2="50385" y2="46398"/>
                        <a14:backgroundMark x1="49808" y1="48415" x2="54038" y2="40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21" y="299732"/>
            <a:ext cx="5787406" cy="39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5 правил правильного питания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1. Питание ребёнка должно быть регулярным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2. Питание ребёнка должно быть разнообразным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3. Питание ребёнка должно соответствовать его ежедневным тратам энергии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4. Не бывает плохих продуктов – бывают неправильные порции и пропорции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5. Питание должно доставлять удовольствие.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00" y1="4667" x2="96000" y2="3778"/>
                        <a14:foregroundMark x1="92500" y1="96889" x2="91667" y2="15556"/>
                        <a14:foregroundMark x1="31500" y1="96000" x2="1167" y2="88444"/>
                        <a14:foregroundMark x1="4667" y1="71111" x2="4167" y2="1778"/>
                        <a14:foregroundMark x1="2000" y1="68444" x2="1833" y2="16000"/>
                        <a14:foregroundMark x1="21667" y1="8444" x2="16000" y2="12667"/>
                        <a14:foregroundMark x1="5000" y1="28000" x2="14833" y2="4667"/>
                        <a14:foregroundMark x1="5167" y1="38889" x2="13500" y2="14889"/>
                        <a14:foregroundMark x1="6000" y1="15111" x2="13333" y2="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06" y="3812146"/>
            <a:ext cx="4797917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7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19918"/>
              </p:ext>
            </p:extLst>
          </p:nvPr>
        </p:nvGraphicFramePr>
        <p:xfrm>
          <a:off x="0" y="866971"/>
          <a:ext cx="11761274" cy="513663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880637"/>
                <a:gridCol w="5880637"/>
              </a:tblGrid>
              <a:tr h="112141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Завтрак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Ребёнку необходимо давать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на завтрак кашу, варённое яйцо, чай или кофейный напиток с молоком, хлеб с маслом или сыром.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80106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Обед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Должен содержать овощной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салат, мясной, куриный или рыбный бульон с овощами, крупами, второе блюдо из мяса, птицы или рыбы с гарниром и десерт в виде киселя, компота.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21417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Полдник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Ребёнок должен выпивать стакан молока, кефира, ряженки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и съедать печенье, булочку.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159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Ужин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Лучше давать овощные или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блюда из крупы, а вот жаренного давать не стоит.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21227" y="90152"/>
            <a:ext cx="6980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4000" b="1" dirty="0" smtClean="0">
                <a:solidFill>
                  <a:srgbClr val="002060"/>
                </a:solidFill>
              </a:rPr>
              <a:t>Меню </a:t>
            </a:r>
            <a:r>
              <a:rPr lang="ru-RU" sz="4000" b="1" dirty="0">
                <a:solidFill>
                  <a:srgbClr val="002060"/>
                </a:solidFill>
              </a:rPr>
              <a:t>для дошкольника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74704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3" y="103031"/>
            <a:ext cx="9453093" cy="341290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Нужно стремиться к тому, чтобы питание вне ДОУ дополняло рацион, получаемый в детском саду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12" y="3621675"/>
            <a:ext cx="6117288" cy="323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0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2779" y="141027"/>
            <a:ext cx="8735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0" dirty="0" smtClean="0">
                <a:solidFill>
                  <a:srgbClr val="002060"/>
                </a:solidFill>
                <a:effectLst/>
                <a:latin typeface="+mj-lt"/>
              </a:rPr>
              <a:t>Пусть ваша еда станет лекарством, а не лекарства едой!  </a:t>
            </a:r>
            <a:endParaRPr lang="ru-RU" sz="6000" b="1" i="0" dirty="0"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2050" name="Picture 2" descr="http://babyzzz.ru/wp-content/uploads/2016/06/1182867551576a20a967ddf0.84696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79" y="3003349"/>
            <a:ext cx="6883205" cy="38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5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961" y="809794"/>
            <a:ext cx="5307068" cy="1107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 чего состоит наша пища?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446986" y="1917377"/>
            <a:ext cx="3400509" cy="78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76470" y="2704562"/>
            <a:ext cx="2304342" cy="268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Белки: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Основной строительный материал для организма. Обеспечивают рост, иммунитет, сокращение мышц.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5847495" y="1917377"/>
            <a:ext cx="0" cy="78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031" y="2704563"/>
            <a:ext cx="2362786" cy="268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Жиры: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Входят в состав всех клеток, являются запасным источником энергии, снабжают витаминами </a:t>
            </a: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ru-RU" dirty="0" smtClean="0">
                <a:solidFill>
                  <a:srgbClr val="002060"/>
                </a:solidFill>
              </a:rPr>
              <a:t>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5847495" y="1917377"/>
            <a:ext cx="3090443" cy="78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869479" y="2704562"/>
            <a:ext cx="2162678" cy="268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002060"/>
                </a:solidFill>
              </a:rPr>
              <a:t>Углеводы: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Основной источник энергии, играют важную роль в обеспечении иммунитета.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2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659154" cy="2266682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002060"/>
                </a:solidFill>
              </a:rPr>
              <a:t>Витамины и минеральные вещества </a:t>
            </a:r>
            <a:r>
              <a:rPr lang="ru-RU" sz="3100" dirty="0" smtClean="0">
                <a:solidFill>
                  <a:srgbClr val="002060"/>
                </a:solidFill>
              </a:rPr>
              <a:t>участвуют в регулировании практически всех физиологических и метаболических процессов в организме и обязательно должны поступать с пищей. Источником этих веществ служат разные продукты </a:t>
            </a:r>
            <a:r>
              <a:rPr lang="ru-RU" sz="3100" dirty="0">
                <a:solidFill>
                  <a:srgbClr val="002060"/>
                </a:solidFill>
              </a:rPr>
              <a:t>—</a:t>
            </a:r>
            <a:r>
              <a:rPr lang="ru-RU" sz="3100" dirty="0" smtClean="0">
                <a:solidFill>
                  <a:srgbClr val="002060"/>
                </a:solidFill>
              </a:rPr>
              <a:t> овощи, фрукты, мясо, молоко, крупы и многие другие.</a:t>
            </a:r>
            <a:endParaRPr lang="ru-RU" sz="3100" b="1" u="sng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2588654"/>
            <a:ext cx="4713668" cy="4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 flipV="1">
            <a:off x="2279556" y="1268569"/>
            <a:ext cx="669702" cy="9401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351171" y="1184856"/>
            <a:ext cx="0" cy="8371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753085" y="1204806"/>
            <a:ext cx="560231" cy="920842"/>
          </a:xfrm>
          <a:prstGeom prst="straightConnector1">
            <a:avLst/>
          </a:prstGeom>
          <a:ln>
            <a:solidFill>
              <a:srgbClr val="683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53424" y="3643111"/>
            <a:ext cx="669702" cy="920842"/>
          </a:xfrm>
          <a:prstGeom prst="straightConnector1">
            <a:avLst/>
          </a:prstGeom>
          <a:ln>
            <a:solidFill>
              <a:srgbClr val="F08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347951" y="3693017"/>
            <a:ext cx="3220" cy="8210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141058" y="3537094"/>
            <a:ext cx="560231" cy="9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571222" y="2105698"/>
            <a:ext cx="7997781" cy="1487508"/>
          </a:xfrm>
          <a:prstGeom prst="ellipse">
            <a:avLst/>
          </a:prstGeom>
          <a:solidFill>
            <a:srgbClr val="90C22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71222" y="2559786"/>
            <a:ext cx="799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Обязательные продукты в рационе </a:t>
            </a:r>
            <a:r>
              <a:rPr lang="ru-RU" sz="2800" b="1" dirty="0" smtClean="0">
                <a:solidFill>
                  <a:srgbClr val="002060"/>
                </a:solidFill>
              </a:rPr>
              <a:t>ребёнка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0" name="Блок-схема: знак завершения 49"/>
          <p:cNvSpPr/>
          <p:nvPr/>
        </p:nvSpPr>
        <p:spPr>
          <a:xfrm>
            <a:off x="940156" y="425003"/>
            <a:ext cx="2182970" cy="75985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Вода и напитки</a:t>
            </a:r>
          </a:p>
        </p:txBody>
      </p:sp>
      <p:sp>
        <p:nvSpPr>
          <p:cNvPr id="52" name="Блок-схема: знак завершения 51"/>
          <p:cNvSpPr/>
          <p:nvPr/>
        </p:nvSpPr>
        <p:spPr>
          <a:xfrm>
            <a:off x="4320861" y="425004"/>
            <a:ext cx="2060620" cy="7774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Овощи и фрукты</a:t>
            </a:r>
          </a:p>
        </p:txBody>
      </p:sp>
      <p:sp>
        <p:nvSpPr>
          <p:cNvPr id="55" name="Блок-схема: знак завершения 54"/>
          <p:cNvSpPr/>
          <p:nvPr/>
        </p:nvSpPr>
        <p:spPr>
          <a:xfrm>
            <a:off x="7453649" y="377556"/>
            <a:ext cx="1935050" cy="7774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Продукты из злаков</a:t>
            </a:r>
          </a:p>
        </p:txBody>
      </p:sp>
      <p:sp>
        <p:nvSpPr>
          <p:cNvPr id="57" name="Блок-схема: знак завершения 56"/>
          <p:cNvSpPr/>
          <p:nvPr/>
        </p:nvSpPr>
        <p:spPr>
          <a:xfrm>
            <a:off x="940157" y="4621784"/>
            <a:ext cx="2182969" cy="8049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Мясо, птица и рыба</a:t>
            </a:r>
          </a:p>
        </p:txBody>
      </p:sp>
      <p:sp>
        <p:nvSpPr>
          <p:cNvPr id="59" name="Блок-схема: знак завершения 58"/>
          <p:cNvSpPr/>
          <p:nvPr/>
        </p:nvSpPr>
        <p:spPr>
          <a:xfrm>
            <a:off x="4432748" y="4563953"/>
            <a:ext cx="2060620" cy="8049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Молоко и молочные продукты</a:t>
            </a:r>
          </a:p>
        </p:txBody>
      </p:sp>
      <p:sp>
        <p:nvSpPr>
          <p:cNvPr id="62" name="Блок-схема: знак завершения 61"/>
          <p:cNvSpPr/>
          <p:nvPr/>
        </p:nvSpPr>
        <p:spPr>
          <a:xfrm>
            <a:off x="7802990" y="4563953"/>
            <a:ext cx="2025203" cy="8049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10" dirty="0">
                <a:solidFill>
                  <a:schemeClr val="tx1"/>
                </a:solidFill>
              </a:rPr>
              <a:t>Растительные масла и жиры</a:t>
            </a:r>
          </a:p>
        </p:txBody>
      </p:sp>
    </p:spTree>
    <p:extLst>
      <p:ext uri="{BB962C8B-B14F-4D97-AF65-F5344CB8AC3E}">
        <p14:creationId xmlns:p14="http://schemas.microsoft.com/office/powerpoint/2010/main" val="423443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50" grpId="0" animBg="1"/>
      <p:bldP spid="52" grpId="0" animBg="1"/>
      <p:bldP spid="55" grpId="0" animBg="1"/>
      <p:bldP spid="57" grpId="0" animBg="1"/>
      <p:bldP spid="5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547" y="0"/>
            <a:ext cx="5751705" cy="754951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Вода и напитки</a:t>
            </a:r>
            <a:r>
              <a:rPr lang="ru-RU" sz="2800" b="1" i="1" dirty="0" smtClean="0">
                <a:solidFill>
                  <a:srgbClr val="00B050"/>
                </a:solidFill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163" y="609269"/>
            <a:ext cx="739247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Младшему дошкольнику 5—7 лет нужно приблизительно 1,5 л жидкости.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Её источником являются не только вода и напитки, но и пища, которую ребёнок съедает. Очень полезны для ребёнка соки, на 100% приготовленные из фруктов или овощей. Однако использовать их стоит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умеренно (не более двух стаканов в день из-за большого содержания глюкозы и фруктозы). Газированные напитки стоит давать детям редко.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Они содержат много сахара, углекислот, консервантов, имеющие аллергическую реакцию в организме ребёнка.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3" y="2701436"/>
            <a:ext cx="2267960" cy="25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5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450" y="3163150"/>
            <a:ext cx="4661755" cy="915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Овощи и фрукты</a:t>
            </a:r>
            <a:br>
              <a:rPr lang="ru-RU" sz="4400" b="1" i="1" dirty="0" smtClean="0">
                <a:solidFill>
                  <a:srgbClr val="002060"/>
                </a:solidFill>
              </a:rPr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88" y="129369"/>
            <a:ext cx="3401800" cy="310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510" y="3749457"/>
            <a:ext cx="8761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Растительная пища обеспечивает наш организм витаминам, пищевыми волокнами, стимулирующие работу кишечника, нормализирующие обмен веществ, а также абсорбируют и выводят токсины.                                                                                  Следует есть разные овощи и фрукты, содержащие различные витамины и минеральные вещества.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Picture 4" descr="&quot;Правильное питание детей дошкольного возраста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3077">
            <a:off x="8223203" y="555421"/>
            <a:ext cx="3277194" cy="218167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85"/>
            <a:ext cx="4217533" cy="31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0" y="-115910"/>
            <a:ext cx="5985501" cy="78058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Продукты</a:t>
            </a:r>
            <a:r>
              <a:rPr lang="ru-RU" sz="4000" b="1" i="1" dirty="0" smtClean="0">
                <a:solidFill>
                  <a:srgbClr val="00B05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из</a:t>
            </a:r>
            <a:r>
              <a:rPr lang="ru-RU" sz="4000" b="1" i="1" dirty="0" smtClean="0">
                <a:solidFill>
                  <a:srgbClr val="00B05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злаков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676"/>
            <a:ext cx="107872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Являются источниками углеводов, белка, минеральных веществ и витаминов. Эти </a:t>
            </a:r>
            <a:r>
              <a:rPr lang="ru-RU" sz="2800" dirty="0">
                <a:solidFill>
                  <a:srgbClr val="002060"/>
                </a:solidFill>
              </a:rPr>
              <a:t>п</a:t>
            </a:r>
            <a:r>
              <a:rPr lang="ru-RU" sz="2800" dirty="0" smtClean="0">
                <a:solidFill>
                  <a:srgbClr val="002060"/>
                </a:solidFill>
              </a:rPr>
              <a:t>родукты производят из неповреждённого зерна – молотого, раздробленного или превращённого в хлопья, содержащего все основные составляющие: эндосперм, зародыш и отруби – в природной пропорции.                                                                                              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В цельных злаках больше витаминов, минеральных веществ и пищевых волокон, чем в рафинированной муке или очищенном зерне.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76" y1="93333" x2="5506" y2="4444"/>
                        <a14:foregroundMark x1="6845" y1="7333" x2="90625" y2="8667"/>
                        <a14:foregroundMark x1="90327" y1="9333" x2="94494" y2="84222"/>
                        <a14:foregroundMark x1="94196" y1="82667" x2="52827" y2="95333"/>
                        <a14:foregroundMark x1="94494" y1="26222" x2="96577" y2="1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95" y="4211392"/>
            <a:ext cx="4909687" cy="264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5" y="4152900"/>
            <a:ext cx="3543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834" y="3735855"/>
            <a:ext cx="5743977" cy="804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Мясо, птица и рыба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728" y="4540295"/>
            <a:ext cx="99682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Мясо, птица, рыба — </a:t>
            </a:r>
            <a:r>
              <a:rPr lang="ru-RU" sz="2800" dirty="0">
                <a:solidFill>
                  <a:srgbClr val="002060"/>
                </a:solidFill>
              </a:rPr>
              <a:t>источник белка, железа, цинка. В рыбе содержится витамин D, жирные кислоты, йод. Всё это играет важную роль в детском организме. Из мяса рекомендуется: нежирная говядина, телятина, курица, </a:t>
            </a:r>
            <a:r>
              <a:rPr lang="ru-RU" sz="2800" dirty="0" smtClean="0">
                <a:solidFill>
                  <a:srgbClr val="002060"/>
                </a:solidFill>
              </a:rPr>
              <a:t>индейка.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750" y1="16995" x2="69500" y2="26601"/>
                        <a14:foregroundMark x1="46250" y1="21182" x2="56250" y2="41626"/>
                        <a14:backgroundMark x1="20750" y1="15025" x2="30500" y2="56158"/>
                        <a14:backgroundMark x1="9250" y1="56650" x2="41750" y2="45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57">
            <a:off x="3164818" y="-150735"/>
            <a:ext cx="3849976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3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0304" y="0"/>
            <a:ext cx="9968247" cy="794197"/>
          </a:xfrm>
        </p:spPr>
        <p:txBody>
          <a:bodyPr>
            <a:noAutofit/>
          </a:bodyPr>
          <a:lstStyle/>
          <a:p>
            <a:r>
              <a:rPr lang="ru-RU" sz="4200" b="1" dirty="0" smtClean="0"/>
              <a:t>      </a:t>
            </a:r>
            <a:r>
              <a:rPr lang="ru-RU" sz="4200" b="1" dirty="0" smtClean="0">
                <a:solidFill>
                  <a:srgbClr val="002060"/>
                </a:solidFill>
              </a:rPr>
              <a:t>Молоко и молочные продукты </a:t>
            </a:r>
            <a:endParaRPr lang="ru-RU" sz="4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5" y="656823"/>
            <a:ext cx="6220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Молоко это наиболее ценный продукт детского питания, являясь не только источником белка и жира, но и легкоусвояемого кальция, необходимого для формирования костной ткани. В молоке содержится витамин В</a:t>
            </a:r>
            <a:r>
              <a:rPr lang="ru-RU" sz="1600" dirty="0" smtClean="0">
                <a:solidFill>
                  <a:srgbClr val="002060"/>
                </a:solidFill>
              </a:rPr>
              <a:t>2</a:t>
            </a:r>
            <a:r>
              <a:rPr lang="ru-RU" sz="2800" dirty="0" smtClean="0">
                <a:solidFill>
                  <a:srgbClr val="002060"/>
                </a:solidFill>
              </a:rPr>
              <a:t>, обеспечивающий нормальное зрение и участвующий в процессе кроветворения. </a:t>
            </a:r>
            <a:r>
              <a:rPr lang="ru-RU" sz="2800" u="sng" dirty="0" smtClean="0">
                <a:solidFill>
                  <a:srgbClr val="002060"/>
                </a:solidFill>
              </a:rPr>
              <a:t>Организм некоторых детей (в разных регионах страны от 20-80%) не может усваивать молоко. Заменой молоку могут стать йогурт, кефир.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2" y="2279560"/>
            <a:ext cx="3606085" cy="26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9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1331</TotalTime>
  <Words>522</Words>
  <Application>Microsoft Office PowerPoint</Application>
  <PresentationFormat>Широкоэкранный</PresentationFormat>
  <Paragraphs>41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Грань</vt:lpstr>
      <vt:lpstr>Правильное питание для дошкольников</vt:lpstr>
      <vt:lpstr>Презентация PowerPoint</vt:lpstr>
      <vt:lpstr>Витамины и минеральные вещества участвуют в регулировании практически всех физиологических и метаболических процессов в организме и обязательно должны поступать с пищей. Источником этих веществ служат разные продукты — овощи, фрукты, мясо, молоко, крупы и многие другие.</vt:lpstr>
      <vt:lpstr>Презентация PowerPoint</vt:lpstr>
      <vt:lpstr>Вода и напитки   </vt:lpstr>
      <vt:lpstr>Овощи и фрукты      </vt:lpstr>
      <vt:lpstr>Продукты из злаков</vt:lpstr>
      <vt:lpstr>Мясо, птица и рыба  </vt:lpstr>
      <vt:lpstr>      Молоко и молочные продукты </vt:lpstr>
      <vt:lpstr>       Растительные масла и жиры</vt:lpstr>
      <vt:lpstr>5 правил правильного питания 1. Питание ребёнка должно быть регулярным  2. Питание ребёнка должно быть разнообразным 3. Питание ребёнка должно соответствовать его ежедневным тратам энергии 4. Не бывает плохих продуктов – бывают неправильные порции и пропорции 5. Питание должно доставлять удовольствие.</vt:lpstr>
      <vt:lpstr>Презентация PowerPoint</vt:lpstr>
      <vt:lpstr>Нужно стремиться к тому, чтобы питание вне ДОУ дополняло рацион, получаемый в детском саду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 для дошкольников</dc:title>
  <dc:creator>Фуад</dc:creator>
  <cp:lastModifiedBy>Фуад</cp:lastModifiedBy>
  <cp:revision>81</cp:revision>
  <dcterms:created xsi:type="dcterms:W3CDTF">2017-02-19T08:08:17Z</dcterms:created>
  <dcterms:modified xsi:type="dcterms:W3CDTF">2017-03-03T12:48:13Z</dcterms:modified>
</cp:coreProperties>
</file>