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68DE9-4885-4970-909B-59129A46F172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48CFD-90F2-418B-B7B0-DB41533E27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151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48CFD-90F2-418B-B7B0-DB41533E27D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199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48CFD-90F2-418B-B7B0-DB41533E27D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61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301208"/>
            <a:ext cx="8640960" cy="1464568"/>
          </a:xfrm>
        </p:spPr>
        <p:txBody>
          <a:bodyPr>
            <a:normAutofit/>
          </a:bodyPr>
          <a:lstStyle/>
          <a:p>
            <a:pPr algn="r"/>
            <a:r>
              <a:rPr lang="ru-RU" sz="2000" dirty="0"/>
              <a:t>Подготовила </a:t>
            </a:r>
            <a:r>
              <a:rPr lang="ru-RU" sz="2000" dirty="0" smtClean="0"/>
              <a:t>воспитатель </a:t>
            </a:r>
          </a:p>
          <a:p>
            <a:pPr algn="r"/>
            <a:r>
              <a:rPr lang="ru-RU" sz="2000" dirty="0" smtClean="0"/>
              <a:t>МБДОУ № 55 - Миннуллина Ф. А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1800" dirty="0" smtClean="0"/>
              <a:t>Екатеринбург - 2017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764704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Нормативно-правовые документы ФГОС дошкольного образования</a:t>
            </a:r>
            <a:r>
              <a:rPr lang="ru-RU" sz="3600" b="1" dirty="0"/>
              <a:t>. </a:t>
            </a:r>
            <a:r>
              <a:rPr lang="ru-RU" sz="4000" b="1" dirty="0"/>
              <a:t>Требования к результатам освоения основной образовательной программы дошкольного образования. </a:t>
            </a:r>
            <a:r>
              <a:rPr lang="ru-RU" sz="3200" b="1" dirty="0"/>
              <a:t>Методические рекомендации. </a:t>
            </a:r>
          </a:p>
        </p:txBody>
      </p:sp>
    </p:spTree>
    <p:extLst>
      <p:ext uri="{BB962C8B-B14F-4D97-AF65-F5344CB8AC3E}">
        <p14:creationId xmlns:p14="http://schemas.microsoft.com/office/powerpoint/2010/main" val="2905939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8712968" cy="6264696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1800" dirty="0">
                <a:solidFill>
                  <a:schemeClr val="accent6"/>
                </a:solidFill>
              </a:rPr>
              <a:t>Глоссарий</a:t>
            </a:r>
          </a:p>
          <a:p>
            <a:r>
              <a:rPr lang="ru-RU" sz="1800" b="1" dirty="0"/>
              <a:t>Индивидуализация образования </a:t>
            </a:r>
            <a:r>
              <a:rPr lang="ru-RU" sz="1600" dirty="0"/>
              <a:t>- поддержка ребенка, построение его </a:t>
            </a:r>
            <a:r>
              <a:rPr lang="ru-RU" sz="1600" dirty="0" smtClean="0"/>
              <a:t>образовательной траектории </a:t>
            </a:r>
            <a:r>
              <a:rPr lang="ru-RU" sz="1600" dirty="0"/>
              <a:t>или профессиональная коррекция особенностей его развития.</a:t>
            </a:r>
          </a:p>
          <a:p>
            <a:r>
              <a:rPr lang="ru-RU" sz="1800" b="1" dirty="0"/>
              <a:t>Педагогическая диагностика </a:t>
            </a:r>
            <a:r>
              <a:rPr lang="ru-RU" sz="1600" dirty="0"/>
              <a:t>- оценка индивидуального развития детей </a:t>
            </a:r>
            <a:r>
              <a:rPr lang="ru-RU" sz="1600" dirty="0" smtClean="0"/>
              <a:t>дошкольного возраста</a:t>
            </a:r>
            <a:r>
              <a:rPr lang="ru-RU" sz="1600" dirty="0"/>
              <a:t>, связанной с оценкой эффективности педагогических действий и лежащей в </a:t>
            </a:r>
            <a:r>
              <a:rPr lang="ru-RU" sz="1600" dirty="0" smtClean="0"/>
              <a:t>основе их </a:t>
            </a:r>
            <a:r>
              <a:rPr lang="ru-RU" sz="1600" dirty="0"/>
              <a:t>дальнейшего планирования. Предметом педагогической диагностики является </a:t>
            </a:r>
            <a:r>
              <a:rPr lang="ru-RU" sz="1600" dirty="0" smtClean="0"/>
              <a:t>освоение ребёнком </a:t>
            </a:r>
            <a:r>
              <a:rPr lang="ru-RU" sz="1600" dirty="0"/>
              <a:t>образовательной программы. Особенностью данного вида диагностики </a:t>
            </a:r>
            <a:r>
              <a:rPr lang="ru-RU" sz="1600" dirty="0" smtClean="0"/>
              <a:t>является то</a:t>
            </a:r>
            <a:r>
              <a:rPr lang="ru-RU" sz="1600" dirty="0"/>
              <a:t>, что для каждой образовательной программы должна быть своя </a:t>
            </a:r>
            <a:r>
              <a:rPr lang="ru-RU" sz="1600" dirty="0" smtClean="0"/>
              <a:t>диагностическая программа</a:t>
            </a:r>
            <a:r>
              <a:rPr lang="ru-RU" sz="1600" dirty="0"/>
              <a:t>.</a:t>
            </a:r>
          </a:p>
          <a:p>
            <a:r>
              <a:rPr lang="ru-RU" sz="1800" b="1" dirty="0"/>
              <a:t>Преемственность между дошкольным и начальным звеньями образования </a:t>
            </a:r>
            <a:r>
              <a:rPr lang="ru-RU" sz="1600" dirty="0"/>
              <a:t>- это </a:t>
            </a:r>
            <a:r>
              <a:rPr lang="ru-RU" sz="1600" dirty="0" smtClean="0"/>
              <a:t>связь и </a:t>
            </a:r>
            <a:r>
              <a:rPr lang="ru-RU" sz="1600" dirty="0"/>
              <a:t>согласованность каждого компонента образования (целей, задач, содержания, </a:t>
            </a:r>
            <a:r>
              <a:rPr lang="ru-RU" sz="1600" dirty="0" smtClean="0"/>
              <a:t>методов, средств</a:t>
            </a:r>
            <a:r>
              <a:rPr lang="ru-RU" sz="1600" dirty="0"/>
              <a:t>, форм организации), обеспечивающих эффективное поступательное </a:t>
            </a:r>
            <a:r>
              <a:rPr lang="ru-RU" sz="1600" dirty="0" smtClean="0"/>
              <a:t>развитие ребёнка</a:t>
            </a:r>
            <a:r>
              <a:rPr lang="ru-RU" sz="1600" dirty="0"/>
              <a:t>, его успешное воспитание и обучение на данных ступенях образования.</a:t>
            </a:r>
          </a:p>
          <a:p>
            <a:r>
              <a:rPr lang="ru-RU" sz="1800" b="1" dirty="0"/>
              <a:t>Психологическая диагностика развития детей </a:t>
            </a:r>
            <a:r>
              <a:rPr lang="ru-RU" sz="1600" dirty="0"/>
              <a:t>- выявление и изучение </a:t>
            </a:r>
            <a:r>
              <a:rPr lang="ru-RU" sz="1600" dirty="0" smtClean="0"/>
              <a:t>индивидуально- психологических </a:t>
            </a:r>
            <a:r>
              <a:rPr lang="ru-RU" sz="1600" dirty="0"/>
              <a:t>особенностей детей.</a:t>
            </a:r>
          </a:p>
          <a:p>
            <a:r>
              <a:rPr lang="ru-RU" sz="1800" b="1" dirty="0"/>
              <a:t>Целевые ориентиры дошкольного образования</a:t>
            </a:r>
            <a:r>
              <a:rPr lang="ru-RU" sz="1600" dirty="0"/>
              <a:t> представляют собой </a:t>
            </a:r>
            <a:r>
              <a:rPr lang="ru-RU" sz="1600" dirty="0" smtClean="0"/>
              <a:t>социально- нормативные </a:t>
            </a:r>
            <a:r>
              <a:rPr lang="ru-RU" sz="1600" dirty="0"/>
              <a:t>возрастные характеристики </a:t>
            </a:r>
            <a:r>
              <a:rPr lang="ru-RU" sz="1600" dirty="0" smtClean="0"/>
              <a:t>возможны достижений </a:t>
            </a:r>
            <a:r>
              <a:rPr lang="ru-RU" sz="1600" dirty="0"/>
              <a:t>ребенка на </a:t>
            </a:r>
            <a:r>
              <a:rPr lang="ru-RU" sz="1600" dirty="0" smtClean="0"/>
              <a:t>этапе завершения </a:t>
            </a:r>
            <a:r>
              <a:rPr lang="ru-RU" sz="1600" dirty="0"/>
              <a:t>уровня дошкольного образования. Они не являются основой </a:t>
            </a:r>
            <a:r>
              <a:rPr lang="ru-RU" sz="1600" dirty="0" smtClean="0"/>
              <a:t>объективной оценки </a:t>
            </a:r>
            <a:r>
              <a:rPr lang="ru-RU" sz="1600" dirty="0"/>
              <a:t>соответствия </a:t>
            </a:r>
            <a:r>
              <a:rPr lang="ru-RU" sz="1600" dirty="0" smtClean="0"/>
              <a:t>установленным требованиям </a:t>
            </a:r>
            <a:r>
              <a:rPr lang="ru-RU" sz="1600" dirty="0"/>
              <a:t>образовательной деятельности </a:t>
            </a:r>
            <a:r>
              <a:rPr lang="ru-RU" sz="1600" dirty="0" smtClean="0"/>
              <a:t>и подготовки </a:t>
            </a:r>
            <a:r>
              <a:rPr lang="ru-RU" sz="1600" dirty="0"/>
              <a:t>детей</a:t>
            </a:r>
          </a:p>
        </p:txBody>
      </p:sp>
    </p:spTree>
    <p:extLst>
      <p:ext uri="{BB962C8B-B14F-4D97-AF65-F5344CB8AC3E}">
        <p14:creationId xmlns:p14="http://schemas.microsoft.com/office/powerpoint/2010/main" val="1566091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650305"/>
            <a:ext cx="8208912" cy="582136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600" b="1" dirty="0" smtClean="0"/>
              <a:t>Мониторинг </a:t>
            </a:r>
            <a:r>
              <a:rPr lang="ru-RU" dirty="0"/>
              <a:t>– производная форма латинского </a:t>
            </a:r>
            <a:r>
              <a:rPr lang="ru-RU" dirty="0" err="1"/>
              <a:t>monitor</a:t>
            </a:r>
            <a:r>
              <a:rPr lang="ru-RU" dirty="0"/>
              <a:t>, означающая </a:t>
            </a:r>
            <a:r>
              <a:rPr lang="ru-RU" dirty="0" smtClean="0"/>
              <a:t>осуществление действия</a:t>
            </a:r>
            <a:r>
              <a:rPr lang="ru-RU" dirty="0"/>
              <a:t>, которое направленно на реализацию таких функций как наблюдение, контроль </a:t>
            </a:r>
            <a:r>
              <a:rPr lang="ru-RU" dirty="0" smtClean="0"/>
              <a:t>и предупреждение</a:t>
            </a:r>
            <a:r>
              <a:rPr lang="ru-RU" dirty="0"/>
              <a:t>.</a:t>
            </a:r>
          </a:p>
          <a:p>
            <a:pPr algn="just"/>
            <a:r>
              <a:rPr lang="ru-RU" sz="2400" b="1" dirty="0"/>
              <a:t>Образовательный мониторинг </a:t>
            </a:r>
            <a:r>
              <a:rPr lang="ru-RU" dirty="0"/>
              <a:t>направлен на изучение и оценку освоения </a:t>
            </a:r>
            <a:r>
              <a:rPr lang="ru-RU" dirty="0" smtClean="0"/>
              <a:t>детьми образовательной </a:t>
            </a:r>
            <a:r>
              <a:rPr lang="ru-RU" dirty="0"/>
              <a:t>программы, на оценку достижения на основе целевых ориентиров </a:t>
            </a:r>
            <a:r>
              <a:rPr lang="ru-RU" dirty="0" smtClean="0"/>
              <a:t>планируемых результатов </a:t>
            </a:r>
            <a:r>
              <a:rPr lang="ru-RU" dirty="0"/>
              <a:t>реализации образовательной программы, а также на оценку образовательных </a:t>
            </a:r>
            <a:r>
              <a:rPr lang="ru-RU" dirty="0" smtClean="0"/>
              <a:t>условий (в </a:t>
            </a:r>
            <a:r>
              <a:rPr lang="ru-RU" dirty="0"/>
              <a:t>соответствии с ФГОС ДО).</a:t>
            </a:r>
          </a:p>
          <a:p>
            <a:pPr algn="just"/>
            <a:r>
              <a:rPr lang="ru-RU" sz="2400" b="1" dirty="0"/>
              <a:t>Общая цель мониторинга </a:t>
            </a:r>
            <a:r>
              <a:rPr lang="ru-RU" dirty="0"/>
              <a:t>- оценка качества образовательного процесса детского </a:t>
            </a:r>
            <a:r>
              <a:rPr lang="ru-RU" dirty="0" smtClean="0"/>
              <a:t>сада, предмет </a:t>
            </a:r>
            <a:r>
              <a:rPr lang="ru-RU" dirty="0"/>
              <a:t>мониторинга – образовательные условия, достижения и проблемы </a:t>
            </a:r>
            <a:r>
              <a:rPr lang="ru-RU" dirty="0" smtClean="0"/>
              <a:t>дошкольной организации </a:t>
            </a:r>
            <a:r>
              <a:rPr lang="ru-RU" dirty="0"/>
              <a:t>в реализации образовательных целей.</a:t>
            </a:r>
          </a:p>
          <a:p>
            <a:pPr algn="just"/>
            <a:r>
              <a:rPr lang="ru-RU" sz="2400" b="1" dirty="0"/>
              <a:t>Смысл проведения мониторинга </a:t>
            </a:r>
            <a:r>
              <a:rPr lang="ru-RU" dirty="0"/>
              <a:t>- совершенствование качества дошкольного </a:t>
            </a:r>
            <a:r>
              <a:rPr lang="ru-RU" dirty="0" smtClean="0"/>
              <a:t>образования, принятие </a:t>
            </a:r>
            <a:r>
              <a:rPr lang="ru-RU" dirty="0"/>
              <a:t>верных управленческих решений и планирование по результатам </a:t>
            </a:r>
            <a:r>
              <a:rPr lang="ru-RU" dirty="0" smtClean="0"/>
              <a:t>мониторинга актуальных </a:t>
            </a:r>
            <a:r>
              <a:rPr lang="ru-RU" dirty="0"/>
              <a:t>задач для развития образовательной организации в частности и </a:t>
            </a:r>
            <a:r>
              <a:rPr lang="ru-RU" dirty="0" smtClean="0"/>
              <a:t>системы дошкольного </a:t>
            </a:r>
            <a:r>
              <a:rPr lang="ru-RU" dirty="0"/>
              <a:t>образования в целом.</a:t>
            </a:r>
          </a:p>
          <a:p>
            <a:pPr algn="just"/>
            <a:r>
              <a:rPr lang="ru-RU" sz="2400" b="1" dirty="0"/>
              <a:t>Освоение процедуры мониторинга </a:t>
            </a:r>
            <a:r>
              <a:rPr lang="ru-RU" dirty="0"/>
              <a:t>педагогическими работниками – залог </a:t>
            </a:r>
            <a:r>
              <a:rPr lang="ru-RU" dirty="0" smtClean="0"/>
              <a:t>повышения качества </a:t>
            </a:r>
            <a:r>
              <a:rPr lang="ru-RU" dirty="0"/>
              <a:t>образовательной деятельности детского сада.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8864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Образовательный мониторинг</a:t>
            </a:r>
          </a:p>
        </p:txBody>
      </p:sp>
    </p:spTree>
    <p:extLst>
      <p:ext uri="{BB962C8B-B14F-4D97-AF65-F5344CB8AC3E}">
        <p14:creationId xmlns:p14="http://schemas.microsoft.com/office/powerpoint/2010/main" val="301932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352928" cy="619268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chemeClr val="accent6"/>
                </a:solidFill>
              </a:rPr>
              <a:t>Образовательные области</a:t>
            </a:r>
          </a:p>
          <a:p>
            <a:r>
              <a:rPr lang="ru-RU" dirty="0"/>
              <a:t> </a:t>
            </a:r>
            <a:r>
              <a:rPr lang="ru-RU" sz="2400" dirty="0"/>
              <a:t>социально-коммуникативное развитие;</a:t>
            </a:r>
          </a:p>
          <a:p>
            <a:r>
              <a:rPr lang="ru-RU" sz="2400" dirty="0"/>
              <a:t> познавательное развитие;</a:t>
            </a:r>
          </a:p>
          <a:p>
            <a:r>
              <a:rPr lang="ru-RU" sz="2400" dirty="0"/>
              <a:t> речевое развитие;</a:t>
            </a:r>
          </a:p>
          <a:p>
            <a:r>
              <a:rPr lang="ru-RU" sz="2400" dirty="0"/>
              <a:t> художественно-эстетическое развитие;</a:t>
            </a:r>
          </a:p>
          <a:p>
            <a:r>
              <a:rPr lang="ru-RU" sz="2400" dirty="0"/>
              <a:t> физическое развитие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b="1" dirty="0"/>
              <a:t>Задача </a:t>
            </a:r>
            <a:r>
              <a:rPr lang="ru-RU" sz="2400" dirty="0"/>
              <a:t>по реализации каждой </a:t>
            </a:r>
            <a:r>
              <a:rPr lang="ru-RU" sz="2400" dirty="0" smtClean="0"/>
              <a:t>образовательной области </a:t>
            </a:r>
            <a:r>
              <a:rPr lang="ru-RU" sz="2400" b="1" dirty="0" smtClean="0"/>
              <a:t>– развитие </a:t>
            </a:r>
            <a:r>
              <a:rPr lang="ru-RU" sz="2400" b="1" dirty="0"/>
              <a:t>какого-либо вида детской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4250041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88640"/>
            <a:ext cx="8496944" cy="640871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chemeClr val="accent6"/>
                </a:solidFill>
              </a:rPr>
              <a:t>Педагогическая диагностика</a:t>
            </a:r>
          </a:p>
          <a:p>
            <a:r>
              <a:rPr lang="ru-RU" dirty="0"/>
              <a:t>В современном понимании </a:t>
            </a:r>
            <a:r>
              <a:rPr lang="ru-RU" b="1" dirty="0"/>
              <a:t>педагогическая диагностика </a:t>
            </a:r>
            <a:r>
              <a:rPr lang="ru-RU" dirty="0"/>
              <a:t>- это </a:t>
            </a:r>
            <a:r>
              <a:rPr lang="ru-RU" dirty="0" smtClean="0"/>
              <a:t>система методов </a:t>
            </a:r>
            <a:r>
              <a:rPr lang="ru-RU" dirty="0"/>
              <a:t>и приемов, специально разработанных педагогических </a:t>
            </a:r>
            <a:r>
              <a:rPr lang="ru-RU" dirty="0" smtClean="0"/>
              <a:t>технологий, методик  </a:t>
            </a:r>
            <a:r>
              <a:rPr lang="ru-RU" dirty="0"/>
              <a:t>и  тестовых  заданий,  позволяющих  определять  </a:t>
            </a:r>
            <a:r>
              <a:rPr lang="ru-RU" dirty="0" smtClean="0"/>
              <a:t>уровень профессиональной  </a:t>
            </a:r>
            <a:r>
              <a:rPr lang="ru-RU" dirty="0"/>
              <a:t>компетенции  педагога,  уровень  развития  </a:t>
            </a:r>
            <a:r>
              <a:rPr lang="ru-RU" dirty="0" smtClean="0"/>
              <a:t>ребенка- дошкольника</a:t>
            </a:r>
            <a:r>
              <a:rPr lang="ru-RU" dirty="0"/>
              <a:t>, а также диагностировать причины недостатков и находить </a:t>
            </a:r>
            <a:r>
              <a:rPr lang="ru-RU" dirty="0" smtClean="0"/>
              <a:t>пути улучшения </a:t>
            </a:r>
            <a:r>
              <a:rPr lang="ru-RU" dirty="0"/>
              <a:t>качества образовательных услуг дошкольного учреждения.</a:t>
            </a:r>
          </a:p>
          <a:p>
            <a:r>
              <a:rPr lang="ru-RU" dirty="0"/>
              <a:t>Педагогическая диагностика проводится не только ради того, чтобы </a:t>
            </a:r>
            <a:r>
              <a:rPr lang="ru-RU" dirty="0" smtClean="0"/>
              <a:t>выявить недостатки</a:t>
            </a:r>
            <a:r>
              <a:rPr lang="ru-RU" dirty="0"/>
              <a:t>, ошибки в работе, констатировать уровень развития воспитанников.</a:t>
            </a:r>
          </a:p>
          <a:p>
            <a:r>
              <a:rPr lang="ru-RU" b="1" dirty="0"/>
              <a:t>Ее главное предназначение - анализ и устранение причин, эти </a:t>
            </a:r>
            <a:r>
              <a:rPr lang="ru-RU" b="1" dirty="0" smtClean="0"/>
              <a:t>недостатки порождающих</a:t>
            </a:r>
            <a:r>
              <a:rPr lang="ru-RU" b="1" dirty="0"/>
              <a:t>,  накопление  и  распространение  педагогического  </a:t>
            </a:r>
            <a:r>
              <a:rPr lang="ru-RU" b="1" dirty="0" smtClean="0"/>
              <a:t>опыта, стимулирование </a:t>
            </a:r>
            <a:r>
              <a:rPr lang="ru-RU" b="1" dirty="0"/>
              <a:t>творчества, педагогического мастерства.</a:t>
            </a:r>
          </a:p>
        </p:txBody>
      </p:sp>
    </p:spTree>
    <p:extLst>
      <p:ext uri="{BB962C8B-B14F-4D97-AF65-F5344CB8AC3E}">
        <p14:creationId xmlns:p14="http://schemas.microsoft.com/office/powerpoint/2010/main" val="3379226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Цели педагогической диагностики</a:t>
            </a:r>
          </a:p>
          <a:p>
            <a:r>
              <a:rPr lang="ru-RU" dirty="0"/>
              <a:t>1 ."Выявление особенностей (объект и предмет </a:t>
            </a:r>
            <a:r>
              <a:rPr lang="ru-RU" dirty="0" smtClean="0"/>
              <a:t>диагностики конкретизируются</a:t>
            </a:r>
            <a:r>
              <a:rPr lang="ru-RU" dirty="0"/>
              <a:t>) </a:t>
            </a:r>
            <a:r>
              <a:rPr lang="ru-RU" dirty="0" smtClean="0"/>
              <a:t>для последующего </a:t>
            </a:r>
            <a:r>
              <a:rPr lang="ru-RU" dirty="0"/>
              <a:t>учета при планировании и проведении образовательного процесса". </a:t>
            </a:r>
            <a:r>
              <a:rPr lang="ru-RU" dirty="0" smtClean="0"/>
              <a:t>Такая формулировка </a:t>
            </a:r>
            <a:r>
              <a:rPr lang="ru-RU" dirty="0"/>
              <a:t>цели диагностической работы предполагает, что рекомендации </a:t>
            </a:r>
            <a:r>
              <a:rPr lang="ru-RU" dirty="0" smtClean="0"/>
              <a:t>будут определять </a:t>
            </a:r>
            <a:r>
              <a:rPr lang="ru-RU" dirty="0"/>
              <a:t>содержание и/или способы развивающей, а при необходимости </a:t>
            </a:r>
            <a:r>
              <a:rPr lang="ru-RU" dirty="0" smtClean="0"/>
              <a:t>коррекционной, работы </a:t>
            </a:r>
            <a:r>
              <a:rPr lang="ru-RU" dirty="0"/>
              <a:t>со всеми, чьё состояние или развитие являлось объектом изучения. </a:t>
            </a:r>
            <a:r>
              <a:rPr lang="ru-RU" dirty="0" smtClean="0"/>
              <a:t>Предполагает последующее </a:t>
            </a:r>
            <a:r>
              <a:rPr lang="ru-RU" dirty="0"/>
              <a:t>составление индивидуальной программы развития или, как минимум,</a:t>
            </a:r>
          </a:p>
          <a:p>
            <a:r>
              <a:rPr lang="ru-RU" dirty="0"/>
              <a:t>рекомендаций, определяющих способы её реализации (в том случае если </a:t>
            </a:r>
            <a:r>
              <a:rPr lang="ru-RU" dirty="0" smtClean="0"/>
              <a:t>предметом изучения </a:t>
            </a:r>
            <a:r>
              <a:rPr lang="ru-RU" dirty="0"/>
              <a:t>были не особенности развития, а, например, </a:t>
            </a:r>
            <a:r>
              <a:rPr lang="ru-RU" dirty="0" smtClean="0"/>
              <a:t>индивидуально-типологические особенности</a:t>
            </a:r>
            <a:r>
              <a:rPr lang="ru-RU" dirty="0"/>
              <a:t>).</a:t>
            </a:r>
          </a:p>
          <a:p>
            <a:r>
              <a:rPr lang="ru-RU" dirty="0"/>
              <a:t>2. "Выявление негативных тенденций в развитии для определения </a:t>
            </a:r>
            <a:r>
              <a:rPr lang="ru-RU" dirty="0" smtClean="0"/>
              <a:t>необходимости последующего </a:t>
            </a:r>
            <a:r>
              <a:rPr lang="ru-RU" dirty="0"/>
              <a:t>углублённого изучения". Диагностика с этой целью носит </a:t>
            </a:r>
            <a:r>
              <a:rPr lang="ru-RU" dirty="0" smtClean="0"/>
              <a:t>профилактический характер </a:t>
            </a:r>
            <a:r>
              <a:rPr lang="ru-RU" dirty="0"/>
              <a:t>и предполагает, что в рекомендациях будет определено, кто и что нуждается </a:t>
            </a:r>
            <a:r>
              <a:rPr lang="ru-RU" dirty="0" smtClean="0"/>
              <a:t>в углублённом  </a:t>
            </a:r>
            <a:r>
              <a:rPr lang="ru-RU" dirty="0"/>
              <a:t>обследовании  или  консультации  у  специалиста.  Диагностика  </a:t>
            </a:r>
            <a:r>
              <a:rPr lang="ru-RU" dirty="0" smtClean="0"/>
              <a:t>с профилактической </a:t>
            </a:r>
            <a:r>
              <a:rPr lang="ru-RU" dirty="0"/>
              <a:t>целью является наиболее распространенной.</a:t>
            </a:r>
          </a:p>
          <a:p>
            <a:r>
              <a:rPr lang="ru-RU" dirty="0"/>
              <a:t>3. "Выявление изменений в развитии (объект и предмет конкретизируются) для </a:t>
            </a:r>
            <a:r>
              <a:rPr lang="ru-RU" dirty="0" smtClean="0"/>
              <a:t>определения эффективности </a:t>
            </a:r>
            <a:r>
              <a:rPr lang="ru-RU" dirty="0"/>
              <a:t>педагогической деятельности". В этом случае в рекомендациях </a:t>
            </a:r>
            <a:r>
              <a:rPr lang="ru-RU" dirty="0" smtClean="0"/>
              <a:t>определяют, какие </a:t>
            </a:r>
            <a:r>
              <a:rPr lang="ru-RU" dirty="0"/>
              <a:t>изменения необходимо внести в деятельность педагогов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873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330" y="332656"/>
            <a:ext cx="856895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Принципы педагогической </a:t>
            </a:r>
            <a:r>
              <a:rPr lang="ru-RU" sz="2400" b="1" dirty="0" smtClean="0">
                <a:solidFill>
                  <a:schemeClr val="accent6"/>
                </a:solidFill>
              </a:rPr>
              <a:t>диагностики</a:t>
            </a:r>
          </a:p>
          <a:p>
            <a:pPr algn="ctr"/>
            <a:endParaRPr lang="ru-RU" sz="2400" b="1" dirty="0">
              <a:solidFill>
                <a:schemeClr val="accent6"/>
              </a:solidFill>
            </a:endParaRPr>
          </a:p>
          <a:p>
            <a:pPr algn="just"/>
            <a:r>
              <a:rPr lang="ru-RU" sz="2000" b="1" dirty="0"/>
              <a:t> Объективность</a:t>
            </a:r>
            <a:r>
              <a:rPr lang="ru-RU" sz="2000" dirty="0"/>
              <a:t>. Объективность заключается в научно обоснованном </a:t>
            </a:r>
            <a:r>
              <a:rPr lang="ru-RU" sz="2000" dirty="0" smtClean="0"/>
              <a:t>содержании диагностических </a:t>
            </a:r>
            <a:r>
              <a:rPr lang="ru-RU" sz="2000" dirty="0"/>
              <a:t>тестов (заданий, вопросов), диагностических процедур, </a:t>
            </a:r>
            <a:r>
              <a:rPr lang="ru-RU" sz="2000" dirty="0" smtClean="0"/>
              <a:t>равном, дружеском </a:t>
            </a:r>
            <a:r>
              <a:rPr lang="ru-RU" sz="2000" dirty="0"/>
              <a:t>отношении педагога ко всем воспитанникам, точном, адекватном</a:t>
            </a:r>
          </a:p>
          <a:p>
            <a:pPr algn="just"/>
            <a:r>
              <a:rPr lang="ru-RU" sz="2000" dirty="0"/>
              <a:t>установленным критериям оценивании знаний, умений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 </a:t>
            </a:r>
            <a:r>
              <a:rPr lang="ru-RU" sz="2000" b="1" dirty="0"/>
              <a:t>Систематичность.</a:t>
            </a:r>
            <a:r>
              <a:rPr lang="ru-RU" sz="2000" dirty="0"/>
              <a:t>  Систематичность  состоит  в  необходимости  </a:t>
            </a:r>
            <a:r>
              <a:rPr lang="ru-RU" sz="2000" dirty="0" smtClean="0"/>
              <a:t>проведения диагностического </a:t>
            </a:r>
            <a:r>
              <a:rPr lang="ru-RU" sz="2000" dirty="0"/>
              <a:t>контролирования на всех этапах педагогического процесса – </a:t>
            </a:r>
            <a:r>
              <a:rPr lang="ru-RU" sz="2000" dirty="0" smtClean="0"/>
              <a:t>от начального </a:t>
            </a:r>
            <a:r>
              <a:rPr lang="ru-RU" sz="2000" dirty="0"/>
              <a:t>восприятия знаний и до их практического применения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 Наглядность</a:t>
            </a:r>
            <a:r>
              <a:rPr lang="ru-RU" sz="2000" dirty="0"/>
              <a:t>. Наглядность заключается, прежде всего, в проведении </a:t>
            </a:r>
            <a:r>
              <a:rPr lang="ru-RU" sz="2000" dirty="0" smtClean="0"/>
              <a:t>открытых просмотров </a:t>
            </a:r>
            <a:r>
              <a:rPr lang="ru-RU" sz="2000" dirty="0"/>
              <a:t>всех воспитанников по одним и тем же критериям.</a:t>
            </a:r>
          </a:p>
        </p:txBody>
      </p:sp>
    </p:spTree>
    <p:extLst>
      <p:ext uri="{BB962C8B-B14F-4D97-AF65-F5344CB8AC3E}">
        <p14:creationId xmlns:p14="http://schemas.microsoft.com/office/powerpoint/2010/main" val="3538925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828092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Задачи педагогической </a:t>
            </a:r>
            <a:r>
              <a:rPr lang="ru-RU" sz="2400" b="1" dirty="0" smtClean="0">
                <a:solidFill>
                  <a:schemeClr val="accent6"/>
                </a:solidFill>
              </a:rPr>
              <a:t>диагностики</a:t>
            </a:r>
          </a:p>
          <a:p>
            <a:pPr algn="ctr"/>
            <a:endParaRPr lang="ru-RU" sz="2400" b="1" dirty="0">
              <a:solidFill>
                <a:schemeClr val="accent6"/>
              </a:solidFill>
            </a:endParaRPr>
          </a:p>
          <a:p>
            <a:pPr algn="just"/>
            <a:r>
              <a:rPr lang="ru-RU" sz="2000" b="1" dirty="0"/>
              <a:t> научное обоснование планирования и </a:t>
            </a:r>
            <a:r>
              <a:rPr lang="ru-RU" sz="2000" b="1" dirty="0" smtClean="0"/>
              <a:t>организация содержательной стороны </a:t>
            </a:r>
            <a:r>
              <a:rPr lang="ru-RU" sz="2000" b="1" dirty="0"/>
              <a:t>педагогического процесса</a:t>
            </a:r>
            <a:r>
              <a:rPr lang="ru-RU" sz="2000" b="1" dirty="0" smtClean="0"/>
              <a:t>;</a:t>
            </a:r>
          </a:p>
          <a:p>
            <a:pPr algn="just"/>
            <a:endParaRPr lang="ru-RU" sz="2000" b="1" dirty="0" smtClean="0"/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достижение  результативности  и  </a:t>
            </a:r>
            <a:r>
              <a:rPr lang="ru-RU" sz="2000" b="1" dirty="0" smtClean="0"/>
              <a:t>эффективности педагогического процесса;</a:t>
            </a:r>
          </a:p>
          <a:p>
            <a:pPr algn="just"/>
            <a:endParaRPr lang="ru-RU" sz="2000" b="1" dirty="0"/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возможности прогнозирования развития личности дошкольника.</a:t>
            </a:r>
          </a:p>
        </p:txBody>
      </p:sp>
    </p:spTree>
    <p:extLst>
      <p:ext uri="{BB962C8B-B14F-4D97-AF65-F5344CB8AC3E}">
        <p14:creationId xmlns:p14="http://schemas.microsoft.com/office/powerpoint/2010/main" val="2142484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3" y="764704"/>
            <a:ext cx="820891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Педагогам необходимо овладеть</a:t>
            </a:r>
            <a:r>
              <a:rPr lang="ru-RU" sz="2400" b="1" dirty="0" smtClean="0">
                <a:solidFill>
                  <a:schemeClr val="accent6"/>
                </a:solidFill>
              </a:rPr>
              <a:t>:</a:t>
            </a:r>
          </a:p>
          <a:p>
            <a:pPr algn="ctr"/>
            <a:endParaRPr lang="ru-RU" sz="2400" b="1" dirty="0">
              <a:solidFill>
                <a:schemeClr val="accent6"/>
              </a:solidFill>
            </a:endParaRPr>
          </a:p>
          <a:p>
            <a:pPr algn="just"/>
            <a:r>
              <a:rPr lang="ru-RU" dirty="0"/>
              <a:t> </a:t>
            </a:r>
            <a:r>
              <a:rPr lang="ru-RU" sz="2000" b="1" dirty="0"/>
              <a:t>Методами психолого-педагогической диагностики развития детей</a:t>
            </a:r>
            <a:r>
              <a:rPr lang="ru-RU" sz="2000" b="1" dirty="0" smtClean="0"/>
              <a:t>;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Методами изучения особенностей педагогической культуры родителей</a:t>
            </a:r>
            <a:r>
              <a:rPr lang="ru-RU" sz="2000" b="1" dirty="0" smtClean="0"/>
              <a:t>;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Методами психолого-педагогической самодиагностики</a:t>
            </a:r>
            <a:r>
              <a:rPr lang="ru-RU" sz="2000" b="1" dirty="0" smtClean="0"/>
              <a:t>;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Умением оценивать материальную среду и медико-социальные </a:t>
            </a:r>
            <a:r>
              <a:rPr lang="ru-RU" sz="2000" b="1" dirty="0" smtClean="0"/>
              <a:t>условия пребывания </a:t>
            </a:r>
            <a:r>
              <a:rPr lang="ru-RU" sz="2000" b="1" dirty="0"/>
              <a:t>детей в детском саду</a:t>
            </a:r>
            <a:r>
              <a:rPr lang="ru-RU" sz="2000" b="1" dirty="0" smtClean="0"/>
              <a:t>;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 Способами анализа и обобщения материалов диагностики </a:t>
            </a:r>
            <a:r>
              <a:rPr lang="ru-RU" sz="2000" b="1" dirty="0" smtClean="0"/>
              <a:t>педагогического процесса</a:t>
            </a:r>
            <a:r>
              <a:rPr lang="ru-RU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048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273" y="476672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Виды педагогической </a:t>
            </a:r>
            <a:r>
              <a:rPr lang="ru-RU" sz="2400" b="1" dirty="0" smtClean="0">
                <a:solidFill>
                  <a:schemeClr val="accent6"/>
                </a:solidFill>
              </a:rPr>
              <a:t>диагностики</a:t>
            </a:r>
          </a:p>
          <a:p>
            <a:pPr algn="ctr"/>
            <a:endParaRPr lang="ru-RU" sz="2400" b="1" dirty="0">
              <a:solidFill>
                <a:schemeClr val="accent6"/>
              </a:solidFill>
            </a:endParaRPr>
          </a:p>
          <a:p>
            <a:pPr algn="just"/>
            <a:r>
              <a:rPr lang="ru-RU" sz="2000" dirty="0"/>
              <a:t> </a:t>
            </a:r>
            <a:r>
              <a:rPr lang="ru-RU" sz="2000" b="1" dirty="0"/>
              <a:t>Основная первичная (в начале учебного года). </a:t>
            </a:r>
            <a:r>
              <a:rPr lang="ru-RU" sz="2000" dirty="0"/>
              <a:t>Выявление фактического </a:t>
            </a:r>
            <a:r>
              <a:rPr lang="ru-RU" sz="2000" dirty="0" smtClean="0"/>
              <a:t>состояния диагностируемого </a:t>
            </a:r>
            <a:r>
              <a:rPr lang="ru-RU" sz="2000" dirty="0"/>
              <a:t>объекта, его специфические особенности и тенденции </a:t>
            </a:r>
            <a:r>
              <a:rPr lang="ru-RU" sz="2000" dirty="0" smtClean="0"/>
              <a:t>развития (прогноз</a:t>
            </a:r>
            <a:r>
              <a:rPr lang="ru-RU" sz="2000" dirty="0"/>
              <a:t>).</a:t>
            </a:r>
          </a:p>
          <a:p>
            <a:pPr algn="just"/>
            <a:r>
              <a:rPr lang="ru-RU" sz="2000" dirty="0"/>
              <a:t> </a:t>
            </a:r>
            <a:r>
              <a:rPr lang="ru-RU" sz="2000" b="1" dirty="0"/>
              <a:t>Основная итоговая (в конце учебного года)</a:t>
            </a:r>
            <a:r>
              <a:rPr lang="ru-RU" sz="2000" dirty="0"/>
              <a:t>. Оценивание результатов освоения </a:t>
            </a:r>
            <a:r>
              <a:rPr lang="ru-RU" sz="2000" dirty="0" smtClean="0"/>
              <a:t>основной общеобразовательной </a:t>
            </a:r>
            <a:r>
              <a:rPr lang="ru-RU" sz="2000" dirty="0"/>
              <a:t>программы дошкольного образования воспитанниками, </a:t>
            </a:r>
            <a:r>
              <a:rPr lang="ru-RU" sz="2000" dirty="0" smtClean="0"/>
              <a:t>степень решения </a:t>
            </a:r>
            <a:r>
              <a:rPr lang="ru-RU" sz="2000" dirty="0"/>
              <a:t>педагогами поставленных задач в начале года и определение </a:t>
            </a:r>
            <a:r>
              <a:rPr lang="ru-RU" sz="2000" dirty="0" smtClean="0"/>
              <a:t>перспективы дальнейшего </a:t>
            </a:r>
            <a:r>
              <a:rPr lang="ru-RU" sz="2000" dirty="0"/>
              <a:t>развития детей с учетом новых задач.</a:t>
            </a:r>
          </a:p>
          <a:p>
            <a:pPr algn="just"/>
            <a:r>
              <a:rPr lang="ru-RU" sz="2000" dirty="0"/>
              <a:t> </a:t>
            </a:r>
            <a:r>
              <a:rPr lang="ru-RU" sz="2000" b="1" dirty="0"/>
              <a:t>Промежуточная</a:t>
            </a:r>
            <a:r>
              <a:rPr lang="ru-RU" sz="2000" dirty="0"/>
              <a:t> (может проводиться не со всеми детьми группы, а выборочно - с </a:t>
            </a:r>
            <a:r>
              <a:rPr lang="ru-RU" sz="2000" dirty="0" smtClean="0"/>
              <a:t>теми, у </a:t>
            </a:r>
            <a:r>
              <a:rPr lang="ru-RU" sz="2000" dirty="0"/>
              <a:t>кого проявляются существенные проблемы развития). Выявление динамики </a:t>
            </a:r>
            <a:r>
              <a:rPr lang="ru-RU" sz="2000" dirty="0" smtClean="0"/>
              <a:t>развития, оценка </a:t>
            </a:r>
            <a:r>
              <a:rPr lang="ru-RU" sz="2000" dirty="0"/>
              <a:t>правильности выбранной в отношении ребенка стратегии в освоении </a:t>
            </a:r>
            <a:r>
              <a:rPr lang="ru-RU" sz="2000" dirty="0" smtClean="0"/>
              <a:t>им основной </a:t>
            </a:r>
            <a:r>
              <a:rPr lang="ru-RU" sz="2000" dirty="0"/>
              <a:t>общеобразовательной программы.</a:t>
            </a:r>
          </a:p>
          <a:p>
            <a:pPr algn="just"/>
            <a:r>
              <a:rPr lang="ru-RU" sz="2000" dirty="0"/>
              <a:t> </a:t>
            </a:r>
            <a:r>
              <a:rPr lang="ru-RU" sz="2000" b="1" dirty="0"/>
              <a:t>Оперативная диагностика </a:t>
            </a:r>
            <a:r>
              <a:rPr lang="ru-RU" sz="2000" dirty="0"/>
              <a:t>(в рамках конкретной образовательной работы с </a:t>
            </a:r>
            <a:r>
              <a:rPr lang="ru-RU" sz="2000" dirty="0" smtClean="0"/>
              <a:t>детьми). Оценка </a:t>
            </a:r>
            <a:r>
              <a:rPr lang="ru-RU" sz="2000" dirty="0"/>
              <a:t>качества решения текущих задач, выбор верной тактики взаимодействия </a:t>
            </a:r>
            <a:r>
              <a:rPr lang="ru-RU" sz="2000" dirty="0" smtClean="0"/>
              <a:t>с детьми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762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585" y="188639"/>
            <a:ext cx="864096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6"/>
                </a:solidFill>
              </a:rPr>
              <a:t>Методы педагогической </a:t>
            </a:r>
            <a:r>
              <a:rPr lang="ru-RU" sz="2400" dirty="0" smtClean="0">
                <a:solidFill>
                  <a:schemeClr val="accent6"/>
                </a:solidFill>
              </a:rPr>
              <a:t>диагностики</a:t>
            </a:r>
            <a:endParaRPr lang="ru-RU" sz="2400" dirty="0">
              <a:solidFill>
                <a:schemeClr val="accent6"/>
              </a:solidFill>
            </a:endParaRPr>
          </a:p>
          <a:p>
            <a:pPr algn="just"/>
            <a:r>
              <a:rPr lang="ru-RU" sz="1600" b="1" dirty="0"/>
              <a:t>Наблюдение. </a:t>
            </a:r>
            <a:r>
              <a:rPr lang="ru-RU" sz="1400" dirty="0"/>
              <a:t>Педагогическое наблюдение- это непосредственное восприятие, познание </a:t>
            </a:r>
            <a:r>
              <a:rPr lang="ru-RU" sz="1400" dirty="0" smtClean="0"/>
              <a:t>индивидуальной, уникальной </a:t>
            </a:r>
            <a:r>
              <a:rPr lang="ru-RU" sz="1400" dirty="0"/>
              <a:t>конкретной картины проявлений развития ребенка, предоставляющее много </a:t>
            </a:r>
            <a:r>
              <a:rPr lang="ru-RU" sz="1400" dirty="0" smtClean="0"/>
              <a:t>живых, интересных </a:t>
            </a:r>
            <a:r>
              <a:rPr lang="ru-RU" sz="1400" dirty="0"/>
              <a:t>фактов, отражающих жизнь ребенка в естественных для него условиях; один из </a:t>
            </a:r>
            <a:r>
              <a:rPr lang="ru-RU" sz="1400" dirty="0" smtClean="0"/>
              <a:t>самых распространенных </a:t>
            </a:r>
            <a:r>
              <a:rPr lang="ru-RU" sz="1400" dirty="0"/>
              <a:t>и наиболее доступных методов педагогической практики</a:t>
            </a:r>
            <a:r>
              <a:rPr lang="ru-RU" sz="1400" dirty="0" smtClean="0"/>
              <a:t>.</a:t>
            </a:r>
          </a:p>
          <a:p>
            <a:pPr algn="just"/>
            <a:endParaRPr lang="ru-RU" sz="1600" b="1" dirty="0"/>
          </a:p>
          <a:p>
            <a:pPr algn="just"/>
            <a:r>
              <a:rPr lang="ru-RU" sz="1600" b="1" dirty="0"/>
              <a:t>Беседа – </a:t>
            </a:r>
            <a:r>
              <a:rPr lang="ru-RU" sz="1400" dirty="0"/>
              <a:t>получение педагогом информации об особенностях развития ребенка в результате обсуждения </a:t>
            </a:r>
            <a:r>
              <a:rPr lang="ru-RU" sz="1400" dirty="0" smtClean="0"/>
              <a:t>их с </a:t>
            </a:r>
            <a:r>
              <a:rPr lang="ru-RU" sz="1400" dirty="0"/>
              <a:t>родителями (педагогами). Часто инициаторами беседы в рамках обследования выступают сами </a:t>
            </a:r>
            <a:r>
              <a:rPr lang="ru-RU" sz="1400" dirty="0" smtClean="0"/>
              <a:t>родители или </a:t>
            </a:r>
            <a:r>
              <a:rPr lang="ru-RU" sz="1400" dirty="0"/>
              <a:t>педагоги, обращаясь к педагогу за консультативной помощью. </a:t>
            </a:r>
            <a:endParaRPr lang="ru-RU" sz="1400" dirty="0" smtClean="0"/>
          </a:p>
          <a:p>
            <a:pPr algn="just"/>
            <a:r>
              <a:rPr lang="ru-RU" sz="1400" b="1" dirty="0" smtClean="0"/>
              <a:t>Цель </a:t>
            </a:r>
            <a:r>
              <a:rPr lang="ru-RU" sz="1400" b="1" dirty="0"/>
              <a:t>беседы </a:t>
            </a:r>
            <a:r>
              <a:rPr lang="ru-RU" sz="1400" dirty="0"/>
              <a:t>– обмен мнениями </a:t>
            </a:r>
            <a:r>
              <a:rPr lang="ru-RU" sz="1400" dirty="0" smtClean="0"/>
              <a:t>о развитии </a:t>
            </a:r>
            <a:r>
              <a:rPr lang="ru-RU" sz="1400" dirty="0"/>
              <a:t>ребенка, обсуждение характера, степени и возможных причин проблем, с которыми </a:t>
            </a:r>
            <a:r>
              <a:rPr lang="ru-RU" sz="1400" dirty="0" smtClean="0"/>
              <a:t>сталкиваются родители </a:t>
            </a:r>
            <a:r>
              <a:rPr lang="ru-RU" sz="1400" dirty="0"/>
              <a:t>и педагоги в процессе его воспитания и обучения. По результатам беседы педагог намечает </a:t>
            </a:r>
            <a:r>
              <a:rPr lang="ru-RU" sz="1400" dirty="0" smtClean="0"/>
              <a:t>пути дальнейшего </a:t>
            </a:r>
            <a:r>
              <a:rPr lang="ru-RU" sz="1400" dirty="0"/>
              <a:t>обследования ребенка</a:t>
            </a:r>
            <a:r>
              <a:rPr lang="ru-RU" sz="1400" dirty="0" smtClean="0"/>
              <a:t>.</a:t>
            </a:r>
          </a:p>
          <a:p>
            <a:pPr algn="just"/>
            <a:endParaRPr lang="ru-RU" sz="1400" dirty="0"/>
          </a:p>
          <a:p>
            <a:pPr algn="just"/>
            <a:r>
              <a:rPr lang="ru-RU" sz="1600" b="1" dirty="0"/>
              <a:t>Опрос в форме интервью </a:t>
            </a:r>
            <a:r>
              <a:rPr lang="ru-RU" sz="1400" dirty="0"/>
              <a:t>- один из древнейших диагностических методов. Он развился из </a:t>
            </a:r>
            <a:r>
              <a:rPr lang="ru-RU" sz="1400" dirty="0" smtClean="0"/>
              <a:t>донаучной, никем </a:t>
            </a:r>
            <a:r>
              <a:rPr lang="ru-RU" sz="1400" dirty="0"/>
              <a:t>не направляемой беседы и отличается от нее, прежде всего, предшествующей интервью </a:t>
            </a:r>
            <a:r>
              <a:rPr lang="ru-RU" sz="1400" dirty="0" smtClean="0"/>
              <a:t>фазой планирования</a:t>
            </a:r>
            <a:r>
              <a:rPr lang="ru-RU" sz="1400" dirty="0"/>
              <a:t>, необходимой как для выяснения диагностической цели, так и для ведения </a:t>
            </a:r>
            <a:r>
              <a:rPr lang="ru-RU" sz="1400" dirty="0" smtClean="0"/>
              <a:t>разговора. </a:t>
            </a:r>
            <a:r>
              <a:rPr lang="ru-RU" sz="1400" b="1" dirty="0" smtClean="0"/>
              <a:t>Анализ </a:t>
            </a:r>
            <a:r>
              <a:rPr lang="ru-RU" sz="1400" b="1" dirty="0"/>
              <a:t>продуктов деятельности </a:t>
            </a:r>
            <a:r>
              <a:rPr lang="ru-RU" sz="1400" dirty="0"/>
              <a:t>исходит из общей предпосылки о связи внутренних </a:t>
            </a:r>
            <a:r>
              <a:rPr lang="ru-RU" sz="1400" dirty="0" smtClean="0"/>
              <a:t>психических процессов </a:t>
            </a:r>
            <a:r>
              <a:rPr lang="ru-RU" sz="1400" dirty="0"/>
              <a:t>и внешних норм поведения и деятельности</a:t>
            </a:r>
            <a:r>
              <a:rPr lang="ru-RU" sz="1400" dirty="0" smtClean="0"/>
              <a:t>.</a:t>
            </a:r>
          </a:p>
          <a:p>
            <a:pPr algn="just"/>
            <a:endParaRPr lang="ru-RU" sz="1400" dirty="0"/>
          </a:p>
          <a:p>
            <a:pPr algn="just"/>
            <a:r>
              <a:rPr lang="ru-RU" sz="1600" b="1" dirty="0"/>
              <a:t>Метод экспериментального изучения ребенка </a:t>
            </a:r>
            <a:r>
              <a:rPr lang="ru-RU" sz="1400" dirty="0"/>
              <a:t>- более «молодой» по сравнению с методом </a:t>
            </a:r>
            <a:r>
              <a:rPr lang="ru-RU" sz="1400" dirty="0" smtClean="0"/>
              <a:t>наблюдения. При </a:t>
            </a:r>
            <a:r>
              <a:rPr lang="ru-RU" sz="1400" dirty="0"/>
              <a:t>его использовании возможно многократное повторение процедуры исследования; </a:t>
            </a:r>
            <a:r>
              <a:rPr lang="ru-RU" sz="1400" dirty="0" smtClean="0"/>
              <a:t>проводится статистическая </a:t>
            </a:r>
            <a:r>
              <a:rPr lang="ru-RU" sz="1400" dirty="0"/>
              <a:t>обработка данных; он требует меньших затрат времени на проведение.  </a:t>
            </a:r>
            <a:r>
              <a:rPr lang="ru-RU" sz="1400" b="1" dirty="0" smtClean="0"/>
              <a:t>Метод эксперимента </a:t>
            </a:r>
            <a:r>
              <a:rPr lang="ru-RU" sz="1400" dirty="0"/>
              <a:t>- сбор фактов в специально созданных условиях, обеспечивающих активное </a:t>
            </a:r>
            <a:r>
              <a:rPr lang="ru-RU" sz="1400" dirty="0" smtClean="0"/>
              <a:t>проявление изучаемых  </a:t>
            </a:r>
            <a:r>
              <a:rPr lang="ru-RU" sz="1400" dirty="0"/>
              <a:t>явлений.  Эксперимент  осуществляется  с  помощью  специально  </a:t>
            </a:r>
            <a:r>
              <a:rPr lang="ru-RU" sz="1400" dirty="0" smtClean="0"/>
              <a:t>подобранных экспериментальных </a:t>
            </a:r>
            <a:r>
              <a:rPr lang="ru-RU" sz="1400" dirty="0"/>
              <a:t>методик. Их выбор и количество определяются задачей, которую необходимо </a:t>
            </a:r>
            <a:r>
              <a:rPr lang="ru-RU" sz="1400" dirty="0" smtClean="0"/>
              <a:t>решить исследователю </a:t>
            </a:r>
            <a:r>
              <a:rPr lang="ru-RU" sz="1400" dirty="0"/>
              <a:t>с обязательным учетом требований по организации и проведению </a:t>
            </a:r>
            <a:r>
              <a:rPr lang="ru-RU" sz="1400" dirty="0" smtClean="0"/>
              <a:t>экспериментального изучения </a:t>
            </a:r>
            <a:r>
              <a:rPr lang="ru-RU" sz="1400" dirty="0"/>
              <a:t>развития ребенка, а также уровня его </a:t>
            </a:r>
            <a:r>
              <a:rPr lang="ru-RU" sz="1400" dirty="0" err="1"/>
              <a:t>обученности</a:t>
            </a:r>
            <a:r>
              <a:rPr lang="ru-RU" sz="1400" dirty="0"/>
              <a:t> и воспитанности.</a:t>
            </a:r>
          </a:p>
        </p:txBody>
      </p:sp>
    </p:spTree>
    <p:extLst>
      <p:ext uri="{BB962C8B-B14F-4D97-AF65-F5344CB8AC3E}">
        <p14:creationId xmlns:p14="http://schemas.microsoft.com/office/powerpoint/2010/main" val="15340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640960" cy="394559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chemeClr val="tx1"/>
                </a:solidFill>
              </a:rPr>
              <a:t>Нормативно-правовые документы</a:t>
            </a:r>
            <a:r>
              <a:rPr lang="ru-RU" sz="2800" b="1" dirty="0"/>
              <a:t> </a:t>
            </a:r>
            <a:endParaRPr lang="ru-RU" sz="2800" b="1" dirty="0" smtClean="0"/>
          </a:p>
          <a:p>
            <a:pPr marL="45720" indent="0" algn="ctr">
              <a:buNone/>
            </a:pPr>
            <a:r>
              <a:rPr lang="ru-RU" sz="2400" b="1" dirty="0" smtClean="0">
                <a:solidFill>
                  <a:schemeClr val="accent6"/>
                </a:solidFill>
              </a:rPr>
              <a:t>Федеральный </a:t>
            </a:r>
            <a:r>
              <a:rPr lang="ru-RU" sz="2400" b="1" dirty="0">
                <a:solidFill>
                  <a:schemeClr val="accent6"/>
                </a:solidFill>
              </a:rPr>
              <a:t>закон Российской Федерации от 29 декабря 2012 г. N 273-ФЗ «Об образовании в Российской Федерации</a:t>
            </a:r>
            <a:r>
              <a:rPr lang="ru-RU" sz="2400" b="1" dirty="0" smtClean="0">
                <a:solidFill>
                  <a:schemeClr val="accent6"/>
                </a:solidFill>
              </a:rPr>
              <a:t>»</a:t>
            </a:r>
          </a:p>
          <a:p>
            <a:pPr algn="just"/>
            <a:r>
              <a:rPr lang="ru-RU" sz="2400" b="1" dirty="0" smtClean="0">
                <a:solidFill>
                  <a:schemeClr val="accent6"/>
                </a:solidFill>
              </a:rPr>
              <a:t> </a:t>
            </a:r>
            <a:r>
              <a:rPr lang="ru-RU" sz="2000" b="1" dirty="0"/>
              <a:t>Статья 28. Компетенции, права, обязанности и ответственность образовательной организации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Пункт 3 - </a:t>
            </a:r>
            <a:r>
              <a:rPr lang="ru-RU" sz="2000" b="1" dirty="0"/>
              <a:t>11) </a:t>
            </a:r>
            <a:r>
              <a:rPr lang="ru-RU" sz="2000" dirty="0"/>
              <a:t>индивидуальный учёт результатов освоения обучающимися образовательных программ, а также хранение в архивах информации об этих результатах на бумажных и (или) электронных носителях </a:t>
            </a:r>
            <a:endParaRPr lang="ru-RU" sz="2000" dirty="0" smtClean="0"/>
          </a:p>
          <a:p>
            <a:pPr algn="just"/>
            <a:r>
              <a:rPr lang="ru-RU" sz="2000" dirty="0" smtClean="0"/>
              <a:t>13</a:t>
            </a:r>
            <a:r>
              <a:rPr lang="ru-RU" sz="2000" dirty="0"/>
              <a:t>) Проведение самообследования, обеспечение функционирования внутренней системы оценки качества образования. </a:t>
            </a:r>
            <a:endParaRPr lang="ru-RU" sz="2000" dirty="0" smtClean="0"/>
          </a:p>
          <a:p>
            <a:pPr algn="just"/>
            <a:r>
              <a:rPr lang="ru-RU" sz="2000" b="1" dirty="0" smtClean="0"/>
              <a:t>Статья </a:t>
            </a:r>
            <a:r>
              <a:rPr lang="ru-RU" sz="2000" b="1" dirty="0"/>
              <a:t>64. Дошкольное образование</a:t>
            </a:r>
            <a:r>
              <a:rPr lang="ru-RU" sz="2000" dirty="0"/>
              <a:t> </a:t>
            </a:r>
            <a:endParaRPr lang="ru-RU" sz="2000" dirty="0" smtClean="0"/>
          </a:p>
          <a:p>
            <a:pPr algn="just"/>
            <a:r>
              <a:rPr lang="ru-RU" sz="2000" b="1" dirty="0" smtClean="0"/>
              <a:t>Пункт </a:t>
            </a:r>
            <a:r>
              <a:rPr lang="ru-RU" sz="2000" b="1" dirty="0"/>
              <a:t>2. </a:t>
            </a:r>
            <a:r>
              <a:rPr lang="ru-RU" sz="2000" dirty="0"/>
              <a:t>… Освоение образовательных программ дошкольного образования не сопровождается проведением промежуточной аттестации и итоговой аттестации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3302388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6"/>
                </a:solidFill>
              </a:rPr>
              <a:t>Технология наблюдения</a:t>
            </a:r>
          </a:p>
          <a:p>
            <a:pPr algn="just"/>
            <a:r>
              <a:rPr lang="ru-RU" dirty="0" smtClean="0"/>
              <a:t>1. </a:t>
            </a:r>
            <a:r>
              <a:rPr lang="ru-RU" b="1" dirty="0" smtClean="0"/>
              <a:t>Определение </a:t>
            </a:r>
            <a:r>
              <a:rPr lang="ru-RU" b="1" dirty="0"/>
              <a:t>темы, цели и задачи наблюдения </a:t>
            </a:r>
            <a:r>
              <a:rPr lang="ru-RU" dirty="0"/>
              <a:t>(например, выявить </a:t>
            </a:r>
            <a:r>
              <a:rPr lang="ru-RU" dirty="0" smtClean="0"/>
              <a:t>особенности освоения </a:t>
            </a:r>
            <a:r>
              <a:rPr lang="ru-RU" dirty="0"/>
              <a:t>ребенком способов познания, изучить поведение ребенка в </a:t>
            </a:r>
            <a:r>
              <a:rPr lang="ru-RU" dirty="0" smtClean="0"/>
              <a:t>ситуации совместной </a:t>
            </a:r>
            <a:r>
              <a:rPr lang="ru-RU" dirty="0"/>
              <a:t>деятельности со сверстниками и т. д</a:t>
            </a:r>
            <a:r>
              <a:rPr lang="ru-RU" dirty="0" smtClean="0"/>
              <a:t>.).</a:t>
            </a:r>
            <a:endParaRPr lang="ru-RU" dirty="0"/>
          </a:p>
          <a:p>
            <a:pPr algn="just"/>
            <a:r>
              <a:rPr lang="ru-RU" dirty="0" smtClean="0"/>
              <a:t>2</a:t>
            </a:r>
            <a:r>
              <a:rPr lang="ru-RU" b="1" dirty="0"/>
              <a:t>. Определение 3-5 детей, за которыми будет вестись наблюдение в течение дня</a:t>
            </a:r>
            <a:r>
              <a:rPr lang="ru-RU" dirty="0"/>
              <a:t>, так </a:t>
            </a:r>
            <a:r>
              <a:rPr lang="ru-RU" dirty="0" smtClean="0"/>
              <a:t>как наблюдение </a:t>
            </a:r>
            <a:r>
              <a:rPr lang="ru-RU" dirty="0"/>
              <a:t>за всеми детьми группы сразу практически невозможно.</a:t>
            </a:r>
          </a:p>
          <a:p>
            <a:pPr algn="just"/>
            <a:r>
              <a:rPr lang="ru-RU" dirty="0"/>
              <a:t>3. </a:t>
            </a:r>
            <a:r>
              <a:rPr lang="ru-RU" b="1" dirty="0"/>
              <a:t>Выбор ситуации наблюдения</a:t>
            </a:r>
            <a:r>
              <a:rPr lang="ru-RU" dirty="0"/>
              <a:t> (когда наиболее целесообразно проводить наблюдение).</a:t>
            </a:r>
          </a:p>
          <a:p>
            <a:pPr algn="just"/>
            <a:r>
              <a:rPr lang="ru-RU" dirty="0"/>
              <a:t>4. </a:t>
            </a:r>
            <a:r>
              <a:rPr lang="ru-RU" b="1" dirty="0"/>
              <a:t>Выбор способа фиксации результатов наблюдения </a:t>
            </a:r>
            <a:r>
              <a:rPr lang="ru-RU" dirty="0"/>
              <a:t>(запись в блокноте, </a:t>
            </a:r>
            <a:r>
              <a:rPr lang="ru-RU" dirty="0" smtClean="0"/>
              <a:t>технологических картах </a:t>
            </a:r>
            <a:r>
              <a:rPr lang="ru-RU" dirty="0"/>
              <a:t>и т. п.).</a:t>
            </a:r>
          </a:p>
          <a:p>
            <a:pPr algn="just"/>
            <a:r>
              <a:rPr lang="ru-RU" dirty="0"/>
              <a:t>Не все проявления нужно и возможно фиксировать, т. к. какие-то из </a:t>
            </a:r>
            <a:r>
              <a:rPr lang="ru-RU" dirty="0" smtClean="0"/>
              <a:t>наблюдаемых ситуаций </a:t>
            </a:r>
            <a:r>
              <a:rPr lang="ru-RU" dirty="0"/>
              <a:t>просто запомнятся воспитателю, но, как советуют исследователи, не надо </a:t>
            </a:r>
            <a:r>
              <a:rPr lang="ru-RU" dirty="0" smtClean="0"/>
              <a:t>жалеть времени </a:t>
            </a:r>
            <a:r>
              <a:rPr lang="ru-RU" dirty="0"/>
              <a:t>на фиксацию фактов: </a:t>
            </a:r>
            <a:r>
              <a:rPr lang="ru-RU" b="1" dirty="0"/>
              <a:t>записи дадут возможность выявить динамику </a:t>
            </a:r>
            <a:r>
              <a:rPr lang="ru-RU" b="1" dirty="0" smtClean="0"/>
              <a:t>развития ребенка</a:t>
            </a:r>
            <a:r>
              <a:rPr lang="ru-RU" b="1" dirty="0"/>
              <a:t>, выявить тенденцию этого развития.</a:t>
            </a:r>
          </a:p>
          <a:p>
            <a:pPr algn="just"/>
            <a:r>
              <a:rPr lang="ru-RU" dirty="0"/>
              <a:t>Педагогическая диагностика нацелена на помощь ребенку в педагогическом </a:t>
            </a:r>
            <a:r>
              <a:rPr lang="ru-RU" dirty="0" smtClean="0"/>
              <a:t>процессе.</a:t>
            </a:r>
          </a:p>
          <a:p>
            <a:pPr algn="just"/>
            <a:r>
              <a:rPr lang="ru-RU" dirty="0" smtClean="0"/>
              <a:t>Результаты диагностики не должны получать эмоциональную или этическую окраску. </a:t>
            </a:r>
          </a:p>
          <a:p>
            <a:pPr algn="just"/>
            <a:r>
              <a:rPr lang="ru-RU" b="1" dirty="0" smtClean="0"/>
              <a:t>Результаты должны рассматриваться как конфиденциальная информация, их не стоит полностью сообщать даже родителям.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66076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    «</a:t>
            </a:r>
            <a:r>
              <a:rPr lang="ru-RU" sz="2000" b="1" dirty="0"/>
              <a:t>Непосредственная оценка»</a:t>
            </a:r>
            <a:r>
              <a:rPr lang="ru-RU" dirty="0"/>
              <a:t> </a:t>
            </a:r>
            <a:r>
              <a:rPr lang="ru-RU" sz="2000" dirty="0"/>
              <a:t>представляет собой процедуру</a:t>
            </a:r>
          </a:p>
          <a:p>
            <a:pPr algn="just"/>
            <a:r>
              <a:rPr lang="ru-RU" sz="2000" dirty="0"/>
              <a:t>приписывания критериям числовых характеристик посредством</a:t>
            </a:r>
          </a:p>
          <a:p>
            <a:pPr algn="just"/>
            <a:r>
              <a:rPr lang="ru-RU" sz="2000" dirty="0"/>
              <a:t>баллов, процентов или уровневых значений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 smtClean="0"/>
              <a:t>    Суть </a:t>
            </a:r>
            <a:r>
              <a:rPr lang="ru-RU" sz="2000" b="1" dirty="0"/>
              <a:t>педагогической диагностики </a:t>
            </a:r>
            <a:r>
              <a:rPr lang="ru-RU" sz="2000" dirty="0"/>
              <a:t>заключается в том, что при оценке</a:t>
            </a:r>
          </a:p>
          <a:p>
            <a:pPr algn="just"/>
            <a:r>
              <a:rPr lang="ru-RU" sz="2000" dirty="0"/>
              <a:t>индивидуального развития воспитанников мы соблюдаем </a:t>
            </a:r>
            <a:r>
              <a:rPr lang="ru-RU" sz="2000" b="1" dirty="0"/>
              <a:t>два</a:t>
            </a:r>
          </a:p>
          <a:p>
            <a:pPr algn="just"/>
            <a:r>
              <a:rPr lang="ru-RU" sz="2000" b="1" dirty="0"/>
              <a:t>основополагающих принципа:</a:t>
            </a:r>
          </a:p>
          <a:p>
            <a:pPr algn="just"/>
            <a:r>
              <a:rPr lang="ru-RU" sz="2000" b="1" dirty="0"/>
              <a:t>• не присваиваем критериям развития ребенка числовую</a:t>
            </a:r>
          </a:p>
          <a:p>
            <a:pPr algn="just"/>
            <a:r>
              <a:rPr lang="ru-RU" sz="2000" b="1" dirty="0"/>
              <a:t>характеристику;</a:t>
            </a:r>
          </a:p>
          <a:p>
            <a:pPr algn="just"/>
            <a:r>
              <a:rPr lang="ru-RU" sz="2000" b="1" dirty="0"/>
              <a:t>• не сравниваем индивидуальные достижения воспитанников</a:t>
            </a:r>
          </a:p>
          <a:p>
            <a:pPr algn="just"/>
            <a:r>
              <a:rPr lang="ru-RU" sz="2000" b="1" dirty="0"/>
              <a:t>между собой</a:t>
            </a:r>
            <a:r>
              <a:rPr lang="ru-RU" sz="2000" b="1" dirty="0" smtClean="0"/>
              <a:t>.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dirty="0" smtClean="0"/>
              <a:t>      Привычным </a:t>
            </a:r>
            <a:r>
              <a:rPr lang="ru-RU" sz="2000" dirty="0"/>
              <a:t>инструментом в работе воспитателя за многие годы</a:t>
            </a:r>
          </a:p>
          <a:p>
            <a:pPr algn="just"/>
            <a:r>
              <a:rPr lang="ru-RU" sz="2000" dirty="0"/>
              <a:t>стали </a:t>
            </a:r>
            <a:r>
              <a:rPr lang="ru-RU" sz="2000" b="1" dirty="0"/>
              <a:t>диагностические таблицы</a:t>
            </a:r>
            <a:r>
              <a:rPr lang="ru-RU" sz="2000" dirty="0"/>
              <a:t>. Данные таблицы представляли</a:t>
            </a:r>
          </a:p>
          <a:p>
            <a:pPr algn="just"/>
            <a:r>
              <a:rPr lang="ru-RU" sz="2000" dirty="0"/>
              <a:t>собой перечень качеств, навыков и представлений ребенка,</a:t>
            </a:r>
          </a:p>
          <a:p>
            <a:pPr algn="just"/>
            <a:r>
              <a:rPr lang="ru-RU" sz="2000" dirty="0"/>
              <a:t>характерных для относительной возрастной нормы в рамках</a:t>
            </a:r>
          </a:p>
          <a:p>
            <a:pPr algn="just"/>
            <a:r>
              <a:rPr lang="ru-RU" sz="2000" dirty="0"/>
              <a:t>какого-либо направления развития воспитанников.</a:t>
            </a:r>
          </a:p>
          <a:p>
            <a:pPr algn="just"/>
            <a:r>
              <a:rPr lang="ru-RU" sz="2000" dirty="0"/>
              <a:t>В рамках реализации ФГОС ДО (согласно методических</a:t>
            </a:r>
          </a:p>
          <a:p>
            <a:pPr algn="just"/>
            <a:r>
              <a:rPr lang="ru-RU" sz="2000" dirty="0"/>
              <a:t>рекомендаций МЦКО)содержание таковых диагностических</a:t>
            </a:r>
          </a:p>
          <a:p>
            <a:pPr algn="just"/>
            <a:r>
              <a:rPr lang="ru-RU" sz="2000" dirty="0"/>
              <a:t>таблиц актуально и на сегодняшний день</a:t>
            </a:r>
          </a:p>
        </p:txBody>
      </p:sp>
    </p:spTree>
    <p:extLst>
      <p:ext uri="{BB962C8B-B14F-4D97-AF65-F5344CB8AC3E}">
        <p14:creationId xmlns:p14="http://schemas.microsoft.com/office/powerpoint/2010/main" val="3539080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Однако абсолютно </a:t>
            </a:r>
            <a:r>
              <a:rPr lang="ru-RU" sz="2000" b="1" dirty="0"/>
              <a:t>меняются способы фиксации показателей</a:t>
            </a:r>
            <a:r>
              <a:rPr lang="ru-RU" sz="2000" dirty="0"/>
              <a:t>, а</a:t>
            </a:r>
          </a:p>
          <a:p>
            <a:pPr algn="just"/>
            <a:r>
              <a:rPr lang="ru-RU" sz="2000" dirty="0"/>
              <a:t>также подход к трактовке и аналитике полученных результатов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При заполнении такого рода таблиц не </a:t>
            </a:r>
            <a:r>
              <a:rPr lang="ru-RU" sz="2000" dirty="0" smtClean="0"/>
              <a:t>должны использоваться </a:t>
            </a:r>
            <a:r>
              <a:rPr lang="ru-RU" sz="2000" dirty="0"/>
              <a:t>оценки в цифровом эквиваленте (</a:t>
            </a:r>
            <a:r>
              <a:rPr lang="ru-RU" sz="2000" dirty="0" smtClean="0"/>
              <a:t>баллы, проценты</a:t>
            </a:r>
            <a:r>
              <a:rPr lang="ru-RU" sz="2000" dirty="0"/>
              <a:t>), а также оценки в уровневом диапазоне </a:t>
            </a:r>
            <a:r>
              <a:rPr lang="ru-RU" sz="2000" dirty="0" smtClean="0"/>
              <a:t>со значениями </a:t>
            </a:r>
            <a:r>
              <a:rPr lang="ru-RU" sz="2000" dirty="0"/>
              <a:t>«высокий, средний, низкий» </a:t>
            </a:r>
            <a:r>
              <a:rPr lang="ru-RU" sz="2000" dirty="0" smtClean="0"/>
              <a:t>или «достаточный/недостаточный».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Фиксация показателей</a:t>
            </a:r>
            <a:r>
              <a:rPr lang="ru-RU" sz="2000" dirty="0"/>
              <a:t> развития выражается в словесной</a:t>
            </a:r>
          </a:p>
          <a:p>
            <a:pPr algn="just"/>
            <a:r>
              <a:rPr lang="ru-RU" sz="2000" dirty="0"/>
              <a:t>(опосредованной) форме:</a:t>
            </a:r>
          </a:p>
          <a:p>
            <a:pPr algn="just"/>
            <a:r>
              <a:rPr lang="ru-RU" sz="2000" b="1" dirty="0"/>
              <a:t>• сформирован,</a:t>
            </a:r>
          </a:p>
          <a:p>
            <a:pPr algn="just"/>
            <a:r>
              <a:rPr lang="ru-RU" sz="2000" b="1" dirty="0"/>
              <a:t>• не сформирован,</a:t>
            </a:r>
          </a:p>
          <a:p>
            <a:pPr algn="just"/>
            <a:r>
              <a:rPr lang="ru-RU" sz="2000" b="1" dirty="0"/>
              <a:t>• находится в стадии формирования</a:t>
            </a:r>
            <a:r>
              <a:rPr lang="ru-RU" sz="2000" b="1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Мы просто </a:t>
            </a:r>
            <a:r>
              <a:rPr lang="ru-RU" sz="2000" b="1" dirty="0"/>
              <a:t>констатируем факт</a:t>
            </a:r>
            <a:r>
              <a:rPr lang="ru-RU" sz="2000" dirty="0"/>
              <a:t>, не придавая </a:t>
            </a:r>
            <a:r>
              <a:rPr lang="ru-RU" sz="2000" dirty="0" smtClean="0"/>
              <a:t>ему субъективную </a:t>
            </a:r>
            <a:r>
              <a:rPr lang="ru-RU" sz="2000" dirty="0"/>
              <a:t>интерпретацию в плане достаточности </a:t>
            </a:r>
            <a:r>
              <a:rPr lang="ru-RU" sz="2000" dirty="0" smtClean="0"/>
              <a:t>или недостаточности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При анализе полученных результатов мы не </a:t>
            </a:r>
            <a:r>
              <a:rPr lang="ru-RU" sz="2000" dirty="0" smtClean="0"/>
              <a:t>сравниваем результаты </a:t>
            </a:r>
            <a:r>
              <a:rPr lang="ru-RU" sz="2000" dirty="0"/>
              <a:t>детей между собой. </a:t>
            </a:r>
            <a:r>
              <a:rPr lang="ru-RU" sz="2000" b="1" dirty="0"/>
              <a:t>Педагог </a:t>
            </a:r>
            <a:r>
              <a:rPr lang="ru-RU" sz="2000" b="1" dirty="0" smtClean="0"/>
              <a:t>сопоставляет только </a:t>
            </a:r>
            <a:r>
              <a:rPr lang="ru-RU" sz="2000" b="1" dirty="0"/>
              <a:t>индивидуальные достижения </a:t>
            </a:r>
            <a:r>
              <a:rPr lang="ru-RU" sz="2000" b="1" dirty="0" smtClean="0"/>
              <a:t>конкретного воспитанника</a:t>
            </a:r>
            <a:r>
              <a:rPr lang="ru-RU" sz="2000" b="1" dirty="0"/>
              <a:t>, его отдельно взятую динамику.</a:t>
            </a:r>
          </a:p>
        </p:txBody>
      </p:sp>
    </p:spTree>
    <p:extLst>
      <p:ext uri="{BB962C8B-B14F-4D97-AF65-F5344CB8AC3E}">
        <p14:creationId xmlns:p14="http://schemas.microsoft.com/office/powerpoint/2010/main" val="1757138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92"/>
            <a:ext cx="84249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Инструментарий для педагогической диагностики </a:t>
            </a:r>
            <a:r>
              <a:rPr lang="ru-RU" sz="2400" dirty="0" smtClean="0">
                <a:solidFill>
                  <a:schemeClr val="accent6"/>
                </a:solidFill>
              </a:rPr>
              <a:t>–</a:t>
            </a:r>
          </a:p>
          <a:p>
            <a:pPr algn="ctr"/>
            <a:endParaRPr lang="ru-RU" sz="2400" dirty="0">
              <a:solidFill>
                <a:schemeClr val="accent6"/>
              </a:solidFill>
            </a:endParaRPr>
          </a:p>
          <a:p>
            <a:pPr algn="ctr"/>
            <a:r>
              <a:rPr lang="ru-RU" sz="2000" b="1" dirty="0" smtClean="0"/>
              <a:t>  </a:t>
            </a:r>
            <a:r>
              <a:rPr lang="ru-RU" sz="2400" b="1" dirty="0" smtClean="0"/>
              <a:t>карты </a:t>
            </a:r>
            <a:r>
              <a:rPr lang="ru-RU" sz="2400" b="1" dirty="0"/>
              <a:t>наблюдений детского развития</a:t>
            </a:r>
            <a:r>
              <a:rPr lang="ru-RU" sz="2000" b="1" dirty="0"/>
              <a:t>, </a:t>
            </a:r>
            <a:endParaRPr lang="ru-RU" sz="2000" b="1" dirty="0" smtClean="0"/>
          </a:p>
          <a:p>
            <a:pPr algn="ctr"/>
            <a:r>
              <a:rPr lang="ru-RU" sz="2000" dirty="0" smtClean="0"/>
              <a:t>позволяющие фиксировать </a:t>
            </a:r>
            <a:r>
              <a:rPr lang="ru-RU" sz="2000" dirty="0"/>
              <a:t>индивидуальную динамику и </a:t>
            </a:r>
            <a:r>
              <a:rPr lang="ru-RU" sz="2000" dirty="0" smtClean="0"/>
              <a:t>перспективы развития </a:t>
            </a:r>
            <a:r>
              <a:rPr lang="ru-RU" sz="2000" dirty="0"/>
              <a:t>каждого ребенка в ходе</a:t>
            </a:r>
            <a:r>
              <a:rPr lang="ru-RU" sz="2000" dirty="0" smtClean="0"/>
              <a:t>:</a:t>
            </a:r>
          </a:p>
          <a:p>
            <a:endParaRPr lang="ru-RU" sz="2000" dirty="0"/>
          </a:p>
          <a:p>
            <a:pPr algn="just"/>
            <a:r>
              <a:rPr lang="ru-RU" sz="2000" b="1" dirty="0"/>
              <a:t>• • коммуникации со сверстниками и взрослыми </a:t>
            </a:r>
            <a:r>
              <a:rPr lang="ru-RU" sz="2000" dirty="0"/>
              <a:t>(</a:t>
            </a:r>
            <a:r>
              <a:rPr lang="ru-RU" sz="2000" dirty="0" smtClean="0"/>
              <a:t>как меняются </a:t>
            </a:r>
            <a:r>
              <a:rPr lang="ru-RU" sz="2000" dirty="0"/>
              <a:t>способы установления и </a:t>
            </a:r>
            <a:r>
              <a:rPr lang="ru-RU" sz="2000" dirty="0" smtClean="0"/>
              <a:t>поддержания контакта</a:t>
            </a:r>
            <a:r>
              <a:rPr lang="ru-RU" sz="2000" dirty="0"/>
              <a:t>, принятия совместных решений, </a:t>
            </a:r>
            <a:r>
              <a:rPr lang="ru-RU" sz="2000" dirty="0" smtClean="0"/>
              <a:t>разрешения конфликтов</a:t>
            </a:r>
            <a:r>
              <a:rPr lang="ru-RU" sz="2000" dirty="0"/>
              <a:t>, лидерства и пр</a:t>
            </a:r>
            <a:r>
              <a:rPr lang="ru-RU" sz="2000" dirty="0" smtClean="0"/>
              <a:t>.);</a:t>
            </a:r>
            <a:endParaRPr lang="ru-RU" sz="2000" dirty="0"/>
          </a:p>
          <a:p>
            <a:pPr algn="just"/>
            <a:r>
              <a:rPr lang="ru-RU" sz="2000" b="1" dirty="0"/>
              <a:t>• • игровой деятельности</a:t>
            </a:r>
            <a:r>
              <a:rPr lang="ru-RU" sz="2000" b="1" dirty="0" smtClean="0"/>
              <a:t>;</a:t>
            </a:r>
            <a:endParaRPr lang="ru-RU" sz="2000" b="1" dirty="0"/>
          </a:p>
          <a:p>
            <a:pPr algn="just"/>
            <a:r>
              <a:rPr lang="ru-RU" sz="2000" b="1" dirty="0"/>
              <a:t>• • познавательной деятельности </a:t>
            </a:r>
            <a:r>
              <a:rPr lang="ru-RU" sz="2000" dirty="0"/>
              <a:t>(как идет </a:t>
            </a:r>
            <a:r>
              <a:rPr lang="ru-RU" sz="2000" dirty="0" smtClean="0"/>
              <a:t>развитие детских </a:t>
            </a:r>
            <a:r>
              <a:rPr lang="ru-RU" sz="2000" dirty="0"/>
              <a:t>способностей, познавательной активности);</a:t>
            </a:r>
          </a:p>
          <a:p>
            <a:pPr algn="just"/>
            <a:r>
              <a:rPr lang="ru-RU" sz="2000" b="1" dirty="0"/>
              <a:t>• • проектной деятельности </a:t>
            </a:r>
            <a:r>
              <a:rPr lang="ru-RU" sz="2000" dirty="0"/>
              <a:t>(как идет развитие </a:t>
            </a:r>
            <a:r>
              <a:rPr lang="ru-RU" sz="2000" dirty="0" smtClean="0"/>
              <a:t>детской инициативности</a:t>
            </a:r>
            <a:r>
              <a:rPr lang="ru-RU" sz="2000" dirty="0"/>
              <a:t>, ответственности, как </a:t>
            </a:r>
            <a:r>
              <a:rPr lang="ru-RU" sz="2000" dirty="0" smtClean="0"/>
              <a:t>развивается умение </a:t>
            </a:r>
            <a:r>
              <a:rPr lang="ru-RU" sz="2000" dirty="0"/>
              <a:t>планировать и организовывать </a:t>
            </a:r>
            <a:r>
              <a:rPr lang="ru-RU" sz="2000" dirty="0" smtClean="0"/>
              <a:t>свою деятельность</a:t>
            </a:r>
            <a:r>
              <a:rPr lang="ru-RU" sz="2000" dirty="0"/>
              <a:t>);</a:t>
            </a:r>
          </a:p>
          <a:p>
            <a:pPr algn="just"/>
            <a:r>
              <a:rPr lang="ru-RU" sz="2000" b="1" dirty="0"/>
              <a:t>• • художественной деятельности;</a:t>
            </a:r>
          </a:p>
          <a:p>
            <a:pPr algn="just"/>
            <a:r>
              <a:rPr lang="ru-RU" sz="2000" b="1" dirty="0"/>
              <a:t>• • физического </a:t>
            </a:r>
            <a:r>
              <a:rPr lang="ru-RU" sz="2000" b="1" dirty="0" smtClean="0"/>
              <a:t>развития;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1992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8136904" cy="6120680"/>
          </a:xfrm>
        </p:spPr>
        <p:txBody>
          <a:bodyPr>
            <a:normAutofit/>
          </a:bodyPr>
          <a:lstStyle/>
          <a:p>
            <a:r>
              <a:rPr lang="ru-RU" sz="3200" b="1" dirty="0"/>
              <a:t>Нормативно-правовые </a:t>
            </a:r>
            <a:r>
              <a:rPr lang="ru-RU" sz="3200" b="1" dirty="0" smtClean="0"/>
              <a:t>документы</a:t>
            </a:r>
          </a:p>
          <a:p>
            <a:r>
              <a:rPr lang="ru-RU" b="1" dirty="0" smtClean="0">
                <a:solidFill>
                  <a:schemeClr val="accent6"/>
                </a:solidFill>
              </a:rPr>
              <a:t>Федеральный </a:t>
            </a:r>
            <a:r>
              <a:rPr lang="ru-RU" b="1" dirty="0">
                <a:solidFill>
                  <a:schemeClr val="accent6"/>
                </a:solidFill>
              </a:rPr>
              <a:t>государственный образовательный стандарт дошкольного </a:t>
            </a:r>
            <a:r>
              <a:rPr lang="ru-RU" b="1" dirty="0" smtClean="0">
                <a:solidFill>
                  <a:schemeClr val="accent6"/>
                </a:solidFill>
              </a:rPr>
              <a:t>образования</a:t>
            </a:r>
          </a:p>
          <a:p>
            <a:r>
              <a:rPr lang="ru-RU" dirty="0" smtClean="0"/>
              <a:t> </a:t>
            </a:r>
            <a:r>
              <a:rPr lang="ru-RU" dirty="0"/>
              <a:t>1.3. В Стандарте учитываются: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индивидуальные потребности ребенка, связанные с его жизненной ситуацией и состоянием здоровья, определяющие особые условия получения им образования (далее - особые образовательные потребности), индивидуальные потребности отдельных категорий детей, в том числе с ограниченными возможностями здоровья;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возможности освоения ребёнком Программы на разных этапах её 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13104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85000" lnSpcReduction="10000"/>
          </a:bodyPr>
          <a:lstStyle/>
          <a:p>
            <a:pPr marL="45720" indent="0" algn="ctr">
              <a:buNone/>
            </a:pPr>
            <a:r>
              <a:rPr lang="ru-RU" dirty="0">
                <a:solidFill>
                  <a:schemeClr val="accent6"/>
                </a:solidFill>
              </a:rPr>
              <a:t>Федеральный государственный образовательный стандарт дошкольного образования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b="1" dirty="0" smtClean="0"/>
              <a:t>1.4</a:t>
            </a:r>
            <a:r>
              <a:rPr lang="ru-RU" b="1" dirty="0"/>
              <a:t>. Основные принципы дошкольного образования: </a:t>
            </a:r>
            <a:r>
              <a:rPr lang="ru-RU" dirty="0"/>
              <a:t>1) полноценное проживание ребенком всех этапов детства (младенческого, раннего и дошкольного возраста), обогащение (амплификация) детского развития; </a:t>
            </a:r>
            <a:endParaRPr lang="ru-RU" dirty="0" smtClean="0"/>
          </a:p>
          <a:p>
            <a:pPr algn="just"/>
            <a:r>
              <a:rPr lang="ru-RU" b="1" dirty="0" smtClean="0"/>
              <a:t>2</a:t>
            </a:r>
            <a:r>
              <a:rPr lang="ru-RU" b="1" dirty="0"/>
              <a:t>) построение образовательной деятельности на основе индивидуальных особенностей каждого ребенка,</a:t>
            </a:r>
            <a:r>
              <a:rPr lang="ru-RU" dirty="0"/>
              <a:t>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) содействие и сотрудничество детей и взрослых, признание ребенка полноценным участником (субъектом) образовательных отношений; </a:t>
            </a:r>
            <a:endParaRPr lang="ru-RU" dirty="0" smtClean="0"/>
          </a:p>
          <a:p>
            <a:pPr algn="just"/>
            <a:r>
              <a:rPr lang="ru-RU" dirty="0" smtClean="0"/>
              <a:t>4</a:t>
            </a:r>
            <a:r>
              <a:rPr lang="ru-RU" dirty="0"/>
              <a:t>) поддержка инициативы детей в различных видах деятельности; </a:t>
            </a:r>
            <a:endParaRPr lang="ru-RU" dirty="0" smtClean="0"/>
          </a:p>
          <a:p>
            <a:pPr algn="just"/>
            <a:r>
              <a:rPr lang="ru-RU" dirty="0" smtClean="0"/>
              <a:t>5</a:t>
            </a:r>
            <a:r>
              <a:rPr lang="ru-RU" dirty="0"/>
              <a:t>) сотрудничество Организации с семьей; </a:t>
            </a:r>
            <a:endParaRPr lang="ru-RU" dirty="0" smtClean="0"/>
          </a:p>
          <a:p>
            <a:pPr algn="just"/>
            <a:r>
              <a:rPr lang="ru-RU" dirty="0" smtClean="0"/>
              <a:t>6</a:t>
            </a:r>
            <a:r>
              <a:rPr lang="ru-RU" dirty="0"/>
              <a:t>) приобщение детей к социокультурным нормам, традициям семьи, общества и государства; </a:t>
            </a:r>
            <a:endParaRPr lang="ru-RU" dirty="0" smtClean="0"/>
          </a:p>
          <a:p>
            <a:pPr algn="just"/>
            <a:r>
              <a:rPr lang="ru-RU" dirty="0" smtClean="0"/>
              <a:t>7</a:t>
            </a:r>
            <a:r>
              <a:rPr lang="ru-RU" dirty="0"/>
              <a:t>) формирование познавательных интересов и познавательных действий ребенка в различных видах деятельности; </a:t>
            </a:r>
            <a:endParaRPr lang="ru-RU" dirty="0" smtClean="0"/>
          </a:p>
          <a:p>
            <a:pPr algn="just"/>
            <a:r>
              <a:rPr lang="ru-RU" b="1" dirty="0" smtClean="0"/>
              <a:t>8</a:t>
            </a:r>
            <a:r>
              <a:rPr lang="ru-RU" b="1" dirty="0"/>
              <a:t>) возрастная адекватность дошкольного образования</a:t>
            </a:r>
            <a:r>
              <a:rPr lang="ru-RU" dirty="0"/>
              <a:t> (соответствие условий, требований, методов возрасту и особенностям развития); 9) учет этнокультурной ситуации развития детей. </a:t>
            </a:r>
          </a:p>
        </p:txBody>
      </p:sp>
    </p:spTree>
    <p:extLst>
      <p:ext uri="{BB962C8B-B14F-4D97-AF65-F5344CB8AC3E}">
        <p14:creationId xmlns:p14="http://schemas.microsoft.com/office/powerpoint/2010/main" val="385604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712968" cy="6408712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ru-RU" sz="2900" b="1" dirty="0"/>
              <a:t>Нормативно-правовые документы</a:t>
            </a:r>
          </a:p>
          <a:p>
            <a:pPr marL="45720" indent="0" algn="ctr">
              <a:buNone/>
            </a:pPr>
            <a:r>
              <a:rPr lang="ru-RU" sz="2900" dirty="0">
                <a:solidFill>
                  <a:schemeClr val="accent6"/>
                </a:solidFill>
              </a:rPr>
              <a:t>Федеральный государственный образовательный стандарт дошкольного</a:t>
            </a:r>
          </a:p>
          <a:p>
            <a:pPr marL="45720" indent="0" algn="ctr">
              <a:buNone/>
            </a:pPr>
            <a:r>
              <a:rPr lang="ru-RU" sz="2900" dirty="0">
                <a:solidFill>
                  <a:schemeClr val="accent6"/>
                </a:solidFill>
              </a:rPr>
              <a:t>образования</a:t>
            </a:r>
          </a:p>
          <a:p>
            <a:r>
              <a:rPr lang="ru-RU" sz="2600" dirty="0"/>
              <a:t>3.2.1. Должны быть обеспечены следующие психолого-педагогические условия:</a:t>
            </a:r>
          </a:p>
          <a:p>
            <a:r>
              <a:rPr lang="ru-RU" sz="2600" dirty="0"/>
              <a:t>1) уважение взрослых к человеческому достоинству детей, формирование и поддержка их</a:t>
            </a:r>
          </a:p>
          <a:p>
            <a:pPr marL="45720" indent="0">
              <a:buNone/>
            </a:pPr>
            <a:r>
              <a:rPr lang="ru-RU" sz="2600" dirty="0" smtClean="0"/>
              <a:t>   положительной </a:t>
            </a:r>
            <a:r>
              <a:rPr lang="ru-RU" sz="2600" dirty="0"/>
              <a:t>самооценки, уверенности в собственных возможностях и способностях;</a:t>
            </a:r>
          </a:p>
          <a:p>
            <a:r>
              <a:rPr lang="ru-RU" sz="2600" dirty="0"/>
              <a:t>2) использование в образовательной деятельности форм и методов работы с детьми, соответствующих</a:t>
            </a:r>
          </a:p>
          <a:p>
            <a:pPr marL="45720" indent="0">
              <a:buNone/>
            </a:pPr>
            <a:r>
              <a:rPr lang="ru-RU" sz="2600" dirty="0" smtClean="0"/>
              <a:t>   их </a:t>
            </a:r>
            <a:r>
              <a:rPr lang="ru-RU" sz="2600" dirty="0"/>
              <a:t>возрастным и индивидуальным особенностям (недопустимость как искусственного ускорения, </a:t>
            </a:r>
            <a:r>
              <a:rPr lang="ru-RU" sz="2600" dirty="0" smtClean="0"/>
              <a:t>так  и </a:t>
            </a:r>
            <a:r>
              <a:rPr lang="ru-RU" sz="2600" dirty="0"/>
              <a:t>искусственного замедления развития детей);</a:t>
            </a:r>
          </a:p>
          <a:p>
            <a:r>
              <a:rPr lang="ru-RU" sz="2600" dirty="0"/>
              <a:t>3) построение образовательной деятельности на основе взаимодействия взрослых с </a:t>
            </a:r>
            <a:r>
              <a:rPr lang="ru-RU" sz="2600" dirty="0" smtClean="0"/>
              <a:t>детьми, ориентированного </a:t>
            </a:r>
            <a:r>
              <a:rPr lang="ru-RU" sz="2600" dirty="0"/>
              <a:t>на интересы и возможности каждого ребенка и учитывающего </a:t>
            </a:r>
            <a:r>
              <a:rPr lang="ru-RU" sz="2600" dirty="0" smtClean="0"/>
              <a:t>социальную ситуацию </a:t>
            </a:r>
            <a:r>
              <a:rPr lang="ru-RU" sz="2600" dirty="0"/>
              <a:t>его развития, поддержка взрослыми положительного, доброжелательного отношения </a:t>
            </a:r>
            <a:r>
              <a:rPr lang="ru-RU" sz="2600" dirty="0" smtClean="0"/>
              <a:t>детей друг </a:t>
            </a:r>
            <a:r>
              <a:rPr lang="ru-RU" sz="2600" dirty="0"/>
              <a:t>к другу и взаимодействия детей друг с другом в разных видах деятельности;</a:t>
            </a:r>
          </a:p>
          <a:p>
            <a:r>
              <a:rPr lang="ru-RU" sz="2600" dirty="0"/>
              <a:t>5) поддержка инициативы и самостоятельности детей в специфических для них видах деятельности;</a:t>
            </a:r>
          </a:p>
          <a:p>
            <a:r>
              <a:rPr lang="ru-RU" sz="2600" dirty="0"/>
              <a:t>6) возможность выбора детьми материалов, видов активности, участников совместной деятельности </a:t>
            </a:r>
            <a:r>
              <a:rPr lang="ru-RU" sz="2600" dirty="0" smtClean="0"/>
              <a:t>и общения</a:t>
            </a:r>
            <a:r>
              <a:rPr lang="ru-RU" sz="2600" dirty="0"/>
              <a:t>;</a:t>
            </a:r>
          </a:p>
          <a:p>
            <a:r>
              <a:rPr lang="ru-RU" sz="2600" dirty="0"/>
              <a:t>7) защита детей от всех форм физического и психического </a:t>
            </a:r>
            <a:r>
              <a:rPr lang="ru-RU" sz="2600" dirty="0" smtClean="0"/>
              <a:t>насилия;</a:t>
            </a:r>
            <a:endParaRPr lang="ru-RU" sz="2600" dirty="0"/>
          </a:p>
          <a:p>
            <a:r>
              <a:rPr lang="ru-RU" sz="2600" dirty="0"/>
              <a:t>8) поддержка родителей (законных представителей) в воспитании детей, охране и укреплении </a:t>
            </a:r>
            <a:r>
              <a:rPr lang="ru-RU" sz="2600" dirty="0" smtClean="0"/>
              <a:t>их здоровья</a:t>
            </a:r>
            <a:r>
              <a:rPr lang="ru-RU" sz="2600" dirty="0"/>
              <a:t>, вовлечение семей непосредственно в образовательную деятельность.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319926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0688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Нормативно-правовые документы</a:t>
            </a:r>
          </a:p>
          <a:p>
            <a:pPr algn="ctr"/>
            <a:r>
              <a:rPr lang="ru-RU" sz="2000" b="1" dirty="0">
                <a:solidFill>
                  <a:schemeClr val="accent6"/>
                </a:solidFill>
              </a:rPr>
              <a:t>Федеральный государственный образовательный стандарт</a:t>
            </a:r>
          </a:p>
          <a:p>
            <a:pPr algn="ctr"/>
            <a:r>
              <a:rPr lang="ru-RU" sz="2000" dirty="0">
                <a:solidFill>
                  <a:schemeClr val="accent6"/>
                </a:solidFill>
              </a:rPr>
              <a:t>дошкольного </a:t>
            </a:r>
            <a:r>
              <a:rPr lang="ru-RU" sz="2000" dirty="0" smtClean="0">
                <a:solidFill>
                  <a:schemeClr val="accent6"/>
                </a:solidFill>
              </a:rPr>
              <a:t>образования</a:t>
            </a:r>
          </a:p>
          <a:p>
            <a:pPr algn="ctr"/>
            <a:endParaRPr lang="ru-RU" sz="2000" dirty="0">
              <a:solidFill>
                <a:schemeClr val="accent6"/>
              </a:solidFill>
            </a:endParaRPr>
          </a:p>
          <a:p>
            <a:pPr algn="just"/>
            <a:r>
              <a:rPr lang="ru-RU" sz="2000" dirty="0"/>
              <a:t>3.2.3. </a:t>
            </a:r>
            <a:r>
              <a:rPr lang="ru-RU" sz="2000" b="1" dirty="0"/>
              <a:t>При реализации программы </a:t>
            </a:r>
            <a:r>
              <a:rPr lang="ru-RU" sz="2000" dirty="0"/>
              <a:t>может проводиться </a:t>
            </a:r>
            <a:r>
              <a:rPr lang="ru-RU" sz="2000" b="1" dirty="0" smtClean="0"/>
              <a:t>оценка  индивидуального развития </a:t>
            </a:r>
            <a:r>
              <a:rPr lang="ru-RU" sz="2000" b="1" dirty="0"/>
              <a:t>детей </a:t>
            </a:r>
            <a:r>
              <a:rPr lang="ru-RU" sz="2000" dirty="0"/>
              <a:t>(производится педагогом в рамках </a:t>
            </a:r>
            <a:r>
              <a:rPr lang="ru-RU" sz="2000" b="1" dirty="0"/>
              <a:t>педагогической </a:t>
            </a:r>
            <a:r>
              <a:rPr lang="ru-RU" sz="2000" b="1" dirty="0" smtClean="0"/>
              <a:t>диагностики </a:t>
            </a:r>
            <a:r>
              <a:rPr lang="ru-RU" sz="2000" dirty="0" smtClean="0"/>
              <a:t>(оценки </a:t>
            </a:r>
            <a:r>
              <a:rPr lang="ru-RU" sz="2000" dirty="0"/>
              <a:t>индивидуального развития детей дошкольного возраста, связанной с </a:t>
            </a:r>
            <a:r>
              <a:rPr lang="ru-RU" sz="2000" dirty="0" smtClean="0"/>
              <a:t>оценкой эффективности </a:t>
            </a:r>
            <a:r>
              <a:rPr lang="ru-RU" sz="2000" dirty="0"/>
              <a:t>педагогических действий и лежащей в основе их </a:t>
            </a:r>
            <a:r>
              <a:rPr lang="ru-RU" sz="2000" dirty="0" smtClean="0"/>
              <a:t>дальнейшего планирования</a:t>
            </a:r>
            <a:r>
              <a:rPr lang="ru-RU" sz="2000" dirty="0"/>
              <a:t>)).</a:t>
            </a:r>
          </a:p>
          <a:p>
            <a:pPr algn="just"/>
            <a:r>
              <a:rPr lang="ru-RU" sz="2000" dirty="0"/>
              <a:t>• при необходимости используется </a:t>
            </a:r>
            <a:r>
              <a:rPr lang="ru-RU" sz="2000" b="1" dirty="0"/>
              <a:t>психологическая диагностика развития </a:t>
            </a:r>
            <a:r>
              <a:rPr lang="ru-RU" sz="2000" dirty="0" smtClean="0"/>
              <a:t>детей (выявление </a:t>
            </a:r>
            <a:r>
              <a:rPr lang="ru-RU" sz="2000" dirty="0"/>
              <a:t>и изучение индивидуально-психологических особенностей детей), </a:t>
            </a:r>
            <a:r>
              <a:rPr lang="ru-RU" sz="2000" dirty="0" smtClean="0"/>
              <a:t>которую проводят </a:t>
            </a:r>
            <a:r>
              <a:rPr lang="ru-RU" sz="2000" dirty="0"/>
              <a:t>квалифицированные специалисты (педагоги-психологи, психологи).</a:t>
            </a:r>
          </a:p>
          <a:p>
            <a:pPr algn="just"/>
            <a:r>
              <a:rPr lang="ru-RU" sz="2000" dirty="0"/>
              <a:t>Результаты психологической диагностики могут использоваться для решения </a:t>
            </a:r>
            <a:r>
              <a:rPr lang="ru-RU" sz="2000" dirty="0" smtClean="0"/>
              <a:t>задач психологического  </a:t>
            </a:r>
            <a:r>
              <a:rPr lang="ru-RU" sz="2000" dirty="0"/>
              <a:t>сопровождения  и  проведения  квалифицированной  </a:t>
            </a:r>
            <a:r>
              <a:rPr lang="ru-RU" sz="2000" dirty="0" smtClean="0"/>
              <a:t>коррекции развития </a:t>
            </a:r>
            <a:r>
              <a:rPr lang="ru-RU" sz="2000" dirty="0"/>
              <a:t>детей.</a:t>
            </a:r>
          </a:p>
        </p:txBody>
      </p:sp>
    </p:spTree>
    <p:extLst>
      <p:ext uri="{BB962C8B-B14F-4D97-AF65-F5344CB8AC3E}">
        <p14:creationId xmlns:p14="http://schemas.microsoft.com/office/powerpoint/2010/main" val="3421439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568952" cy="6336704"/>
          </a:xfrm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ru-RU" sz="2600" b="1" dirty="0"/>
              <a:t>Нормативно-правовые документы</a:t>
            </a:r>
          </a:p>
          <a:p>
            <a:pPr marL="45720" indent="0" algn="ctr">
              <a:buNone/>
            </a:pPr>
            <a:r>
              <a:rPr lang="ru-RU" sz="2600" b="1" dirty="0">
                <a:solidFill>
                  <a:schemeClr val="accent6"/>
                </a:solidFill>
              </a:rPr>
              <a:t>Федеральный государственный образовательный стандарт</a:t>
            </a:r>
          </a:p>
          <a:p>
            <a:pPr marL="45720" indent="0" algn="ctr">
              <a:buNone/>
            </a:pPr>
            <a:r>
              <a:rPr lang="ru-RU" sz="2600" b="1" dirty="0">
                <a:solidFill>
                  <a:schemeClr val="accent6"/>
                </a:solidFill>
              </a:rPr>
              <a:t>дошкольного образования</a:t>
            </a:r>
          </a:p>
          <a:p>
            <a:pPr marL="45720" indent="0" algn="just">
              <a:buNone/>
            </a:pPr>
            <a:r>
              <a:rPr lang="ru-RU" sz="3300" dirty="0"/>
              <a:t>3.2.5. Условия, необходимые для создания социальной ситуации развития </a:t>
            </a:r>
            <a:r>
              <a:rPr lang="ru-RU" sz="3300" dirty="0" smtClean="0"/>
              <a:t>детей, соответствующей </a:t>
            </a:r>
            <a:r>
              <a:rPr lang="ru-RU" sz="3300" dirty="0"/>
              <a:t>специфике дошкольного возраста, </a:t>
            </a:r>
            <a:r>
              <a:rPr lang="ru-RU" sz="3300" b="1" dirty="0"/>
              <a:t>предполагают:</a:t>
            </a:r>
          </a:p>
          <a:p>
            <a:pPr marL="45720" indent="0" algn="just">
              <a:buNone/>
            </a:pPr>
            <a:r>
              <a:rPr lang="ru-RU" sz="3300" dirty="0"/>
              <a:t>4</a:t>
            </a:r>
            <a:r>
              <a:rPr lang="ru-RU" sz="3300" b="1" dirty="0"/>
              <a:t>. построение вариативного развивающего образования, ориентированного </a:t>
            </a:r>
            <a:r>
              <a:rPr lang="ru-RU" sz="3300" b="1" dirty="0" smtClean="0"/>
              <a:t>на уровень </a:t>
            </a:r>
            <a:r>
              <a:rPr lang="ru-RU" sz="3300" b="1" dirty="0"/>
              <a:t>развития</a:t>
            </a:r>
            <a:r>
              <a:rPr lang="ru-RU" sz="3300" dirty="0"/>
              <a:t>, проявляющийся у ребенка в совместной деятельности со взрослым </a:t>
            </a:r>
            <a:r>
              <a:rPr lang="ru-RU" sz="3300" dirty="0" smtClean="0"/>
              <a:t>и более </a:t>
            </a:r>
            <a:r>
              <a:rPr lang="ru-RU" sz="3300" dirty="0"/>
              <a:t>опытными сверстниками, но не актуализирующийся в его </a:t>
            </a:r>
            <a:r>
              <a:rPr lang="ru-RU" sz="3300" dirty="0" smtClean="0"/>
              <a:t>индивидуальной  деятельности </a:t>
            </a:r>
            <a:r>
              <a:rPr lang="ru-RU" sz="3300" dirty="0"/>
              <a:t>(далее - зона ближайшего развития каждого ребенка), </a:t>
            </a:r>
            <a:r>
              <a:rPr lang="ru-RU" sz="3300" dirty="0" smtClean="0"/>
              <a:t>через: </a:t>
            </a:r>
          </a:p>
          <a:p>
            <a:pPr algn="just"/>
            <a:r>
              <a:rPr lang="ru-RU" sz="3300" dirty="0" smtClean="0"/>
              <a:t> создание </a:t>
            </a:r>
            <a:r>
              <a:rPr lang="ru-RU" sz="3300" dirty="0"/>
              <a:t>условий для овладения культурными средствами деятельности;</a:t>
            </a:r>
          </a:p>
          <a:p>
            <a:pPr algn="just"/>
            <a:r>
              <a:rPr lang="ru-RU" sz="3300" dirty="0" smtClean="0"/>
              <a:t> </a:t>
            </a:r>
            <a:r>
              <a:rPr lang="ru-RU" sz="3300" dirty="0"/>
              <a:t>организацию видов деятельности, способствующих развитию мышления, </a:t>
            </a:r>
            <a:r>
              <a:rPr lang="ru-RU" sz="3300" dirty="0" smtClean="0"/>
              <a:t>речи, общения</a:t>
            </a:r>
            <a:r>
              <a:rPr lang="ru-RU" sz="3300" dirty="0"/>
              <a:t>,  воображения  и  детского  творчества,  личностного,  физического  </a:t>
            </a:r>
            <a:r>
              <a:rPr lang="ru-RU" sz="3300" dirty="0" smtClean="0"/>
              <a:t>и художественно-эстетического </a:t>
            </a:r>
            <a:r>
              <a:rPr lang="ru-RU" sz="3300" dirty="0"/>
              <a:t>развития детей;</a:t>
            </a:r>
          </a:p>
          <a:p>
            <a:pPr algn="just"/>
            <a:r>
              <a:rPr lang="ru-RU" sz="3300" dirty="0" smtClean="0"/>
              <a:t> </a:t>
            </a:r>
            <a:r>
              <a:rPr lang="ru-RU" sz="3300" dirty="0"/>
              <a:t>поддержку спонтанной игры детей, ее </a:t>
            </a:r>
            <a:r>
              <a:rPr lang="ru-RU" sz="3300" dirty="0" smtClean="0"/>
              <a:t>обогащение, обеспечение </a:t>
            </a:r>
            <a:r>
              <a:rPr lang="ru-RU" sz="3300" dirty="0"/>
              <a:t>игрового времени </a:t>
            </a:r>
            <a:r>
              <a:rPr lang="ru-RU" sz="3300" dirty="0" smtClean="0"/>
              <a:t>и пространства</a:t>
            </a:r>
            <a:r>
              <a:rPr lang="ru-RU" sz="3300" dirty="0"/>
              <a:t>;</a:t>
            </a:r>
          </a:p>
          <a:p>
            <a:pPr algn="just"/>
            <a:r>
              <a:rPr lang="ru-RU" sz="3300" dirty="0" smtClean="0"/>
              <a:t> </a:t>
            </a:r>
            <a:r>
              <a:rPr lang="ru-RU" sz="3300" dirty="0"/>
              <a:t>оценку индивидуального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42809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568952" cy="6048672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r>
              <a:rPr lang="ru-RU" sz="8000" b="1" dirty="0"/>
              <a:t>Нормативно-правовые документы</a:t>
            </a:r>
          </a:p>
          <a:p>
            <a:pPr marL="45720" indent="0" algn="ctr">
              <a:buNone/>
            </a:pPr>
            <a:r>
              <a:rPr lang="ru-RU" sz="8000" b="1" dirty="0">
                <a:solidFill>
                  <a:schemeClr val="accent6"/>
                </a:solidFill>
              </a:rPr>
              <a:t>Федеральный государственный образовательный стандарт</a:t>
            </a:r>
          </a:p>
          <a:p>
            <a:pPr marL="45720" indent="0" algn="ctr">
              <a:buNone/>
            </a:pPr>
            <a:r>
              <a:rPr lang="ru-RU" sz="8000" b="1" dirty="0">
                <a:solidFill>
                  <a:schemeClr val="accent6"/>
                </a:solidFill>
              </a:rPr>
              <a:t>дошкольного образования</a:t>
            </a:r>
          </a:p>
          <a:p>
            <a:pPr algn="just"/>
            <a:r>
              <a:rPr lang="ru-RU" sz="8000" dirty="0"/>
              <a:t>4.1. </a:t>
            </a:r>
            <a:r>
              <a:rPr lang="ru-RU" sz="8000" b="1" dirty="0"/>
              <a:t>Требования Стандарта к результатам освоения Программы представлены в </a:t>
            </a:r>
            <a:r>
              <a:rPr lang="ru-RU" sz="8000" b="1" dirty="0" smtClean="0"/>
              <a:t>виде целевых  </a:t>
            </a:r>
            <a:r>
              <a:rPr lang="ru-RU" sz="8000" b="1" dirty="0"/>
              <a:t>ориентиров  дошкольного  образования</a:t>
            </a:r>
            <a:r>
              <a:rPr lang="ru-RU" sz="8000" dirty="0"/>
              <a:t>,  которые  представляют  </a:t>
            </a:r>
            <a:r>
              <a:rPr lang="ru-RU" sz="8000" dirty="0" smtClean="0"/>
              <a:t>собой возрастные </a:t>
            </a:r>
            <a:r>
              <a:rPr lang="ru-RU" sz="8000" dirty="0"/>
              <a:t>характеристики возможных достижений ребёнка на этапе </a:t>
            </a:r>
            <a:r>
              <a:rPr lang="ru-RU" sz="8000" dirty="0" smtClean="0"/>
              <a:t>завершения уровня </a:t>
            </a:r>
            <a:r>
              <a:rPr lang="ru-RU" sz="8000" dirty="0"/>
              <a:t>дошкольного </a:t>
            </a:r>
            <a:r>
              <a:rPr lang="ru-RU" sz="8000" dirty="0" smtClean="0"/>
              <a:t>образования</a:t>
            </a:r>
          </a:p>
          <a:p>
            <a:pPr algn="just"/>
            <a:endParaRPr lang="ru-RU" sz="8000" dirty="0"/>
          </a:p>
          <a:p>
            <a:pPr algn="just"/>
            <a:r>
              <a:rPr lang="ru-RU" sz="8000" dirty="0"/>
              <a:t>4.3. </a:t>
            </a:r>
            <a:r>
              <a:rPr lang="ru-RU" sz="8000" b="1" dirty="0"/>
              <a:t>Целевые ориентиры не подлежат непосредственной оценке, в том числе в </a:t>
            </a:r>
            <a:r>
              <a:rPr lang="ru-RU" sz="8000" b="1" dirty="0" smtClean="0"/>
              <a:t>виде педагогической </a:t>
            </a:r>
            <a:r>
              <a:rPr lang="ru-RU" sz="8000" b="1" dirty="0"/>
              <a:t>диагностики (мониторинга</a:t>
            </a:r>
            <a:r>
              <a:rPr lang="ru-RU" sz="8000" dirty="0"/>
              <a:t>), и не является основанием для </a:t>
            </a:r>
            <a:r>
              <a:rPr lang="ru-RU" sz="8000" dirty="0" smtClean="0"/>
              <a:t>их формального </a:t>
            </a:r>
            <a:r>
              <a:rPr lang="ru-RU" sz="8000" dirty="0"/>
              <a:t>сравнения с реальными достижениями детей. Они не являются </a:t>
            </a:r>
            <a:r>
              <a:rPr lang="ru-RU" sz="8000" dirty="0" smtClean="0"/>
              <a:t>основой объективной </a:t>
            </a:r>
            <a:r>
              <a:rPr lang="ru-RU" sz="8000" dirty="0"/>
              <a:t>оценки соответствия установленным требованиям </a:t>
            </a:r>
            <a:r>
              <a:rPr lang="ru-RU" sz="8000" dirty="0" smtClean="0"/>
              <a:t>образовательной деятельности </a:t>
            </a:r>
            <a:r>
              <a:rPr lang="ru-RU" sz="8000" dirty="0"/>
              <a:t>и подготовки детей. Освоение Программы не </a:t>
            </a:r>
            <a:r>
              <a:rPr lang="ru-RU" sz="8000" dirty="0" smtClean="0"/>
              <a:t>сопровождается проведением </a:t>
            </a:r>
            <a:r>
              <a:rPr lang="ru-RU" sz="8000" dirty="0"/>
              <a:t>промежуточных аттестаций и итоговой аттестации </a:t>
            </a:r>
            <a:r>
              <a:rPr lang="ru-RU" sz="8000" dirty="0" smtClean="0"/>
              <a:t>воспитанников</a:t>
            </a:r>
          </a:p>
          <a:p>
            <a:pPr algn="just"/>
            <a:endParaRPr lang="ru-RU" sz="8000" dirty="0"/>
          </a:p>
          <a:p>
            <a:pPr algn="just"/>
            <a:r>
              <a:rPr lang="ru-RU" sz="8000" dirty="0"/>
              <a:t>4.6</a:t>
            </a:r>
            <a:r>
              <a:rPr lang="ru-RU" sz="8000" b="1" dirty="0"/>
              <a:t>. К целевым ориентирам дошкольного образования относятся </a:t>
            </a:r>
            <a:r>
              <a:rPr lang="ru-RU" sz="8000" b="1" dirty="0" smtClean="0"/>
              <a:t>социально-нормативные возрастные </a:t>
            </a:r>
            <a:r>
              <a:rPr lang="ru-RU" sz="8000" b="1" dirty="0"/>
              <a:t>характеристики возможных достижений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12899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856895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Нормативно-правовые документы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Российской Федерации от 29 декабря 2012 г. </a:t>
            </a:r>
            <a:r>
              <a:rPr lang="ru-RU" sz="2400" b="1" dirty="0" smtClean="0">
                <a:solidFill>
                  <a:schemeClr val="accent6"/>
                </a:solidFill>
              </a:rPr>
              <a:t>№ 273-ФЗ </a:t>
            </a:r>
            <a:r>
              <a:rPr lang="ru-RU" sz="2400" b="1" dirty="0">
                <a:solidFill>
                  <a:schemeClr val="accent6"/>
                </a:solidFill>
              </a:rPr>
              <a:t>«Об образовании в Российской Федерации»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(ст.97 п.3)</a:t>
            </a:r>
          </a:p>
          <a:p>
            <a:pPr algn="just"/>
            <a:r>
              <a:rPr lang="ru-RU" sz="2400" dirty="0"/>
              <a:t>«мониторинг системы образования представляет собой</a:t>
            </a:r>
          </a:p>
          <a:p>
            <a:pPr algn="just"/>
            <a:r>
              <a:rPr lang="ru-RU" sz="2400" dirty="0"/>
              <a:t>систематическое стандартизированное наблюдение за </a:t>
            </a:r>
            <a:r>
              <a:rPr lang="ru-RU" sz="2400" dirty="0" smtClean="0"/>
              <a:t>состоянием образования </a:t>
            </a:r>
            <a:r>
              <a:rPr lang="ru-RU" sz="2400" dirty="0"/>
              <a:t>и динамикой изменений его результатов, </a:t>
            </a:r>
            <a:r>
              <a:rPr lang="ru-RU" sz="2400" dirty="0" smtClean="0"/>
              <a:t>условиями осуществления </a:t>
            </a:r>
            <a:r>
              <a:rPr lang="ru-RU" sz="2400" dirty="0"/>
              <a:t>образовательной деятельности, контингентом </a:t>
            </a:r>
            <a:r>
              <a:rPr lang="ru-RU" sz="2400" dirty="0" smtClean="0"/>
              <a:t>обучающихся, учебными </a:t>
            </a:r>
            <a:r>
              <a:rPr lang="ru-RU" sz="2400" dirty="0"/>
              <a:t>и </a:t>
            </a:r>
            <a:r>
              <a:rPr lang="ru-RU" sz="2400" dirty="0" err="1"/>
              <a:t>внеучебными</a:t>
            </a:r>
            <a:r>
              <a:rPr lang="ru-RU" sz="2400" dirty="0"/>
              <a:t> достижениями обучающихся, </a:t>
            </a:r>
            <a:r>
              <a:rPr lang="ru-RU" sz="2400" dirty="0" smtClean="0"/>
              <a:t>профессиональными достижениями </a:t>
            </a:r>
            <a:r>
              <a:rPr lang="ru-RU" sz="2400" dirty="0"/>
              <a:t>выпускников организаций, осуществляющих </a:t>
            </a:r>
            <a:r>
              <a:rPr lang="ru-RU" sz="2400" dirty="0" smtClean="0"/>
              <a:t>образовательную деятельность</a:t>
            </a:r>
            <a:r>
              <a:rPr lang="ru-RU" sz="2400" dirty="0"/>
              <a:t>, состоянием сети </a:t>
            </a:r>
            <a:r>
              <a:rPr lang="ru-RU" sz="2400" dirty="0" smtClean="0"/>
              <a:t>организаций, осуществляющих образовательную </a:t>
            </a:r>
            <a:r>
              <a:rPr lang="ru-RU" sz="2400" dirty="0"/>
              <a:t>деятельность»</a:t>
            </a:r>
          </a:p>
        </p:txBody>
      </p:sp>
    </p:spTree>
    <p:extLst>
      <p:ext uri="{BB962C8B-B14F-4D97-AF65-F5344CB8AC3E}">
        <p14:creationId xmlns:p14="http://schemas.microsoft.com/office/powerpoint/2010/main" val="142197205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122</TotalTime>
  <Words>2650</Words>
  <Application>Microsoft Office PowerPoint</Application>
  <PresentationFormat>Экран (4:3)</PresentationFormat>
  <Paragraphs>195</Paragraphs>
  <Slides>23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Calibri</vt:lpstr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ДомПК</cp:lastModifiedBy>
  <cp:revision>18</cp:revision>
  <dcterms:created xsi:type="dcterms:W3CDTF">2017-04-25T19:28:45Z</dcterms:created>
  <dcterms:modified xsi:type="dcterms:W3CDTF">2017-04-26T05:07:56Z</dcterms:modified>
</cp:coreProperties>
</file>