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72" r:id="rId6"/>
    <p:sldId id="258" r:id="rId7"/>
    <p:sldId id="278" r:id="rId8"/>
    <p:sldId id="283" r:id="rId9"/>
    <p:sldId id="284" r:id="rId10"/>
    <p:sldId id="285" r:id="rId11"/>
    <p:sldId id="287" r:id="rId12"/>
    <p:sldId id="273" r:id="rId13"/>
    <p:sldId id="264" r:id="rId14"/>
  </p:sldIdLst>
  <p:sldSz cx="12188825" cy="6858000"/>
  <p:notesSz cx="6797675" cy="9926638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>
      <p:cViewPr varScale="1">
        <p:scale>
          <a:sx n="119" d="100"/>
          <a:sy n="119" d="100"/>
        </p:scale>
        <p:origin x="84" y="42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B4BB6-5C41-4775-8E8F-7BC79D083EEA}" type="doc">
      <dgm:prSet loTypeId="urn:microsoft.com/office/officeart/2005/8/layout/venn3" loCatId="relationship" qsTypeId="urn:microsoft.com/office/officeart/2005/8/quickstyle/3d5" qsCatId="3D" csTypeId="urn:microsoft.com/office/officeart/2005/8/colors/colorful2" csCatId="colorful" phldr="1"/>
      <dgm:spPr/>
    </dgm:pt>
    <dgm:pt modelId="{EA903283-59F3-4FB9-B310-7EC2E71EFAC2}">
      <dgm:prSet custT="1"/>
      <dgm:spPr>
        <a:solidFill>
          <a:srgbClr val="0070C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dirty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 «Правильное питание</a:t>
          </a:r>
        </a:p>
      </dgm:t>
    </dgm:pt>
    <dgm:pt modelId="{A9904C00-A130-462A-9074-1AC47C708524}" type="parTrans" cxnId="{3CCE88F3-4C5B-4C3A-B60D-3E391AEE5A76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183797E3-5A3D-4FD9-B895-938112A871F8}" type="sibTrans" cxnId="{3CCE88F3-4C5B-4C3A-B60D-3E391AEE5A76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FFBE2E49-166F-48E3-85D4-6FBC5A972DF9}">
      <dgm:prSet custT="1"/>
      <dgm:spPr>
        <a:solidFill>
          <a:srgbClr val="7030A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lang="ru-RU" sz="2000" b="1" dirty="0" smtClean="0">
              <a:latin typeface="Bookman Old Style" panose="02050604050505020204" pitchFamily="18" charset="0"/>
            </a:rPr>
            <a:t>«Моторика мелкая - польза крупная»</a:t>
          </a:r>
          <a:endParaRPr kumimoji="0" lang="ru-RU" sz="2000" b="1" i="0" u="none" strike="noStrike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gm:t>
    </dgm:pt>
    <dgm:pt modelId="{228BE6E9-55D6-408F-AC82-03F899C59147}" type="parTrans" cxnId="{8436866B-4BAD-478C-9B08-0476E9F8D7AF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762E8B91-7C8D-4F74-99C4-50DB4EE97B52}" type="sibTrans" cxnId="{8436866B-4BAD-478C-9B08-0476E9F8D7AF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DB0371CF-4879-4160-AAD1-AFF3A55A1E9B}">
      <dgm:prSet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kumimoji="0" lang="ru-RU" sz="2000" b="1" i="0" u="none" strike="noStrike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«История хлеба»</a:t>
          </a:r>
          <a:endParaRPr kumimoji="0" lang="ru-RU" sz="2000" b="1" i="0" u="none" strike="noStrike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gm:t>
    </dgm:pt>
    <dgm:pt modelId="{A9F29E9D-7E14-4607-B331-E5B0C22CA5D1}" type="parTrans" cxnId="{B904FB58-E25B-4DC4-9136-517E0D2F6B12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34CB5DA4-1ABF-44C0-BC8E-FB08CD9910B1}" type="sibTrans" cxnId="{B904FB58-E25B-4DC4-9136-517E0D2F6B12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06131D9C-FB25-4884-91F3-71803D23664E}">
      <dgm:prSet custT="1"/>
      <dgm:spPr>
        <a:solidFill>
          <a:srgbClr val="FF0000">
            <a:alpha val="50000"/>
          </a:srgbClr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«Вершки-корешки»</a:t>
          </a:r>
          <a:endParaRPr kumimoji="0" lang="ru-RU" sz="2000" b="1" i="0" u="none" strike="noStrike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gm:t>
    </dgm:pt>
    <dgm:pt modelId="{E3071EF1-FAD9-4917-8F92-259840F81A22}" type="parTrans" cxnId="{A992D43F-86E6-4214-9F67-97A6A0271F01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39A2FDDA-C304-49CC-AB67-567181A5DF34}" type="sibTrans" cxnId="{A992D43F-86E6-4214-9F67-97A6A0271F01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DE5B61A6-FF47-4967-B43A-467071826C70}">
      <dgm:prSet custT="1"/>
      <dgm:spPr>
        <a:solidFill>
          <a:srgbClr val="00B0F0">
            <a:alpha val="50000"/>
          </a:srgbClr>
        </a:solidFill>
      </dgm:spPr>
      <dgm:t>
        <a:bodyPr/>
        <a:lstStyle/>
        <a:p>
          <a:r>
            <a:rPr kumimoji="0" lang="ru-RU" sz="2000" b="1" i="0" u="none" strike="noStrike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«Волшебное молоко»</a:t>
          </a:r>
        </a:p>
      </dgm:t>
    </dgm:pt>
    <dgm:pt modelId="{DFE4DEA2-D26D-49E2-A543-6DA13881B553}" type="parTrans" cxnId="{88576754-1355-4DBA-A766-49E92F264A57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3934B18B-4994-4B28-BE44-C1D26C269228}" type="sibTrans" cxnId="{88576754-1355-4DBA-A766-49E92F264A57}">
      <dgm:prSet/>
      <dgm:spPr/>
      <dgm:t>
        <a:bodyPr/>
        <a:lstStyle/>
        <a:p>
          <a:endParaRPr lang="ru-RU" b="1">
            <a:latin typeface="Bookman Old Style" panose="02050604050505020204" pitchFamily="18" charset="0"/>
          </a:endParaRPr>
        </a:p>
      </dgm:t>
    </dgm:pt>
    <dgm:pt modelId="{239FBC3A-7BE6-44B9-8C86-D8FB176997CD}" type="pres">
      <dgm:prSet presAssocID="{A7CB4BB6-5C41-4775-8E8F-7BC79D083EEA}" presName="Name0" presStyleCnt="0">
        <dgm:presLayoutVars>
          <dgm:dir/>
          <dgm:resizeHandles val="exact"/>
        </dgm:presLayoutVars>
      </dgm:prSet>
      <dgm:spPr/>
    </dgm:pt>
    <dgm:pt modelId="{3E3693F6-9885-4308-9687-01EB8A0D70E1}" type="pres">
      <dgm:prSet presAssocID="{EA903283-59F3-4FB9-B310-7EC2E71EFAC2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85B6A3-2077-433F-8470-3DBF50E50843}" type="pres">
      <dgm:prSet presAssocID="{183797E3-5A3D-4FD9-B895-938112A871F8}" presName="space" presStyleCnt="0"/>
      <dgm:spPr/>
    </dgm:pt>
    <dgm:pt modelId="{565C9943-CAAE-4180-8431-051A4C4475BE}" type="pres">
      <dgm:prSet presAssocID="{06131D9C-FB25-4884-91F3-71803D23664E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BF08E-CACF-4D0D-B35A-20AFE740A981}" type="pres">
      <dgm:prSet presAssocID="{39A2FDDA-C304-49CC-AB67-567181A5DF34}" presName="space" presStyleCnt="0"/>
      <dgm:spPr/>
    </dgm:pt>
    <dgm:pt modelId="{2C6B1929-63B9-4F0D-BDFB-F055D52FAEDA}" type="pres">
      <dgm:prSet presAssocID="{DB0371CF-4879-4160-AAD1-AFF3A55A1E9B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71439-348C-4A9D-8B6B-EEBDDD7240C2}" type="pres">
      <dgm:prSet presAssocID="{34CB5DA4-1ABF-44C0-BC8E-FB08CD9910B1}" presName="space" presStyleCnt="0"/>
      <dgm:spPr/>
    </dgm:pt>
    <dgm:pt modelId="{A9582CA1-35F3-4A28-9094-A5A28D0C4587}" type="pres">
      <dgm:prSet presAssocID="{DE5B61A6-FF47-4967-B43A-467071826C70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AB0D9B-074C-40B6-BA01-77AADFAA31C6}" type="pres">
      <dgm:prSet presAssocID="{3934B18B-4994-4B28-BE44-C1D26C269228}" presName="space" presStyleCnt="0"/>
      <dgm:spPr/>
    </dgm:pt>
    <dgm:pt modelId="{5E89C52C-CD2E-4DA1-A8E7-A6CC41A4E598}" type="pres">
      <dgm:prSet presAssocID="{FFBE2E49-166F-48E3-85D4-6FBC5A972DF9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F347FC-6FB1-4E7B-B3DD-6144D04CFB94}" type="presOf" srcId="{DB0371CF-4879-4160-AAD1-AFF3A55A1E9B}" destId="{2C6B1929-63B9-4F0D-BDFB-F055D52FAEDA}" srcOrd="0" destOrd="0" presId="urn:microsoft.com/office/officeart/2005/8/layout/venn3"/>
    <dgm:cxn modelId="{8FD61B37-9415-4506-89C0-B7916AC217A7}" type="presOf" srcId="{EA903283-59F3-4FB9-B310-7EC2E71EFAC2}" destId="{3E3693F6-9885-4308-9687-01EB8A0D70E1}" srcOrd="0" destOrd="0" presId="urn:microsoft.com/office/officeart/2005/8/layout/venn3"/>
    <dgm:cxn modelId="{3CCE88F3-4C5B-4C3A-B60D-3E391AEE5A76}" srcId="{A7CB4BB6-5C41-4775-8E8F-7BC79D083EEA}" destId="{EA903283-59F3-4FB9-B310-7EC2E71EFAC2}" srcOrd="0" destOrd="0" parTransId="{A9904C00-A130-462A-9074-1AC47C708524}" sibTransId="{183797E3-5A3D-4FD9-B895-938112A871F8}"/>
    <dgm:cxn modelId="{B904FB58-E25B-4DC4-9136-517E0D2F6B12}" srcId="{A7CB4BB6-5C41-4775-8E8F-7BC79D083EEA}" destId="{DB0371CF-4879-4160-AAD1-AFF3A55A1E9B}" srcOrd="2" destOrd="0" parTransId="{A9F29E9D-7E14-4607-B331-E5B0C22CA5D1}" sibTransId="{34CB5DA4-1ABF-44C0-BC8E-FB08CD9910B1}"/>
    <dgm:cxn modelId="{D4EA8EC8-CFCA-4D68-913A-D4EB0958796A}" type="presOf" srcId="{06131D9C-FB25-4884-91F3-71803D23664E}" destId="{565C9943-CAAE-4180-8431-051A4C4475BE}" srcOrd="0" destOrd="0" presId="urn:microsoft.com/office/officeart/2005/8/layout/venn3"/>
    <dgm:cxn modelId="{B4C3A468-D31D-4364-83A6-925962C79E09}" type="presOf" srcId="{FFBE2E49-166F-48E3-85D4-6FBC5A972DF9}" destId="{5E89C52C-CD2E-4DA1-A8E7-A6CC41A4E598}" srcOrd="0" destOrd="0" presId="urn:microsoft.com/office/officeart/2005/8/layout/venn3"/>
    <dgm:cxn modelId="{241EB904-2CCA-4C35-A592-E6696571C9C0}" type="presOf" srcId="{DE5B61A6-FF47-4967-B43A-467071826C70}" destId="{A9582CA1-35F3-4A28-9094-A5A28D0C4587}" srcOrd="0" destOrd="0" presId="urn:microsoft.com/office/officeart/2005/8/layout/venn3"/>
    <dgm:cxn modelId="{8436866B-4BAD-478C-9B08-0476E9F8D7AF}" srcId="{A7CB4BB6-5C41-4775-8E8F-7BC79D083EEA}" destId="{FFBE2E49-166F-48E3-85D4-6FBC5A972DF9}" srcOrd="4" destOrd="0" parTransId="{228BE6E9-55D6-408F-AC82-03F899C59147}" sibTransId="{762E8B91-7C8D-4F74-99C4-50DB4EE97B52}"/>
    <dgm:cxn modelId="{AEBC76B0-800A-4FDB-B3D7-A16A744C5F9F}" type="presOf" srcId="{A7CB4BB6-5C41-4775-8E8F-7BC79D083EEA}" destId="{239FBC3A-7BE6-44B9-8C86-D8FB176997CD}" srcOrd="0" destOrd="0" presId="urn:microsoft.com/office/officeart/2005/8/layout/venn3"/>
    <dgm:cxn modelId="{A992D43F-86E6-4214-9F67-97A6A0271F01}" srcId="{A7CB4BB6-5C41-4775-8E8F-7BC79D083EEA}" destId="{06131D9C-FB25-4884-91F3-71803D23664E}" srcOrd="1" destOrd="0" parTransId="{E3071EF1-FAD9-4917-8F92-259840F81A22}" sibTransId="{39A2FDDA-C304-49CC-AB67-567181A5DF34}"/>
    <dgm:cxn modelId="{88576754-1355-4DBA-A766-49E92F264A57}" srcId="{A7CB4BB6-5C41-4775-8E8F-7BC79D083EEA}" destId="{DE5B61A6-FF47-4967-B43A-467071826C70}" srcOrd="3" destOrd="0" parTransId="{DFE4DEA2-D26D-49E2-A543-6DA13881B553}" sibTransId="{3934B18B-4994-4B28-BE44-C1D26C269228}"/>
    <dgm:cxn modelId="{065B6E2D-CC4F-463E-BE45-5F5D599143C3}" type="presParOf" srcId="{239FBC3A-7BE6-44B9-8C86-D8FB176997CD}" destId="{3E3693F6-9885-4308-9687-01EB8A0D70E1}" srcOrd="0" destOrd="0" presId="urn:microsoft.com/office/officeart/2005/8/layout/venn3"/>
    <dgm:cxn modelId="{1A310C12-1A1C-4857-961B-172A46510FF6}" type="presParOf" srcId="{239FBC3A-7BE6-44B9-8C86-D8FB176997CD}" destId="{CE85B6A3-2077-433F-8470-3DBF50E50843}" srcOrd="1" destOrd="0" presId="urn:microsoft.com/office/officeart/2005/8/layout/venn3"/>
    <dgm:cxn modelId="{800E1A17-0194-4D7B-B646-945BE08AFFF5}" type="presParOf" srcId="{239FBC3A-7BE6-44B9-8C86-D8FB176997CD}" destId="{565C9943-CAAE-4180-8431-051A4C4475BE}" srcOrd="2" destOrd="0" presId="urn:microsoft.com/office/officeart/2005/8/layout/venn3"/>
    <dgm:cxn modelId="{200F6E0D-8230-4B2F-BCAE-CA96616C46BE}" type="presParOf" srcId="{239FBC3A-7BE6-44B9-8C86-D8FB176997CD}" destId="{D5FBF08E-CACF-4D0D-B35A-20AFE740A981}" srcOrd="3" destOrd="0" presId="urn:microsoft.com/office/officeart/2005/8/layout/venn3"/>
    <dgm:cxn modelId="{9D458F9D-7C2E-457E-A05C-B207D86E4345}" type="presParOf" srcId="{239FBC3A-7BE6-44B9-8C86-D8FB176997CD}" destId="{2C6B1929-63B9-4F0D-BDFB-F055D52FAEDA}" srcOrd="4" destOrd="0" presId="urn:microsoft.com/office/officeart/2005/8/layout/venn3"/>
    <dgm:cxn modelId="{5AB93B77-CAA1-49EE-AD29-A5E2BF42A1AB}" type="presParOf" srcId="{239FBC3A-7BE6-44B9-8C86-D8FB176997CD}" destId="{84671439-348C-4A9D-8B6B-EEBDDD7240C2}" srcOrd="5" destOrd="0" presId="urn:microsoft.com/office/officeart/2005/8/layout/venn3"/>
    <dgm:cxn modelId="{8EA1A246-A275-4150-B10D-DD531184A307}" type="presParOf" srcId="{239FBC3A-7BE6-44B9-8C86-D8FB176997CD}" destId="{A9582CA1-35F3-4A28-9094-A5A28D0C4587}" srcOrd="6" destOrd="0" presId="urn:microsoft.com/office/officeart/2005/8/layout/venn3"/>
    <dgm:cxn modelId="{5702D1E1-AD4E-4902-B95D-4193B17E1CE2}" type="presParOf" srcId="{239FBC3A-7BE6-44B9-8C86-D8FB176997CD}" destId="{F1AB0D9B-074C-40B6-BA01-77AADFAA31C6}" srcOrd="7" destOrd="0" presId="urn:microsoft.com/office/officeart/2005/8/layout/venn3"/>
    <dgm:cxn modelId="{5DE8D371-939A-480A-AC5E-32017362CE8A}" type="presParOf" srcId="{239FBC3A-7BE6-44B9-8C86-D8FB176997CD}" destId="{5E89C52C-CD2E-4DA1-A8E7-A6CC41A4E598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693F6-9885-4308-9687-01EB8A0D70E1}">
      <dsp:nvSpPr>
        <dsp:cNvPr id="0" name=""/>
        <dsp:cNvSpPr/>
      </dsp:nvSpPr>
      <dsp:spPr>
        <a:xfrm>
          <a:off x="1411" y="589837"/>
          <a:ext cx="2753380" cy="2753380"/>
        </a:xfrm>
        <a:prstGeom prst="ellipse">
          <a:avLst/>
        </a:prstGeom>
        <a:solidFill>
          <a:srgbClr val="0070C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28" tIns="25400" rIns="151528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dirty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 «Правильное питание</a:t>
          </a:r>
        </a:p>
      </dsp:txBody>
      <dsp:txXfrm>
        <a:off x="404634" y="993060"/>
        <a:ext cx="1946934" cy="1946934"/>
      </dsp:txXfrm>
    </dsp:sp>
    <dsp:sp modelId="{565C9943-CAAE-4180-8431-051A4C4475BE}">
      <dsp:nvSpPr>
        <dsp:cNvPr id="0" name=""/>
        <dsp:cNvSpPr/>
      </dsp:nvSpPr>
      <dsp:spPr>
        <a:xfrm>
          <a:off x="2204115" y="589837"/>
          <a:ext cx="2753380" cy="2753380"/>
        </a:xfrm>
        <a:prstGeom prst="ellipse">
          <a:avLst/>
        </a:prstGeom>
        <a:solidFill>
          <a:srgbClr val="FF000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28" tIns="25400" rIns="151528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«Вершки-корешки»</a:t>
          </a:r>
          <a:endParaRPr kumimoji="0" lang="ru-RU" sz="2000" b="1" i="0" u="none" strike="noStrike" kern="1200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sp:txBody>
      <dsp:txXfrm>
        <a:off x="2607338" y="993060"/>
        <a:ext cx="1946934" cy="1946934"/>
      </dsp:txXfrm>
    </dsp:sp>
    <dsp:sp modelId="{2C6B1929-63B9-4F0D-BDFB-F055D52FAEDA}">
      <dsp:nvSpPr>
        <dsp:cNvPr id="0" name=""/>
        <dsp:cNvSpPr/>
      </dsp:nvSpPr>
      <dsp:spPr>
        <a:xfrm>
          <a:off x="4406819" y="589837"/>
          <a:ext cx="2753380" cy="2753380"/>
        </a:xfrm>
        <a:prstGeom prst="ellipse">
          <a:avLst/>
        </a:prstGeom>
        <a:solidFill>
          <a:srgbClr val="FFC00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28" tIns="25400" rIns="151528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«История хлеба»</a:t>
          </a:r>
          <a:endParaRPr kumimoji="0" lang="ru-RU" sz="2000" b="1" i="0" u="none" strike="noStrike" kern="1200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sp:txBody>
      <dsp:txXfrm>
        <a:off x="4810042" y="993060"/>
        <a:ext cx="1946934" cy="1946934"/>
      </dsp:txXfrm>
    </dsp:sp>
    <dsp:sp modelId="{A9582CA1-35F3-4A28-9094-A5A28D0C4587}">
      <dsp:nvSpPr>
        <dsp:cNvPr id="0" name=""/>
        <dsp:cNvSpPr/>
      </dsp:nvSpPr>
      <dsp:spPr>
        <a:xfrm>
          <a:off x="6609524" y="589837"/>
          <a:ext cx="2753380" cy="2753380"/>
        </a:xfrm>
        <a:prstGeom prst="ellipse">
          <a:avLst/>
        </a:prstGeom>
        <a:solidFill>
          <a:srgbClr val="00B0F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28" tIns="25400" rIns="151528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000" b="1" i="0" u="none" strike="noStrike" kern="1200" cap="none" normalizeH="0" baseline="0" smtClean="0">
              <a:ln/>
              <a:effectLst/>
              <a:latin typeface="Bookman Old Style" panose="02050604050505020204" pitchFamily="18" charset="0"/>
              <a:cs typeface="Times New Roman" pitchFamily="18" charset="0"/>
            </a:rPr>
            <a:t>«Волшебное молоко»</a:t>
          </a:r>
        </a:p>
      </dsp:txBody>
      <dsp:txXfrm>
        <a:off x="7012747" y="993060"/>
        <a:ext cx="1946934" cy="1946934"/>
      </dsp:txXfrm>
    </dsp:sp>
    <dsp:sp modelId="{5E89C52C-CD2E-4DA1-A8E7-A6CC41A4E598}">
      <dsp:nvSpPr>
        <dsp:cNvPr id="0" name=""/>
        <dsp:cNvSpPr/>
      </dsp:nvSpPr>
      <dsp:spPr>
        <a:xfrm>
          <a:off x="8812228" y="589837"/>
          <a:ext cx="2753380" cy="2753380"/>
        </a:xfrm>
        <a:prstGeom prst="ellipse">
          <a:avLst/>
        </a:prstGeom>
        <a:solidFill>
          <a:srgbClr val="7030A0">
            <a:alpha val="50000"/>
          </a:srgb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1528" tIns="25400" rIns="151528" bIns="254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ts val="1000"/>
            </a:spcAft>
            <a:buClrTx/>
            <a:buSzTx/>
            <a:buFontTx/>
            <a:buNone/>
            <a:tabLst/>
          </a:pPr>
          <a:r>
            <a:rPr lang="ru-RU" sz="2000" b="1" kern="1200" dirty="0" smtClean="0">
              <a:latin typeface="Bookman Old Style" panose="02050604050505020204" pitchFamily="18" charset="0"/>
            </a:rPr>
            <a:t>«Моторика мелкая - польза крупная»</a:t>
          </a:r>
          <a:endParaRPr kumimoji="0" lang="ru-RU" sz="2000" b="1" i="0" u="none" strike="noStrike" kern="1200" cap="none" normalizeH="0" baseline="0" dirty="0" smtClean="0">
            <a:ln/>
            <a:effectLst/>
            <a:latin typeface="Bookman Old Style" panose="02050604050505020204" pitchFamily="18" charset="0"/>
            <a:cs typeface="Times New Roman" pitchFamily="18" charset="0"/>
          </a:endParaRPr>
        </a:p>
      </dsp:txBody>
      <dsp:txXfrm>
        <a:off x="9215451" y="993060"/>
        <a:ext cx="1946934" cy="19469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4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0-tub-ru.yandex.net/i?id=db687e7811cc3a297218107a1a9a01b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20" y="64873"/>
            <a:ext cx="10585176" cy="7039555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0648" y="-370359"/>
            <a:ext cx="9681065" cy="3200400"/>
          </a:xfrm>
        </p:spPr>
        <p:txBody>
          <a:bodyPr rtlCol="0">
            <a:normAutofit/>
          </a:bodyPr>
          <a:lstStyle/>
          <a:p>
            <a:pPr algn="ctr"/>
            <a:r>
              <a:rPr lang="ru" sz="7200" b="1" dirty="0" smtClean="0">
                <a:latin typeface="Century Gothic" panose="020B0502020202020204" pitchFamily="34" charset="0"/>
              </a:rPr>
              <a:t> </a:t>
            </a:r>
            <a:r>
              <a:rPr lang="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7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«Дорогой здоровья»</a:t>
            </a:r>
            <a:r>
              <a:rPr lang="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464" y="0"/>
            <a:ext cx="12195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молодёжной политики Свердловской области </a:t>
            </a:r>
            <a:b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Администрации г. Екатеринбург </a:t>
            </a:r>
            <a:b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образования Ленинского района </a:t>
            </a:r>
            <a:b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spc="3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№ 55 </a:t>
            </a:r>
          </a:p>
        </p:txBody>
      </p:sp>
      <p:pic>
        <p:nvPicPr>
          <p:cNvPr id="2051" name="Picture 3" descr="C:\Users\МДОУ\Desktop\оформление\Колосок - табличка на футбол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4" y="5163631"/>
            <a:ext cx="1704272" cy="1700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2349996" y="332656"/>
            <a:ext cx="7716311" cy="4010497"/>
          </a:xfrm>
          <a:prstGeom prst="rect">
            <a:avLst/>
          </a:prstGeom>
          <a:ln w="76200">
            <a:solidFill>
              <a:srgbClr val="FAF4E4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710036" y="4549676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Здоровые дети – в здоровой семье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Здоровые семьи – в здоровой стране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Здоровые страны – планета здорова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Здоровье – какое прекрасное слово!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Так пусть на здоровой планете</a:t>
            </a:r>
          </a:p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Franklin Gothic Heavy" panose="020B0903020102020204" pitchFamily="34" charset="0"/>
              </a:rPr>
              <a:t>Растут здоровые дети!</a:t>
            </a:r>
          </a:p>
        </p:txBody>
      </p:sp>
    </p:spTree>
    <p:extLst>
      <p:ext uri="{BB962C8B-B14F-4D97-AF65-F5344CB8AC3E}">
        <p14:creationId xmlns:p14="http://schemas.microsoft.com/office/powerpoint/2010/main" val="2378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9910836" y="-24165"/>
            <a:ext cx="6101185" cy="648072"/>
          </a:xfrm>
        </p:spPr>
        <p:txBody>
          <a:bodyPr rtlCol="0">
            <a:normAutofit/>
          </a:bodyPr>
          <a:lstStyle/>
          <a:p>
            <a:pPr rtl="0"/>
            <a:r>
              <a:rPr lang="ru" sz="2000" b="1" dirty="0" smtClean="0">
                <a:latin typeface="Century Gothic" panose="020B0502020202020204" pitchFamily="34" charset="0"/>
              </a:rPr>
              <a:t>Актуальность</a:t>
            </a:r>
            <a:endParaRPr lang="ru" sz="2000" b="1" dirty="0">
              <a:latin typeface="Century Gothic" panose="020B0502020202020204" pitchFamily="34" charset="0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22428" y="1268760"/>
            <a:ext cx="11161240" cy="2376264"/>
          </a:xfrm>
        </p:spPr>
        <p:txBody>
          <a:bodyPr rtlCol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      Одной из самых важных задач перед нами  - научить </a:t>
            </a:r>
            <a:r>
              <a:rPr lang="ru-RU" sz="1800" dirty="0">
                <a:latin typeface="Bookman Old Style" panose="02050604050505020204" pitchFamily="18" charset="0"/>
              </a:rPr>
              <a:t>детей с самого раннего возраста ценить, беречь и укреплять своё здоровье, если мы станем личным примером демонстрировать здоровый образ жизни, только в этом случае можно будет надеяться, что будущие поколения будут более здоровыми и развитыми не только интеллектуально, духовно, но и </a:t>
            </a:r>
            <a:r>
              <a:rPr lang="ru-RU" sz="1800" dirty="0" smtClean="0">
                <a:latin typeface="Bookman Old Style" panose="02050604050505020204" pitchFamily="18" charset="0"/>
              </a:rPr>
              <a:t>физически.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</a:t>
            </a:r>
            <a:r>
              <a:rPr lang="ru-RU" sz="1800" dirty="0" smtClean="0">
                <a:latin typeface="Bookman Old Style" panose="02050604050505020204" pitchFamily="18" charset="0"/>
              </a:rPr>
              <a:t>   Проблема </a:t>
            </a:r>
            <a:r>
              <a:rPr lang="ru-RU" sz="1800" dirty="0">
                <a:latin typeface="Bookman Old Style" panose="02050604050505020204" pitchFamily="18" charset="0"/>
              </a:rPr>
              <a:t>формирования у дошкольников культуры здоровья очень важна. От её решения зависит будущее нации и государства</a:t>
            </a:r>
            <a:r>
              <a:rPr lang="ru-RU" sz="1800" dirty="0" smtClean="0">
                <a:latin typeface="Bookman Old Style" panose="02050604050505020204" pitchFamily="18" charset="0"/>
              </a:rPr>
              <a:t>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</a:t>
            </a:r>
            <a:r>
              <a:rPr lang="ru-RU" sz="1800" dirty="0" smtClean="0">
                <a:latin typeface="Bookman Old Style" panose="02050604050505020204" pitchFamily="18" charset="0"/>
              </a:rPr>
              <a:t>В рамках реализации проекта «Дорога здоровья», мы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Большое внимание уделяем  культуре питания.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>
                <a:latin typeface="Bookman Old Style" panose="02050604050505020204" pitchFamily="18" charset="0"/>
              </a:rPr>
              <a:t> </a:t>
            </a:r>
            <a:r>
              <a:rPr lang="ru-RU" sz="1800" dirty="0" smtClean="0">
                <a:latin typeface="Bookman Old Style" panose="02050604050505020204" pitchFamily="18" charset="0"/>
              </a:rPr>
              <a:t>   </a:t>
            </a: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830" y="367754"/>
            <a:ext cx="1146643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ДЕВИЗ – </a:t>
            </a:r>
          </a:p>
          <a:p>
            <a:pPr algn="ctr">
              <a:lnSpc>
                <a:spcPct val="90000"/>
              </a:lnSpc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«Здоровое питание – основа процветания!»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im0-tub-ru.yandex.net/i?id=9f4a336ffa8f8f0d9b52ae909f8329d5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48" y="3401754"/>
            <a:ext cx="3728499" cy="32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onstruktortestov.ru/files/731d/3e76/3004/7733/1713/300a/7052/7217/2586613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3" y="5353616"/>
            <a:ext cx="1504383" cy="15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56355" y="5021654"/>
            <a:ext cx="792088" cy="7571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804" y="3806932"/>
            <a:ext cx="761197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dirty="0" smtClean="0">
                <a:latin typeface="Bookman Old Style" panose="02050604050505020204" pitchFamily="18" charset="0"/>
              </a:rPr>
              <a:t>    Основной проблемой </a:t>
            </a:r>
            <a:r>
              <a:rPr lang="ru-RU" dirty="0">
                <a:latin typeface="Bookman Old Style" panose="02050604050505020204" pitchFamily="18" charset="0"/>
              </a:rPr>
              <a:t>современных детей является влияние на них рекламы вредной еды. Различные заведения быстрого питания, предлагающие вместо полезных овощей и фруктов калорийные и напичканные «химией» гамбургеры, чипсы, пиццу и различные иные лакомства буквально заполнили улицы нашей страны. Родители нередко соглашаются на подобную пищу для детей в силу того, что другие блюда и продукты малыши не едят, а оставлять их голодными родительское сердце просто не позволяет. В связи с этим растет число болезней пищеварения, обменных нарушений и ожирения среди совсем еще малышей.</a:t>
            </a:r>
          </a:p>
        </p:txBody>
      </p:sp>
    </p:spTree>
    <p:extLst>
      <p:ext uri="{BB962C8B-B14F-4D97-AF65-F5344CB8AC3E}">
        <p14:creationId xmlns:p14="http://schemas.microsoft.com/office/powerpoint/2010/main" val="127082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7787" y="424732"/>
            <a:ext cx="115637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Bookman Old Style" panose="02050604050505020204" pitchFamily="18" charset="0"/>
              </a:rPr>
              <a:t>Цель:</a:t>
            </a:r>
            <a:r>
              <a:rPr lang="ru-RU" sz="2000" dirty="0">
                <a:latin typeface="Bookman Old Style" panose="02050604050505020204" pitchFamily="18" charset="0"/>
              </a:rPr>
              <a:t> с</a:t>
            </a:r>
            <a:r>
              <a:rPr lang="ru-RU" sz="2000" dirty="0" smtClean="0">
                <a:latin typeface="Bookman Old Style" panose="02050604050505020204" pitchFamily="18" charset="0"/>
              </a:rPr>
              <a:t>оздание </a:t>
            </a:r>
            <a:r>
              <a:rPr lang="ru-RU" sz="2000" dirty="0">
                <a:latin typeface="Bookman Old Style" panose="02050604050505020204" pitchFamily="18" charset="0"/>
              </a:rPr>
              <a:t>единого профилактического, </a:t>
            </a:r>
            <a:r>
              <a:rPr lang="ru-RU" sz="2000" dirty="0" err="1">
                <a:latin typeface="Bookman Old Style" panose="02050604050505020204" pitchFamily="18" charset="0"/>
              </a:rPr>
              <a:t>здоровьесберегающего</a:t>
            </a:r>
            <a:r>
              <a:rPr lang="ru-RU" sz="2000" dirty="0">
                <a:latin typeface="Bookman Old Style" panose="02050604050505020204" pitchFamily="18" charset="0"/>
              </a:rPr>
              <a:t>  пространства для формирования у воспитанников и их семей активной жизненной позиции, направленной на приобщение к здоровому образу жизни, через формирование знаний, установок и навыков осознанного отношения к здоровому питанию.</a:t>
            </a:r>
          </a:p>
          <a:p>
            <a:pPr algn="just"/>
            <a:endParaRPr lang="ru-RU" sz="2000" dirty="0">
              <a:latin typeface="Bookman Old Style" panose="0205060405050502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165" y="1700808"/>
            <a:ext cx="118517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latin typeface="Bookman Old Style" panose="02050604050505020204" pitchFamily="18" charset="0"/>
              </a:rPr>
              <a:t>Задачи:</a:t>
            </a:r>
          </a:p>
          <a:p>
            <a:pPr lvl="0" algn="just"/>
            <a:r>
              <a:rPr lang="ru-RU" sz="2000" b="1" dirty="0" smtClean="0">
                <a:latin typeface="Bookman Old Style" panose="02050604050505020204" pitchFamily="18" charset="0"/>
              </a:rPr>
              <a:t>Образовательные:</a:t>
            </a:r>
            <a:endParaRPr lang="ru-RU" sz="2000" b="1" dirty="0">
              <a:latin typeface="Bookman Old Style" panose="0205060405050502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формировать </a:t>
            </a:r>
            <a:r>
              <a:rPr lang="ru-RU" sz="2000" dirty="0">
                <a:latin typeface="Bookman Old Style" panose="02050604050505020204" pitchFamily="18" charset="0"/>
              </a:rPr>
              <a:t>представление о правильном </a:t>
            </a:r>
            <a:r>
              <a:rPr lang="ru-RU" sz="2000" dirty="0" smtClean="0">
                <a:latin typeface="Bookman Old Style" panose="02050604050505020204" pitchFamily="18" charset="0"/>
              </a:rPr>
              <a:t>питании;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умение </a:t>
            </a:r>
            <a:r>
              <a:rPr lang="ru-RU" sz="2000" dirty="0">
                <a:latin typeface="Bookman Old Style" panose="02050604050505020204" pitchFamily="18" charset="0"/>
              </a:rPr>
              <a:t>выбирать полезные продукты </a:t>
            </a:r>
            <a:r>
              <a:rPr lang="ru-RU" sz="2000" dirty="0" smtClean="0">
                <a:latin typeface="Bookman Old Style" panose="02050604050505020204" pitchFamily="18" charset="0"/>
              </a:rPr>
              <a:t>питания;</a:t>
            </a:r>
            <a:endParaRPr lang="ru-RU" sz="2000" dirty="0">
              <a:latin typeface="Bookman Old Style" panose="02050604050505020204" pitchFamily="18" charset="0"/>
            </a:endParaRPr>
          </a:p>
          <a:p>
            <a:pPr lvl="0" algn="just"/>
            <a:r>
              <a:rPr lang="ru-RU" sz="2000" b="1" dirty="0" smtClean="0">
                <a:latin typeface="Bookman Old Style" panose="02050604050505020204" pitchFamily="18" charset="0"/>
              </a:rPr>
              <a:t>Развивающие: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развивать </a:t>
            </a:r>
            <a:r>
              <a:rPr lang="ru-RU" sz="2000" dirty="0">
                <a:latin typeface="Bookman Old Style" panose="02050604050505020204" pitchFamily="18" charset="0"/>
              </a:rPr>
              <a:t>внимание, мышление, память; 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Воспитательные: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Bookman Old Style" panose="02050604050505020204" pitchFamily="18" charset="0"/>
              </a:rPr>
              <a:t>воспитывать </a:t>
            </a:r>
            <a:r>
              <a:rPr lang="ru-RU" sz="2000" dirty="0">
                <a:latin typeface="Bookman Old Style" panose="02050604050505020204" pitchFamily="18" charset="0"/>
              </a:rPr>
              <a:t>положительное отношение к </a:t>
            </a:r>
            <a:r>
              <a:rPr lang="ru-RU" sz="2000" dirty="0" smtClean="0">
                <a:latin typeface="Bookman Old Style" panose="02050604050505020204" pitchFamily="18" charset="0"/>
              </a:rPr>
              <a:t>полезным  и отрицательное </a:t>
            </a:r>
            <a:r>
              <a:rPr lang="ru-RU" sz="2000" dirty="0">
                <a:latin typeface="Bookman Old Style" panose="02050604050505020204" pitchFamily="18" charset="0"/>
              </a:rPr>
              <a:t>отношение к вредным продуктам </a:t>
            </a:r>
            <a:r>
              <a:rPr lang="ru-RU" sz="2000" dirty="0" smtClean="0">
                <a:latin typeface="Bookman Old Style" panose="02050604050505020204" pitchFamily="18" charset="0"/>
              </a:rPr>
              <a:t>питания</a:t>
            </a:r>
            <a:endParaRPr lang="ru-RU" sz="2000" dirty="0"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7485" y="0"/>
            <a:ext cx="242406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latin typeface="Century Gothic" panose="020B0502020202020204" pitchFamily="34" charset="0"/>
              </a:rPr>
              <a:t>Цели и задачи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2"/>
          <p:cNvSpPr txBox="1">
            <a:spLocks/>
          </p:cNvSpPr>
          <p:nvPr/>
        </p:nvSpPr>
        <p:spPr>
          <a:xfrm>
            <a:off x="8326660" y="5815"/>
            <a:ext cx="6101185" cy="64807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" sz="2000" b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62481626"/>
              </p:ext>
            </p:extLst>
          </p:nvPr>
        </p:nvGraphicFramePr>
        <p:xfrm>
          <a:off x="8312" y="329851"/>
          <a:ext cx="11567020" cy="393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764" y="4077072"/>
            <a:ext cx="10801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1600" dirty="0">
                <a:latin typeface="Bookman Old Style" panose="02050604050505020204" pitchFamily="18" charset="0"/>
              </a:rPr>
              <a:t>Чтение научно-познавательной литературы;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Беседа о пользе овощей и фруктов;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sz="1600" dirty="0">
                <a:latin typeface="Bookman Old Style" panose="02050604050505020204" pitchFamily="18" charset="0"/>
              </a:rPr>
              <a:t>Подвижные игры и физкультминутки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600" dirty="0">
                <a:latin typeface="Bookman Old Style" panose="02050604050505020204" pitchFamily="18" charset="0"/>
              </a:rPr>
              <a:t>Прививание основ гигиены: мытье рук перед приёмом пищи, чистка зубов утром и вечером, полоскание полости рта после каждого приёма пищи, душ и т.п.;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600" dirty="0">
                <a:latin typeface="Bookman Old Style" panose="02050604050505020204" pitchFamily="18" charset="0"/>
              </a:rPr>
              <a:t>Прививание основ правильного питания через мультфильмы, дидактические материалы;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1600" dirty="0">
                <a:latin typeface="Bookman Old Style" panose="02050604050505020204" pitchFamily="18" charset="0"/>
              </a:rPr>
              <a:t>Профилактика плоскостопия, укрепление мышц спины при помощи нестандартного самодельного спортивного оборудования;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Артикуляционные </a:t>
            </a:r>
            <a:r>
              <a:rPr lang="ru-RU" sz="1600" dirty="0">
                <a:latin typeface="Bookman Old Style" panose="02050604050505020204" pitchFamily="18" charset="0"/>
              </a:rPr>
              <a:t>и дыхательные </a:t>
            </a:r>
            <a:r>
              <a:rPr lang="ru-RU" sz="1600" dirty="0" smtClean="0">
                <a:latin typeface="Bookman Old Style" panose="02050604050505020204" pitchFamily="18" charset="0"/>
              </a:rPr>
              <a:t>упражнения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dirty="0" smtClean="0">
                <a:latin typeface="Bookman Old Style" panose="02050604050505020204" pitchFamily="18" charset="0"/>
              </a:rPr>
              <a:t>Рекомендации родителям по вопросу питания дошкольников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3892" y="3501008"/>
            <a:ext cx="27366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latin typeface="Bookman Old Style" panose="02050604050505020204" pitchFamily="18" charset="0"/>
              </a:rPr>
              <a:t>Методы реализации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promechti.ru/wp-content/uploads/2016/09/abbot_2-500x344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7600">
                        <a14:foregroundMark x1="87400" y1="70349" x2="87600" y2="71221"/>
                        <a14:backgroundMark x1="8400" y1="38081" x2="15600" y2="28198"/>
                        <a14:backgroundMark x1="15400" y1="27907" x2="38000" y2="31395"/>
                        <a14:backgroundMark x1="8600" y1="39244" x2="30800" y2="45640"/>
                        <a14:backgroundMark x1="74800" y1="36337" x2="69200" y2="43605"/>
                        <a14:backgroundMark x1="83200" y1="52035" x2="83200" y2="52035"/>
                        <a14:backgroundMark x1="25000" y1="52035" x2="25000" y2="52035"/>
                        <a14:backgroundMark x1="24200" y1="59593" x2="24200" y2="59593"/>
                        <a14:backgroundMark x1="21000" y1="63372" x2="21000" y2="63372"/>
                        <a14:backgroundMark x1="18200" y1="63953" x2="18200" y2="63953"/>
                        <a14:backgroundMark x1="19600" y1="70930" x2="19600" y2="70930"/>
                        <a14:backgroundMark x1="19200" y1="73837" x2="19200" y2="73837"/>
                        <a14:backgroundMark x1="10800" y1="72384" x2="10800" y2="72384"/>
                        <a14:backgroundMark x1="76200" y1="54360" x2="74600" y2="53488"/>
                        <a14:backgroundMark x1="21000" y1="70058" x2="20600" y2="69767"/>
                        <a14:backgroundMark x1="13400" y1="63081" x2="13400" y2="63081"/>
                        <a14:backgroundMark x1="40400" y1="94186" x2="40400" y2="94186"/>
                        <a14:backgroundMark x1="49000" y1="96221" x2="49000" y2="96221"/>
                        <a14:backgroundMark x1="8400" y1="93314" x2="92200" y2="95640"/>
                        <a14:backgroundMark x1="14200" y1="84302" x2="14200" y2="84302"/>
                        <a14:backgroundMark x1="13800" y1="84302" x2="14200" y2="85756"/>
                        <a14:backgroundMark x1="71600" y1="46512" x2="72000" y2="47965"/>
                        <a14:backgroundMark x1="74600" y1="44767" x2="75000" y2="45640"/>
                        <a14:backgroundMark x1="77000" y1="48547" x2="77200" y2="48547"/>
                        <a14:backgroundMark x1="75400" y1="46802" x2="76600" y2="48256"/>
                        <a14:backgroundMark x1="77800" y1="49128" x2="78800" y2="50000"/>
                        <a14:backgroundMark x1="84600" y1="53198" x2="86000" y2="56395"/>
                        <a14:backgroundMark x1="87400" y1="56977" x2="87400" y2="56977"/>
                        <a14:backgroundMark x1="85000" y1="59302" x2="85000" y2="59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84" y="1000511"/>
            <a:ext cx="3959943" cy="272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2221" y="189894"/>
            <a:ext cx="1022513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Правильное питание»</a:t>
            </a:r>
            <a:endParaRPr lang="ru-RU" sz="3200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Позитивная установка:</a:t>
            </a:r>
            <a:r>
              <a:rPr lang="ru-RU" dirty="0">
                <a:latin typeface="Bookman Old Style" panose="02050604050505020204" pitchFamily="18" charset="0"/>
              </a:rPr>
              <a:t> Пусть ваша еда станет лекарством, а не лекарства едой! 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Основная </a:t>
            </a:r>
            <a:r>
              <a:rPr lang="ru-RU" b="1" dirty="0">
                <a:latin typeface="Bookman Old Style" panose="02050604050505020204" pitchFamily="18" charset="0"/>
              </a:rPr>
              <a:t>цель 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формирование представления дошкольников о пользе здоровой пищи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Задачи</a:t>
            </a:r>
            <a:r>
              <a:rPr lang="ru-RU" b="1" dirty="0">
                <a:latin typeface="Bookman Old Style" panose="02050604050505020204" pitchFamily="18" charset="0"/>
              </a:rPr>
              <a:t>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Расширять представления о факторах, разрушающих здоровье человека.</a:t>
            </a:r>
          </a:p>
          <a:p>
            <a:pPr marL="228600" indent="-228600">
              <a:buAutoNum type="arabicPeriod"/>
            </a:pPr>
            <a:endParaRPr lang="ru-RU" dirty="0">
              <a:latin typeface="Bookman Old Style" panose="02050604050505020204" pitchFamily="18" charset="0"/>
            </a:endParaRPr>
          </a:p>
          <a:p>
            <a:pPr marL="228600" indent="-228600">
              <a:buAutoNum type="arabicPeriod" startAt="2"/>
            </a:pPr>
            <a:r>
              <a:rPr lang="ru-RU" dirty="0" smtClean="0">
                <a:latin typeface="Bookman Old Style" panose="02050604050505020204" pitchFamily="18" charset="0"/>
              </a:rPr>
              <a:t>Формировать положительное </a:t>
            </a:r>
            <a:r>
              <a:rPr lang="ru-RU" dirty="0">
                <a:latin typeface="Bookman Old Style" panose="02050604050505020204" pitchFamily="18" charset="0"/>
              </a:rPr>
              <a:t>отношения ребёнка к </a:t>
            </a:r>
            <a:r>
              <a:rPr lang="ru-RU" dirty="0" smtClean="0">
                <a:latin typeface="Bookman Old Style" panose="02050604050505020204" pitchFamily="18" charset="0"/>
              </a:rPr>
              <a:t>самому себе, уметь определять вредные и полезные продукты;</a:t>
            </a:r>
            <a:endParaRPr lang="ru-RU" dirty="0">
              <a:latin typeface="Bookman Old Style" panose="02050604050505020204" pitchFamily="18" charset="0"/>
            </a:endParaRPr>
          </a:p>
          <a:p>
            <a:pPr marL="228600" indent="-228600">
              <a:buAutoNum type="arabicPeriod" startAt="2"/>
            </a:pPr>
            <a:endParaRPr lang="ru-RU" dirty="0">
              <a:latin typeface="Bookman Old Style" panose="02050604050505020204" pitchFamily="18" charset="0"/>
            </a:endParaRPr>
          </a:p>
          <a:p>
            <a:pPr lvl="0"/>
            <a:r>
              <a:rPr lang="ru-RU" dirty="0">
                <a:latin typeface="Bookman Old Style" panose="02050604050505020204" pitchFamily="18" charset="0"/>
              </a:rPr>
              <a:t>3. </a:t>
            </a:r>
            <a:r>
              <a:rPr lang="ru-RU" dirty="0" smtClean="0">
                <a:latin typeface="Bookman Old Style" panose="02050604050505020204" pitchFamily="18" charset="0"/>
              </a:rPr>
              <a:t>Воспитывать привычку к здоровому питанию.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44" y="3676732"/>
            <a:ext cx="2293831" cy="305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1"/>
          <a:stretch/>
        </p:blipFill>
        <p:spPr>
          <a:xfrm>
            <a:off x="1125860" y="3760637"/>
            <a:ext cx="2731677" cy="274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6"/>
          <a:stretch/>
        </p:blipFill>
        <p:spPr>
          <a:xfrm>
            <a:off x="7678588" y="3830223"/>
            <a:ext cx="2592288" cy="269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4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www.stihi.ru/pics/2012/08/08/8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317" y="27243"/>
            <a:ext cx="2160240" cy="159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2220" y="189894"/>
            <a:ext cx="1143082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Вершки и корешки»</a:t>
            </a:r>
            <a:endParaRPr lang="ru-RU" sz="3200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Позитивная установка:</a:t>
            </a:r>
            <a:r>
              <a:rPr lang="ru-RU" dirty="0">
                <a:latin typeface="Bookman Old Style" panose="02050604050505020204" pitchFamily="18" charset="0"/>
              </a:rPr>
              <a:t> «Овощи на грядке, здоровье в порядке!» 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Основная цель :</a:t>
            </a:r>
            <a:r>
              <a:rPr lang="ru-RU" dirty="0">
                <a:latin typeface="Bookman Old Style" panose="02050604050505020204" pitchFamily="18" charset="0"/>
              </a:rPr>
              <a:t> формирование экологической культуры у детей и родителей</a:t>
            </a:r>
            <a:r>
              <a:rPr lang="ru-RU" dirty="0" smtClean="0">
                <a:latin typeface="Bookman Old Style" panose="02050604050505020204" pitchFamily="18" charset="0"/>
              </a:rPr>
              <a:t>,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>
                <a:latin typeface="Bookman Old Style" panose="02050604050505020204" pitchFamily="18" charset="0"/>
              </a:rPr>
              <a:t>создание условий для познавательного развития детей через проектно-исследовательскую деятельность и организацию художественно-продуктивной творческой деятельности. Вовлечение родителей в совместную с детьми деятельность. </a:t>
            </a:r>
          </a:p>
          <a:p>
            <a:r>
              <a:rPr lang="ru-RU" b="1" dirty="0" smtClean="0">
                <a:latin typeface="Bookman Old Style" panose="02050604050505020204" pitchFamily="18" charset="0"/>
              </a:rPr>
              <a:t>Задачи</a:t>
            </a:r>
            <a:r>
              <a:rPr lang="ru-RU" b="1" dirty="0">
                <a:latin typeface="Bookman Old Style" panose="02050604050505020204" pitchFamily="18" charset="0"/>
              </a:rPr>
              <a:t>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Формировать у детей знания о росте и потребности растений (тепло, влага, свет);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Формировать умения наблюдать, ухаживать за огородными культурами. Развивать любознательность, интерес к исследовательской деятельности, экспериментированию;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Воспитывать бережное и заботливое отношение к растениям;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Формировать партнёрские взаимоотношения между педагогом, детьми и родителями.</a:t>
            </a:r>
          </a:p>
          <a:p>
            <a:pPr marL="228600" indent="-228600">
              <a:buAutoNum type="arabicPeriod"/>
            </a:pPr>
            <a:r>
              <a:rPr lang="ru-RU" dirty="0">
                <a:latin typeface="Bookman Old Style" panose="02050604050505020204" pitchFamily="18" charset="0"/>
              </a:rPr>
              <a:t>Развивать у детей интерес к своему здоровью и окружающих, а также к условиям сохранения и укрепления здоровья посредством организации здорового питания.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5"/>
          <a:stretch/>
        </p:blipFill>
        <p:spPr>
          <a:xfrm>
            <a:off x="352220" y="4497822"/>
            <a:ext cx="2376264" cy="21080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6"/>
          <a:stretch/>
        </p:blipFill>
        <p:spPr>
          <a:xfrm>
            <a:off x="2926060" y="4497821"/>
            <a:ext cx="2376264" cy="21080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5" b="17375"/>
          <a:stretch>
            <a:fillRect/>
          </a:stretch>
        </p:blipFill>
        <p:spPr>
          <a:xfrm>
            <a:off x="9275216" y="4513071"/>
            <a:ext cx="2520280" cy="2192637"/>
          </a:xfrm>
          <a:prstGeom prst="roundRect">
            <a:avLst>
              <a:gd name="adj" fmla="val 3098"/>
            </a:avLst>
          </a:prstGeom>
        </p:spPr>
      </p:pic>
      <p:pic>
        <p:nvPicPr>
          <p:cNvPr id="9" name="Picture 2" descr="http://www.theguidetogaygardening.com/wp-content/uploads/2017/04/carrot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665" y="5596118"/>
            <a:ext cx="1999901" cy="109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3.bp.blogspot.com/-NZjH6wsZnIo/VUA762QEemI/AAAAAAAAewc/li84-Kp_GdU/s1600/rabanet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615" y="4497821"/>
            <a:ext cx="1662335" cy="15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4763068"/>
            <a:ext cx="969127" cy="13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5"/>
          <a:stretch/>
        </p:blipFill>
        <p:spPr>
          <a:xfrm>
            <a:off x="9691819" y="0"/>
            <a:ext cx="2497006" cy="25988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2220" y="189894"/>
            <a:ext cx="1143082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История хлеба»</a:t>
            </a:r>
            <a:endParaRPr lang="ru-RU" sz="3200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Позитивная установка: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«Хлеб – всему голова!» </a:t>
            </a:r>
            <a:endParaRPr lang="ru-RU" dirty="0">
              <a:latin typeface="Bookman Old Style" panose="020506040505050202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Основная цель 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Формирование </a:t>
            </a:r>
            <a:r>
              <a:rPr lang="ru-RU" dirty="0">
                <a:latin typeface="Bookman Old Style" panose="02050604050505020204" pitchFamily="18" charset="0"/>
              </a:rPr>
              <a:t>у детей знания о процессе выращивания,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обработки </a:t>
            </a:r>
            <a:r>
              <a:rPr lang="ru-RU" dirty="0">
                <a:latin typeface="Bookman Old Style" panose="02050604050505020204" pitchFamily="18" charset="0"/>
              </a:rPr>
              <a:t>и производства хлеба и хлебобулочных изделий в различные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dirty="0" smtClean="0">
                <a:latin typeface="Bookman Old Style" panose="02050604050505020204" pitchFamily="18" charset="0"/>
              </a:rPr>
              <a:t>исторические периоды, актуализация знании у родителей. 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Задачи</a:t>
            </a:r>
            <a:r>
              <a:rPr lang="ru-RU" b="1" dirty="0">
                <a:latin typeface="Bookman Old Style" panose="02050604050505020204" pitchFamily="18" charset="0"/>
              </a:rPr>
              <a:t>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Bookman Old Style" panose="02050604050505020204" pitchFamily="18" charset="0"/>
              </a:rPr>
              <a:t>Развитие </a:t>
            </a:r>
            <a:r>
              <a:rPr lang="ru-RU" dirty="0">
                <a:latin typeface="Bookman Old Style" panose="02050604050505020204" pitchFamily="18" charset="0"/>
              </a:rPr>
              <a:t>интеллекта и инициативности через углублённое знакомство 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с </a:t>
            </a:r>
            <a:r>
              <a:rPr lang="ru-RU" dirty="0">
                <a:latin typeface="Bookman Old Style" panose="02050604050505020204" pitchFamily="18" charset="0"/>
              </a:rPr>
              <a:t>пшеницей;  </a:t>
            </a:r>
            <a:endParaRPr lang="ru-RU" dirty="0" smtClean="0">
              <a:latin typeface="Bookman Old Style" panose="02050604050505020204" pitchFamily="18" charset="0"/>
            </a:endParaRPr>
          </a:p>
          <a:p>
            <a:r>
              <a:rPr lang="ru-RU" dirty="0" smtClean="0">
                <a:latin typeface="Bookman Old Style" panose="02050604050505020204" pitchFamily="18" charset="0"/>
              </a:rPr>
              <a:t>2</a:t>
            </a:r>
            <a:r>
              <a:rPr lang="ru-RU" dirty="0">
                <a:latin typeface="Bookman Old Style" panose="02050604050505020204" pitchFamily="18" charset="0"/>
              </a:rPr>
              <a:t>) Формирование бережного отношения к хлебу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3</a:t>
            </a:r>
            <a:r>
              <a:rPr lang="ru-RU" dirty="0">
                <a:latin typeface="Bookman Old Style" panose="02050604050505020204" pitchFamily="18" charset="0"/>
              </a:rPr>
              <a:t>) Обогащение предметно-развивающей среды в </a:t>
            </a:r>
            <a:r>
              <a:rPr lang="ru-RU" dirty="0" smtClean="0">
                <a:latin typeface="Bookman Old Style" panose="02050604050505020204" pitchFamily="18" charset="0"/>
              </a:rPr>
              <a:t>ДОУ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4</a:t>
            </a:r>
            <a:r>
              <a:rPr lang="ru-RU" dirty="0">
                <a:latin typeface="Bookman Old Style" panose="02050604050505020204" pitchFamily="18" charset="0"/>
              </a:rPr>
              <a:t>) Расширение кругозора </a:t>
            </a:r>
            <a:r>
              <a:rPr lang="ru-RU" dirty="0" smtClean="0">
                <a:latin typeface="Bookman Old Style" panose="02050604050505020204" pitchFamily="18" charset="0"/>
              </a:rPr>
              <a:t>дошкольников;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5</a:t>
            </a:r>
            <a:r>
              <a:rPr lang="ru-RU" dirty="0">
                <a:latin typeface="Bookman Old Style" panose="02050604050505020204" pitchFamily="18" charset="0"/>
              </a:rPr>
              <a:t>) Формирование исследовательских умений и </a:t>
            </a:r>
            <a:r>
              <a:rPr lang="ru-RU" dirty="0" smtClean="0">
                <a:latin typeface="Bookman Old Style" panose="02050604050505020204" pitchFamily="18" charset="0"/>
              </a:rPr>
              <a:t>навыков;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6</a:t>
            </a:r>
            <a:r>
              <a:rPr lang="ru-RU" dirty="0">
                <a:latin typeface="Bookman Old Style" panose="02050604050505020204" pitchFamily="18" charset="0"/>
              </a:rPr>
              <a:t>) Вовлечение родителей в жизнь детского </a:t>
            </a:r>
            <a:r>
              <a:rPr lang="ru-RU" dirty="0" smtClean="0">
                <a:latin typeface="Bookman Old Style" panose="02050604050505020204" pitchFamily="18" charset="0"/>
              </a:rPr>
              <a:t>сада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4145544"/>
            <a:ext cx="2041336" cy="257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6" y="2948852"/>
            <a:ext cx="2736304" cy="36484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0" y="4145544"/>
            <a:ext cx="1958102" cy="26108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00" y="4145544"/>
            <a:ext cx="1986291" cy="2589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78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52220" y="189894"/>
            <a:ext cx="1143082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Волшебное молоко»</a:t>
            </a:r>
            <a:endParaRPr lang="ru-RU" sz="3200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Позитивная установка:</a:t>
            </a:r>
            <a:r>
              <a:rPr lang="ru-RU" dirty="0">
                <a:latin typeface="Bookman Old Style" panose="02050604050505020204" pitchFamily="18" charset="0"/>
              </a:rPr>
              <a:t> «Молоко – это изумительная пища приготовленная самой </a:t>
            </a:r>
            <a:r>
              <a:rPr lang="ru-RU" dirty="0" smtClean="0">
                <a:latin typeface="Bookman Old Style" panose="02050604050505020204" pitchFamily="18" charset="0"/>
              </a:rPr>
              <a:t>природой!» 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Основная цель :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обогащение знании и представлении </a:t>
            </a:r>
            <a:r>
              <a:rPr lang="ru-RU" dirty="0">
                <a:latin typeface="Bookman Old Style" panose="02050604050505020204" pitchFamily="18" charset="0"/>
              </a:rPr>
              <a:t>детей о молоке, как о ценном и полезном продукте для здоровья</a:t>
            </a:r>
            <a:r>
              <a:rPr lang="ru-RU" dirty="0" smtClean="0">
                <a:latin typeface="Bookman Old Style" panose="02050604050505020204" pitchFamily="18" charset="0"/>
              </a:rPr>
              <a:t>.</a:t>
            </a: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Задачи: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Расширять кругозор детей о молоке и молочных продуктах.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 Формировать у детей исследовательские навыки (поиск информации в различных источниках).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 Развивать познавательный интерес к исследовательской деятельности, </a:t>
            </a:r>
            <a:r>
              <a:rPr lang="ru-RU" dirty="0" smtClean="0">
                <a:latin typeface="Bookman Old Style" panose="02050604050505020204" pitchFamily="18" charset="0"/>
              </a:rPr>
              <a:t>желание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 </a:t>
            </a:r>
            <a:r>
              <a:rPr lang="ru-RU" dirty="0">
                <a:latin typeface="Bookman Old Style" panose="02050604050505020204" pitchFamily="18" charset="0"/>
              </a:rPr>
              <a:t>познать </a:t>
            </a:r>
            <a:r>
              <a:rPr lang="ru-RU" dirty="0" smtClean="0">
                <a:latin typeface="Bookman Old Style" panose="02050604050505020204" pitchFamily="18" charset="0"/>
              </a:rPr>
              <a:t>новое.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4) Делиться </a:t>
            </a:r>
            <a:r>
              <a:rPr lang="ru-RU" dirty="0">
                <a:latin typeface="Bookman Old Style" panose="02050604050505020204" pitchFamily="18" charset="0"/>
              </a:rPr>
              <a:t>информацией, участвовать в совместной опытно-экспериментальной </a:t>
            </a:r>
            <a:r>
              <a:rPr lang="ru-RU" dirty="0" smtClean="0">
                <a:latin typeface="Bookman Old Style" panose="02050604050505020204" pitchFamily="18" charset="0"/>
              </a:rPr>
              <a:t>деятельности.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5) Формировать </a:t>
            </a:r>
            <a:r>
              <a:rPr lang="ru-RU" dirty="0">
                <a:latin typeface="Bookman Old Style" panose="02050604050505020204" pitchFamily="18" charset="0"/>
              </a:rPr>
              <a:t>у детей осознанное отношение к здоровому </a:t>
            </a:r>
            <a:r>
              <a:rPr lang="ru-RU" dirty="0" smtClean="0">
                <a:latin typeface="Bookman Old Style" panose="02050604050505020204" pitchFamily="18" charset="0"/>
              </a:rPr>
              <a:t>питанию.</a:t>
            </a:r>
          </a:p>
          <a:p>
            <a:r>
              <a:rPr lang="ru-RU" dirty="0" smtClean="0">
                <a:latin typeface="Bookman Old Style" panose="02050604050505020204" pitchFamily="18" charset="0"/>
              </a:rPr>
              <a:t>6) Привлечь </a:t>
            </a:r>
            <a:r>
              <a:rPr lang="ru-RU" dirty="0">
                <a:latin typeface="Bookman Old Style" panose="02050604050505020204" pitchFamily="18" charset="0"/>
              </a:rPr>
              <a:t>родителей к участию в проекте.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3800" b="13251"/>
          <a:stretch/>
        </p:blipFill>
        <p:spPr>
          <a:xfrm>
            <a:off x="0" y="4301895"/>
            <a:ext cx="2495554" cy="24332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4318620"/>
            <a:ext cx="2359805" cy="24165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00"/>
          <a:stretch/>
        </p:blipFill>
        <p:spPr>
          <a:xfrm>
            <a:off x="5230316" y="4301895"/>
            <a:ext cx="2592288" cy="24332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0" y="4301895"/>
            <a:ext cx="3024336" cy="2381439"/>
          </a:xfrm>
          <a:prstGeom prst="rect">
            <a:avLst/>
          </a:prstGeom>
        </p:spPr>
      </p:pic>
      <p:pic>
        <p:nvPicPr>
          <p:cNvPr id="13" name="Picture 4" descr="http://fb.ru/misc/i/gallery/84192/24049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4" r="20404"/>
          <a:stretch>
            <a:fillRect/>
          </a:stretch>
        </p:blipFill>
        <p:spPr bwMode="auto">
          <a:xfrm>
            <a:off x="10639372" y="1268760"/>
            <a:ext cx="1490092" cy="190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7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group11-ds92.edusev.ru/uploads/31000/30905/section/409897/gimn_1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250" r="94000">
                        <a14:foregroundMark x1="73000" y1="22222" x2="73000" y2="22222"/>
                        <a14:foregroundMark x1="70500" y1="17111" x2="70500" y2="17111"/>
                        <a14:foregroundMark x1="70000" y1="21333" x2="70000" y2="2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788" y="1484784"/>
            <a:ext cx="3363184" cy="18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52220" y="189894"/>
            <a:ext cx="1143082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Bookman Old Style" panose="02050604050505020204" pitchFamily="18" charset="0"/>
              </a:rPr>
              <a:t>ПРОЕКТ «</a:t>
            </a:r>
            <a:r>
              <a:rPr lang="ru-RU" sz="3200" b="1" i="1" dirty="0" smtClean="0">
                <a:latin typeface="Bookman Old Style" panose="02050604050505020204" pitchFamily="18" charset="0"/>
              </a:rPr>
              <a:t>Моторика мелкая польза крупная»</a:t>
            </a:r>
            <a:endParaRPr lang="ru-RU" sz="3200" dirty="0">
              <a:latin typeface="Bookman Old Style" panose="02050604050505020204" pitchFamily="18" charset="0"/>
            </a:endParaRPr>
          </a:p>
          <a:p>
            <a:r>
              <a:rPr lang="ru-RU" b="1" dirty="0" smtClean="0">
                <a:latin typeface="Bookman Old Style" panose="02050604050505020204" pitchFamily="18" charset="0"/>
              </a:rPr>
              <a:t>Позитивная установка:</a:t>
            </a:r>
            <a:r>
              <a:rPr lang="ru-RU" dirty="0">
                <a:latin typeface="Bookman Old Style" panose="02050604050505020204" pitchFamily="18" charset="0"/>
              </a:rPr>
              <a:t> «Ум ребёнка находится на кончиках на его пальцев!» 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Основная цель :</a:t>
            </a:r>
            <a:r>
              <a:rPr lang="ru-RU" dirty="0">
                <a:latin typeface="Bookman Old Style" panose="02050604050505020204" pitchFamily="18" charset="0"/>
              </a:rPr>
              <a:t> стимулировать речевую деятельность через развитие мелкой моторики в процессе использования традиционных и нетрадиционных форм работы.</a:t>
            </a:r>
            <a:endParaRPr lang="ru-RU" dirty="0" smtClean="0">
              <a:latin typeface="Bookman Old Style" panose="02050604050505020204" pitchFamily="18" charset="0"/>
            </a:endParaRPr>
          </a:p>
          <a:p>
            <a:pPr algn="just"/>
            <a:r>
              <a:rPr lang="ru-RU" b="1" dirty="0" smtClean="0">
                <a:latin typeface="Bookman Old Style" panose="02050604050505020204" pitchFamily="18" charset="0"/>
              </a:rPr>
              <a:t>Задачи:</a:t>
            </a:r>
            <a:r>
              <a:rPr lang="ru-RU" dirty="0" smtClean="0">
                <a:latin typeface="Bookman Old Style" panose="02050604050505020204" pitchFamily="18" charset="0"/>
              </a:rPr>
              <a:t> 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Стимулировать речевое развитие, психические процессы через тренинг движения пальцев рук детей.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Развивать воображение, логическое мышление, творческую активность;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Укреплять мелкую мускулатуру пальцев;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Упражнять в выполнении различных заданий, направленных на развитие мелкой моторики.</a:t>
            </a:r>
          </a:p>
          <a:p>
            <a:pPr marL="342900" indent="-342900">
              <a:buAutoNum type="arabicParenR"/>
            </a:pPr>
            <a:r>
              <a:rPr lang="ru-RU" dirty="0">
                <a:latin typeface="Bookman Old Style" panose="02050604050505020204" pitchFamily="18" charset="0"/>
              </a:rPr>
              <a:t>Обогащать опыт детей различными сенсомоторными впечатлениями.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476" y="3895510"/>
            <a:ext cx="3816423" cy="26483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70" b="18685"/>
          <a:stretch/>
        </p:blipFill>
        <p:spPr>
          <a:xfrm>
            <a:off x="4942284" y="3895510"/>
            <a:ext cx="2973812" cy="27103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/>
        </p:blipFill>
        <p:spPr>
          <a:xfrm>
            <a:off x="2422004" y="3895510"/>
            <a:ext cx="2266027" cy="27929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3895510"/>
            <a:ext cx="2176246" cy="28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249165-F638-412C-8E0A-DFB7045CA2E0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формат)(2)</Template>
  <TotalTime>458</TotalTime>
  <Words>863</Words>
  <Application>Microsoft Office PowerPoint</Application>
  <PresentationFormat>Произвольный</PresentationFormat>
  <Paragraphs>94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Bookman Old Style</vt:lpstr>
      <vt:lpstr>Century Gothic</vt:lpstr>
      <vt:lpstr>Euphemia</vt:lpstr>
      <vt:lpstr>Franklin Gothic Heavy</vt:lpstr>
      <vt:lpstr>Times New Roman</vt:lpstr>
      <vt:lpstr>Безмятежность 16 х 9</vt:lpstr>
      <vt:lpstr>  «Дорогой здоровья» 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Фуад</dc:creator>
  <cp:lastModifiedBy>ДомПК</cp:lastModifiedBy>
  <cp:revision>42</cp:revision>
  <cp:lastPrinted>2021-03-11T11:22:30Z</cp:lastPrinted>
  <dcterms:created xsi:type="dcterms:W3CDTF">2021-03-07T12:14:14Z</dcterms:created>
  <dcterms:modified xsi:type="dcterms:W3CDTF">2025-05-22T10:58:30Z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