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5"/>
  </p:notesMasterIdLst>
  <p:handoutMasterIdLst>
    <p:handoutMasterId r:id="rId26"/>
  </p:handoutMasterIdLst>
  <p:sldIdLst>
    <p:sldId id="256" r:id="rId3"/>
    <p:sldId id="258" r:id="rId4"/>
    <p:sldId id="273" r:id="rId5"/>
    <p:sldId id="268" r:id="rId6"/>
    <p:sldId id="272" r:id="rId7"/>
    <p:sldId id="269" r:id="rId8"/>
    <p:sldId id="259" r:id="rId9"/>
    <p:sldId id="274" r:id="rId10"/>
    <p:sldId id="271" r:id="rId11"/>
    <p:sldId id="261" r:id="rId12"/>
    <p:sldId id="278" r:id="rId13"/>
    <p:sldId id="262" r:id="rId14"/>
    <p:sldId id="281" r:id="rId15"/>
    <p:sldId id="275" r:id="rId16"/>
    <p:sldId id="282" r:id="rId17"/>
    <p:sldId id="263" r:id="rId18"/>
    <p:sldId id="260" r:id="rId19"/>
    <p:sldId id="267" r:id="rId20"/>
    <p:sldId id="277" r:id="rId21"/>
    <p:sldId id="279" r:id="rId22"/>
    <p:sldId id="280" r:id="rId23"/>
    <p:sldId id="283" r:id="rId24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3839">
          <p15:clr>
            <a:srgbClr val="A4A3A4"/>
          </p15:clr>
        </p15:guide>
        <p15:guide id="4" pos="767">
          <p15:clr>
            <a:srgbClr val="A4A3A4"/>
          </p15:clr>
        </p15:guide>
        <p15:guide id="5" pos="69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492" autoAdjust="0"/>
  </p:normalViewPr>
  <p:slideViewPr>
    <p:cSldViewPr>
      <p:cViewPr varScale="1">
        <p:scale>
          <a:sx n="74" d="100"/>
          <a:sy n="74" d="100"/>
        </p:scale>
        <p:origin x="552" y="84"/>
      </p:cViewPr>
      <p:guideLst>
        <p:guide orient="horz" pos="2160"/>
        <p:guide orient="horz" pos="3888"/>
        <p:guide pos="3839"/>
        <p:guide pos="767"/>
        <p:guide pos="691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E03B7-B591-4A2A-B695-014C5A39F13E}" type="datetimeFigureOut">
              <a:rPr lang="ru-RU"/>
              <a:t>08.04.2018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322BB-75AD-4A1E-9661-2724167329F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FBD7B-E4FB-4AA8-9540-FD148073ACB3}" type="datetimeFigureOut">
              <a:rPr lang="ru-RU"/>
              <a:t>08.04.2018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5B7DE-1198-4F2F-B574-CA8CAE34164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1216152">
              <a:buNone/>
            </a:pPr>
            <a:fld id="{B045B7DE-1198-4F2F-B574-CA8CAE341642}" type="slidenum">
              <a:rPr lang="en-US" sz="1200" b="0" i="0">
                <a:latin typeface="Constantia"/>
                <a:ea typeface="+mn-ea"/>
                <a:cs typeface="+mn-cs"/>
              </a:rPr>
              <a:t>18</a:t>
            </a:fld>
            <a:endParaRPr lang="en-US" sz="1200" b="0" i="0"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738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Rounded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9" name="Rounded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10" name="Round Same Side Corner Прямоугольник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09051-6E81-43E8-9099-FF6A0C3DCFE8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8883" y="1600200"/>
            <a:ext cx="9751060" cy="45720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AB04-7709-4C1E-A61A-74684A0170FC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Rounded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9" name="Rounded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10" name="Round Same Side Corner Прямоугольник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</p:grpSp>
      <p:grpSp>
        <p:nvGrpSpPr>
          <p:cNvPr id="15" name="bottom graphic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Полилиния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17" name="Прямоугольник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noProof="0" dirty="0"/>
            </a:p>
          </p:txBody>
        </p:sp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BD0D-E0B1-4CED-AC65-708AC79EB9CD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EA6D-DF0B-4D4B-B359-5F1D1D0E30A4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10" name="Прямоугольник с двумя скругленными соседними углами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</p:grpSp>
      <p:grpSp>
        <p:nvGrpSpPr>
          <p:cNvPr id="19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Полилиния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21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anchor="b">
            <a:normAutofit/>
          </a:bodyPr>
          <a:lstStyle>
            <a:lvl1pPr algn="l">
              <a:defRPr sz="60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EDB99-15BC-4479-BAC5-1E502E66917A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2" y="1600200"/>
            <a:ext cx="4875530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7C2A3-CD19-48AB-9F64-ECCF75182EDD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8882" y="1596571"/>
            <a:ext cx="487553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2" y="2413000"/>
            <a:ext cx="4875530" cy="375919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94412" y="1596571"/>
            <a:ext cx="487553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E8C1-7C87-4705-AB97-8CD17D208E3F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24E-DF92-4841-B9B9-DD11AA239B85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Полилиния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10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noProof="0" dirty="0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3AE1-4360-4D5B-BDBC-656B872DD533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0708-46A4-4851-883E-8DFB8939107E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anchor="b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EFFC-86AE-4294-A319-CAFC2651994B}" type="datetime1">
              <a:rPr lang="ru-RU" noProof="0" smtClean="0"/>
              <a:t>08.04.2018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Полилиния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18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noProof="0" dirty="0"/>
            </a:p>
          </p:txBody>
        </p:sp>
      </p:grpSp>
      <p:grpSp>
        <p:nvGrpSpPr>
          <p:cNvPr id="7" name="squares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Rounded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9" name="Rounded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  <p:sp>
          <p:nvSpPr>
            <p:cNvPr id="10" name="Round Same Side Corner Прямоугольник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noProof="0" dirty="0"/>
            </a:p>
          </p:txBody>
        </p:sp>
      </p:grp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29E8617-6EA8-4B97-A5E8-E18E98765EE2}" type="datetime1">
              <a:rPr lang="ru-RU" noProof="0" smtClean="0"/>
              <a:pPr/>
              <a:t>08.04.2018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9D79-8A4B-4031-B1E0-AF26F8EDF2B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53852" y="0"/>
            <a:ext cx="9751060" cy="15002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      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Муниципальное бюджетное дошкольного образовательное учреждение.</a:t>
            </a:r>
            <a:br>
              <a:rPr lang="ru-RU" sz="2000" dirty="0"/>
            </a:br>
            <a:r>
              <a:rPr lang="ru-RU" sz="2000" dirty="0"/>
              <a:t>Детский сад №55 «Колосок».</a:t>
            </a:r>
            <a:br>
              <a:rPr lang="ru-RU" sz="2000" dirty="0"/>
            </a:br>
            <a:r>
              <a:rPr lang="ru-RU" sz="6600" dirty="0" smtClean="0"/>
              <a:t>Проект «Вершки-корешки»</a:t>
            </a:r>
            <a:endParaRPr lang="ru-RU" sz="6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62565" y="6093296"/>
            <a:ext cx="47262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         </a:t>
            </a:r>
            <a:r>
              <a:rPr lang="ru-RU" sz="1800" dirty="0" smtClean="0"/>
              <a:t>Автор: Воспитатель </a:t>
            </a:r>
            <a:r>
              <a:rPr lang="ru-RU" sz="1800" dirty="0"/>
              <a:t>МБДОУ № 55 </a:t>
            </a:r>
          </a:p>
          <a:p>
            <a:pPr algn="r"/>
            <a:r>
              <a:rPr lang="ru-RU" sz="1800" dirty="0"/>
              <a:t>Акберова У.А.</a:t>
            </a:r>
          </a:p>
          <a:p>
            <a:pPr algn="r"/>
            <a:endParaRPr lang="ru-RU" dirty="0"/>
          </a:p>
        </p:txBody>
      </p:sp>
      <p:pic>
        <p:nvPicPr>
          <p:cNvPr id="1030" name="Picture 6" descr="http://www.stihi.ru/pics/2012/08/08/89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04" y="1500213"/>
            <a:ext cx="6336704" cy="468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-3257"/>
            <a:ext cx="4320480" cy="5760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6" y="0"/>
            <a:ext cx="4351412" cy="5760640"/>
          </a:xfrm>
          <a:prstGeom prst="rect">
            <a:avLst/>
          </a:prstGeom>
        </p:spPr>
      </p:pic>
      <p:pic>
        <p:nvPicPr>
          <p:cNvPr id="10" name="Picture 2" descr="https://ds02.infourok.ru/uploads/ex/0f84/0001347b-e0d0d09d/img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148" y="2795950"/>
            <a:ext cx="5416066" cy="40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83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41884" y="0"/>
            <a:ext cx="9766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«Овощи на грядке, здоровье в порядке!»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646331"/>
            <a:ext cx="4083918" cy="5445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2" y="646331"/>
            <a:ext cx="4190624" cy="5587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191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008" y="-117779"/>
            <a:ext cx="12188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  <a:buSzPts val="1000"/>
              <a:tabLst>
                <a:tab pos="228600" algn="l"/>
              </a:tabLst>
            </a:pPr>
            <a:r>
              <a:rPr lang="ru-R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ru-RU" sz="3600" dirty="0">
                <a:ea typeface="Times New Roman" panose="02020603050405020304" pitchFamily="18" charset="0"/>
                <a:cs typeface="Times New Roman" panose="02020603050405020304" pitchFamily="18" charset="0"/>
              </a:rPr>
              <a:t>чего растению семена</a:t>
            </a:r>
            <a:r>
              <a:rPr lang="ru-R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823938"/>
            <a:ext cx="3888432" cy="5184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00" y="1316766"/>
            <a:ext cx="3795886" cy="50611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1995582"/>
            <a:ext cx="3646814" cy="486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8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756" y="116632"/>
            <a:ext cx="97930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228600" algn="l"/>
              </a:tabLst>
            </a:pPr>
            <a:r>
              <a:rPr lang="ru-RU" sz="3200" b="1" dirty="0" smtClean="0"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9796" y="1628800"/>
            <a:ext cx="43924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Разработка плана деятельности по посадке семян.</a:t>
            </a:r>
          </a:p>
          <a:p>
            <a:pPr algn="just"/>
            <a:r>
              <a:rPr lang="ru-RU" sz="2800" dirty="0"/>
              <a:t>Разработка необходимых схем – календарей для занесения изменений в росте растений </a:t>
            </a:r>
          </a:p>
        </p:txBody>
      </p:sp>
      <p:pic>
        <p:nvPicPr>
          <p:cNvPr id="6" name="Объект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353819"/>
            <a:ext cx="4515491" cy="602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6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916" y="260382"/>
            <a:ext cx="3834426" cy="51125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2" y="260382"/>
            <a:ext cx="3834426" cy="51125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764" y="5517232"/>
            <a:ext cx="12188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Раскрыть понятие, что раньше появляется из семени подсолнечника, тыквы, огурца, арбуза, бобовых – верхние побеги или корешки.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42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7748" y="188640"/>
            <a:ext cx="10153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228600" algn="l"/>
              </a:tabLst>
            </a:pPr>
            <a:r>
              <a:rPr lang="ru-RU" sz="2800" b="1" dirty="0" smtClean="0"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b="1" dirty="0"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171558" y="1268760"/>
            <a:ext cx="3312368" cy="3841427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Ответ </a:t>
            </a:r>
            <a:r>
              <a:rPr lang="ru-RU" sz="3200" dirty="0">
                <a:solidFill>
                  <a:schemeClr val="tx1"/>
                </a:solidFill>
              </a:rPr>
              <a:t>на поставленный вопрос: «Вершки или корешки</a:t>
            </a:r>
            <a:r>
              <a:rPr lang="ru-RU" sz="3200" dirty="0" smtClean="0">
                <a:solidFill>
                  <a:schemeClr val="tx1"/>
                </a:solidFill>
              </a:rPr>
              <a:t>?»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Сбор урожая.</a:t>
            </a:r>
            <a:endParaRPr lang="ru-RU" sz="32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504" y="196407"/>
            <a:ext cx="3867894" cy="5157192"/>
          </a:xfrm>
          <a:prstGeom prst="rect">
            <a:avLst/>
          </a:prstGeom>
        </p:spPr>
      </p:pic>
      <p:pic>
        <p:nvPicPr>
          <p:cNvPr id="15" name="Объект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927" y="1916832"/>
            <a:ext cx="3617517" cy="482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0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764" y="0"/>
            <a:ext cx="12188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ea typeface="Times New Roman" panose="02020603050405020304" pitchFamily="18" charset="0"/>
              </a:rPr>
              <a:t>«Как нужно ухаживать за растением»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1052735"/>
            <a:ext cx="3948880" cy="52651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498" y="1268760"/>
            <a:ext cx="4041956" cy="52565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386" y="1772817"/>
            <a:ext cx="3848569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926" y="192923"/>
            <a:ext cx="3988552" cy="53180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2654" y="5559622"/>
            <a:ext cx="3176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Работа с родителями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12050" y="1235243"/>
            <a:ext cx="2403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Работа с детьми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16047" y="5559623"/>
            <a:ext cx="3085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Работа с педагогами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74" y="192923"/>
            <a:ext cx="3639092" cy="51082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229" y="1696908"/>
            <a:ext cx="3867894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2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70284" y="-171400"/>
            <a:ext cx="12188825" cy="1493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800"/>
              </a:spcAft>
              <a:buSzPts val="1000"/>
              <a:tabLst>
                <a:tab pos="228600" algn="l"/>
              </a:tabLst>
            </a:pPr>
            <a:r>
              <a:rPr lang="ru-RU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«Когда овощи могут помочь, а когда могут навредить нашему </a:t>
            </a:r>
            <a:r>
              <a:rPr lang="ru-RU" sz="32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здоровью?»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belagrotorg.ru/images/sadovodstvo/kartofel/kertofel%20fr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4" y="1845767"/>
            <a:ext cx="5715000" cy="360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healfoods.ru/wp-content/uploads/2016/02/kartofel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468" y="2245816"/>
            <a:ext cx="476250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0-tub-ru.yandex.net/i?id=748cf11a7c2cf2972cd00db54062cd38&amp;n=33&amp;h=215&amp;w=3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24" y="3603879"/>
            <a:ext cx="4752528" cy="325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84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3852" y="0"/>
            <a:ext cx="845378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Участники проекта: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Д</a:t>
            </a:r>
            <a:r>
              <a:rPr lang="ru-RU" sz="3200" dirty="0" smtClean="0"/>
              <a:t>ети средней группы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Воспитатель средней группы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Помощник воспитателя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Родители воспитанников средней группы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513148"/>
            <a:ext cx="3248056" cy="43307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2513148"/>
            <a:ext cx="3219822" cy="43326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41" y="2513148"/>
            <a:ext cx="3354662" cy="436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6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1053852" y="152399"/>
            <a:ext cx="4320480" cy="67056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Актуальность проекта:</a:t>
            </a:r>
            <a:r>
              <a:rPr lang="ru-RU" dirty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Проект </a:t>
            </a:r>
            <a:r>
              <a:rPr lang="ru-RU" dirty="0">
                <a:solidFill>
                  <a:schemeClr val="tx1"/>
                </a:solidFill>
              </a:rPr>
              <a:t>направлен на формирование представлений об овощных культурах нашей области; о способах их посадки и условиях выращивания; на понимание необходимости овощей в жизнедеятельности человека. Участие детей в проекте позволит максимально обогатить их представления о работе сельских жителей на приусадебных участках, о процессе выращивания огородных культур, их полезных свойствах; развить связную речь, творческие способности детей, совместную поисковую деятельность.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404664"/>
            <a:ext cx="4379658" cy="5839544"/>
          </a:xfrm>
        </p:spPr>
      </p:pic>
    </p:spTree>
    <p:extLst>
      <p:ext uri="{BB962C8B-B14F-4D97-AF65-F5344CB8AC3E}">
        <p14:creationId xmlns:p14="http://schemas.microsoft.com/office/powerpoint/2010/main" val="20413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636" y="-33786"/>
            <a:ext cx="12071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Наш урожай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439797"/>
            <a:ext cx="4227934" cy="56372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596" y="439797"/>
            <a:ext cx="4104456" cy="5637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286" y="1086128"/>
            <a:ext cx="4191776" cy="563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0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6157" y="-99392"/>
            <a:ext cx="1218882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Результаты:</a:t>
            </a:r>
          </a:p>
          <a:p>
            <a:pPr algn="just"/>
            <a:r>
              <a:rPr lang="ru-RU" sz="3000" dirty="0" smtClean="0"/>
              <a:t>1.Дети научились различать овощные культуры;</a:t>
            </a:r>
          </a:p>
          <a:p>
            <a:pPr algn="just"/>
            <a:r>
              <a:rPr lang="ru-RU" sz="3000" dirty="0" smtClean="0"/>
              <a:t>2.Создав грядки и посадив семена, дети вырастили редиску, морковь, помидоры, огурцы, и узнали какая часть растений съедобна;</a:t>
            </a:r>
          </a:p>
          <a:p>
            <a:pPr algn="just"/>
            <a:r>
              <a:rPr lang="ru-RU" sz="3000" dirty="0" smtClean="0"/>
              <a:t>3.Устроили праздничное мероприятие для детей и родителей;</a:t>
            </a:r>
          </a:p>
          <a:p>
            <a:pPr algn="just"/>
            <a:r>
              <a:rPr lang="ru-RU" sz="3000" dirty="0" smtClean="0"/>
              <a:t>4.Научились более бережно относиться к природе, ко всему живому.</a:t>
            </a:r>
            <a:endParaRPr lang="ru-RU" sz="3000" dirty="0"/>
          </a:p>
        </p:txBody>
      </p:sp>
      <p:pic>
        <p:nvPicPr>
          <p:cNvPr id="1026" name="Picture 2" descr="http://www.theguidetogaygardening.com/wp-content/uploads/2017/04/carro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20" y="3212976"/>
            <a:ext cx="6454452" cy="353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3.bp.blogspot.com/-NZjH6wsZnIo/VUA762QEemI/AAAAAAAAewc/li84-Kp_GdU/s1600/rabanet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798" y="3143359"/>
            <a:ext cx="3852367" cy="360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22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5" b="17375"/>
          <a:stretch>
            <a:fillRect/>
          </a:stretch>
        </p:blipFill>
        <p:spPr>
          <a:xfrm>
            <a:off x="549796" y="332656"/>
            <a:ext cx="6290172" cy="5472435"/>
          </a:xfrm>
        </p:spPr>
      </p:pic>
      <p:sp>
        <p:nvSpPr>
          <p:cNvPr id="7" name="Прямоугольник 6"/>
          <p:cNvSpPr/>
          <p:nvPr/>
        </p:nvSpPr>
        <p:spPr>
          <a:xfrm>
            <a:off x="7102524" y="332656"/>
            <a:ext cx="43924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Вывод:</a:t>
            </a:r>
          </a:p>
          <a:p>
            <a:r>
              <a:rPr lang="ru-RU" sz="3200" dirty="0"/>
              <a:t>В конце проекта дети поняли, что овощные культуры различаются по цвету, форме, размеру плода, по листьям и скорости роста</a:t>
            </a:r>
            <a:r>
              <a:rPr lang="ru-RU" sz="3200" dirty="0" smtClean="0"/>
              <a:t>. Также была подтверждена гипотеза, сформулированная в </a:t>
            </a:r>
            <a:r>
              <a:rPr lang="ru-RU" sz="3200" smtClean="0"/>
              <a:t>ходе работы.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6140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7102524" y="1837864"/>
            <a:ext cx="4896544" cy="3491349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7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Проблема:</a:t>
            </a:r>
          </a:p>
          <a:p>
            <a:pPr marL="571500" indent="-5715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7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Как с помощью чего, выяснить, что появится раньше вершки или корешки;</a:t>
            </a:r>
          </a:p>
          <a:p>
            <a:pPr marL="571500" indent="-5715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7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Как и чем способствовать формированию у детей заинтересованности поисково-познавательной деятельностью</a:t>
            </a:r>
            <a:r>
              <a:rPr lang="ru-RU" sz="17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7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Проблема неосведомленности детей о том, что такое вершки, а что такое корешки.</a:t>
            </a:r>
            <a:endParaRPr lang="ru-RU" sz="17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7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Гипотеза</a:t>
            </a:r>
            <a:r>
              <a:rPr lang="ru-RU" sz="17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7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ветви растений тянутся к солнцу, а корни растут вниз.</a:t>
            </a:r>
          </a:p>
        </p:txBody>
      </p:sp>
      <p:pic>
        <p:nvPicPr>
          <p:cNvPr id="10" name="Picture 2" descr="http://images.myshared.ru/46/1336767/slide_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7" b="3177"/>
          <a:stretch>
            <a:fillRect/>
          </a:stretch>
        </p:blipFill>
        <p:spPr bwMode="auto">
          <a:xfrm>
            <a:off x="117748" y="620688"/>
            <a:ext cx="6704013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91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1218882" y="152400"/>
            <a:ext cx="4731514" cy="6705600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Цель проекта:</a:t>
            </a:r>
            <a:r>
              <a:rPr lang="ru-RU" sz="1800" dirty="0">
                <a:solidFill>
                  <a:schemeClr val="tx1"/>
                </a:solidFill>
              </a:rPr>
              <a:t> формирование экологической культуры у детей и родителей, создание условий для познавательного развития детей через проектно-исследовательскую деятельность и организацию художественно-продуктивной творческой деятельности. Вовлечение родителей в совместную с детьми деятельность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endParaRPr lang="ru-RU" sz="1800" b="1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Задачи </a:t>
            </a:r>
            <a:r>
              <a:rPr lang="ru-RU" sz="1800" b="1" dirty="0">
                <a:solidFill>
                  <a:schemeClr val="tx1"/>
                </a:solidFill>
              </a:rPr>
              <a:t>проекта: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Формировать у детей знания о росте и потребности растений (тепло, влага, свет);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Формировать умения наблюдать, ухаживать за </a:t>
            </a:r>
            <a:r>
              <a:rPr lang="ru-RU" sz="1800" dirty="0" smtClean="0">
                <a:solidFill>
                  <a:schemeClr val="tx1"/>
                </a:solidFill>
              </a:rPr>
              <a:t>огородными </a:t>
            </a:r>
            <a:r>
              <a:rPr lang="ru-RU" sz="1800" dirty="0">
                <a:solidFill>
                  <a:schemeClr val="tx1"/>
                </a:solidFill>
              </a:rPr>
              <a:t>культурами. Развивать любознательность, интерес к исследовательской деятельности, экспериментированию;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Воспитывать бережное и заботливое отношение к растениям;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Формировать партнёрские взаимоотношения между педагогом, детьми и родителями.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Развивать у детей интерес к своему здоровью и окружающих, а также к условиям сохранения и укрепления здоровья посредством организации здорового питания.</a:t>
            </a:r>
          </a:p>
          <a:p>
            <a:endParaRPr lang="ru-RU" sz="1300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332656"/>
            <a:ext cx="4568856" cy="6091808"/>
          </a:xfrm>
        </p:spPr>
      </p:pic>
    </p:spTree>
    <p:extLst>
      <p:ext uri="{BB962C8B-B14F-4D97-AF65-F5344CB8AC3E}">
        <p14:creationId xmlns:p14="http://schemas.microsoft.com/office/powerpoint/2010/main" val="42464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36" y="0"/>
            <a:ext cx="9751060" cy="684312"/>
          </a:xfrm>
        </p:spPr>
        <p:txBody>
          <a:bodyPr/>
          <a:lstStyle/>
          <a:p>
            <a:r>
              <a:rPr lang="ru-RU" b="1" dirty="0" smtClean="0"/>
              <a:t>Этапы работы над проектом:</a:t>
            </a:r>
            <a:endParaRPr lang="ru-RU" b="1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 flipV="1">
            <a:off x="1406073" y="3538698"/>
            <a:ext cx="6258681" cy="1618494"/>
          </a:xfrm>
          <a:prstGeom prst="bentConnector3">
            <a:avLst>
              <a:gd name="adj1" fmla="val 50000"/>
            </a:avLst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7664754" y="2026530"/>
            <a:ext cx="0" cy="151216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7664754" y="2018198"/>
            <a:ext cx="2894154" cy="833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77988" y="5102394"/>
            <a:ext cx="11751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1 этап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32254" y="3510326"/>
            <a:ext cx="1218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2 этап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484900" y="1980645"/>
            <a:ext cx="12072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3 этап</a:t>
            </a: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1489269" y="3284984"/>
            <a:ext cx="2932945" cy="1720803"/>
          </a:xfrm>
          <a:prstGeom prst="flowChartProcess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50" dirty="0" smtClean="0"/>
              <a:t>Постановка проблемы: «Вершки или корешки?»</a:t>
            </a:r>
          </a:p>
          <a:p>
            <a:pPr algn="ctr"/>
            <a:r>
              <a:rPr lang="ru-RU" sz="1650" dirty="0" smtClean="0"/>
              <a:t>Сбор информации по данной теме сбор практического материала: разные семена, необходимое оборудование.</a:t>
            </a:r>
            <a:endParaRPr lang="ru-RU" sz="1650" dirty="0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7688821" y="342156"/>
            <a:ext cx="2894153" cy="1546559"/>
          </a:xfrm>
          <a:prstGeom prst="flowChart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50" dirty="0" smtClean="0">
                <a:solidFill>
                  <a:schemeClr val="tx1"/>
                </a:solidFill>
              </a:rPr>
              <a:t>Ответ на поставленный вопрос: «Вершки или корешки?»</a:t>
            </a:r>
          </a:p>
          <a:p>
            <a:pPr algn="ctr"/>
            <a:r>
              <a:rPr lang="ru-RU" sz="1850" dirty="0" smtClean="0">
                <a:solidFill>
                  <a:schemeClr val="tx1"/>
                </a:solidFill>
              </a:rPr>
              <a:t>Сбор урожая.</a:t>
            </a:r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4535413" y="1727428"/>
            <a:ext cx="3035081" cy="1656041"/>
          </a:xfrm>
          <a:prstGeom prst="flowChart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50" dirty="0" smtClean="0">
              <a:solidFill>
                <a:schemeClr val="tx1"/>
              </a:solidFill>
            </a:endParaRPr>
          </a:p>
          <a:p>
            <a:pPr algn="ctr"/>
            <a:r>
              <a:rPr lang="ru-RU" sz="1550" dirty="0" smtClean="0">
                <a:solidFill>
                  <a:schemeClr val="tx1"/>
                </a:solidFill>
              </a:rPr>
              <a:t>Разработка плана деятельности по посадке семян.</a:t>
            </a:r>
          </a:p>
          <a:p>
            <a:pPr algn="ctr"/>
            <a:r>
              <a:rPr lang="ru-RU" sz="1550" dirty="0" smtClean="0">
                <a:solidFill>
                  <a:schemeClr val="tx1"/>
                </a:solidFill>
              </a:rPr>
              <a:t>Разработка необходимых схем – календарей для занесения изменений в росте растений</a:t>
            </a:r>
          </a:p>
          <a:p>
            <a:pPr algn="ctr"/>
            <a:r>
              <a:rPr lang="ru-RU" sz="1550" dirty="0">
                <a:solidFill>
                  <a:schemeClr val="tx1"/>
                </a:solidFill>
              </a:rPr>
              <a:t>Наблюдение за изменениями семян.</a:t>
            </a:r>
          </a:p>
          <a:p>
            <a:pPr algn="ctr"/>
            <a:r>
              <a:rPr lang="ru-RU" sz="1550" dirty="0" smtClean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651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8" b="5608"/>
          <a:stretch>
            <a:fillRect/>
          </a:stretch>
        </p:blipFill>
        <p:spPr>
          <a:xfrm>
            <a:off x="189756" y="332656"/>
            <a:ext cx="5730753" cy="3815978"/>
          </a:xfrm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8398668" y="332656"/>
            <a:ext cx="2844059" cy="6525343"/>
          </a:xfrm>
        </p:spPr>
        <p:txBody>
          <a:bodyPr>
            <a:normAutofit fontScale="62500" lnSpcReduction="20000"/>
          </a:bodyPr>
          <a:lstStyle/>
          <a:p>
            <a:r>
              <a:rPr lang="ru-RU" sz="3600" b="1" dirty="0">
                <a:solidFill>
                  <a:schemeClr val="tx1"/>
                </a:solidFill>
              </a:rPr>
              <a:t>Методы:  </a:t>
            </a:r>
            <a:endParaRPr lang="ru-RU" sz="3600" dirty="0">
              <a:solidFill>
                <a:schemeClr val="tx1"/>
              </a:solidFill>
            </a:endParaRPr>
          </a:p>
          <a:p>
            <a:r>
              <a:rPr lang="ru-RU" sz="3600" dirty="0">
                <a:solidFill>
                  <a:schemeClr val="tx1"/>
                </a:solidFill>
              </a:rPr>
              <a:t>   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.Беседы с детьми об овощах (редиска и лук);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Чтение художественной литературы (сказки, рассказы, потешки);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Подготова необходимых материалов для работы на огороде;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.Различные виды изобразительной деятельности по тематике;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выставки детских работ «Овощи на грядках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6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389" y="908720"/>
            <a:ext cx="3885896" cy="4893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463" y="2420888"/>
            <a:ext cx="3224953" cy="4299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8066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349996" y="188640"/>
            <a:ext cx="6624736" cy="191683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Направление практической деятельности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2204" y="2432800"/>
            <a:ext cx="3888432" cy="1850504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РАБОТА с родителями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728" y="4077072"/>
            <a:ext cx="3888432" cy="1850504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РАБОТА с детьми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60309" y="4077072"/>
            <a:ext cx="3888432" cy="1850504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РАБОТА с педагогами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6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65820" y="0"/>
            <a:ext cx="10928248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Совместная</a:t>
            </a:r>
            <a:r>
              <a:rPr kumimoji="0" lang="ru-RU" alt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деятельность воспитателя с детьми: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3996" y="551235"/>
            <a:ext cx="12188825" cy="6371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55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Экскурсия по территории детского сада, наблюдение за солнечной и теневой стороной;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55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Сравнение температуры предметов на солнце и в тени;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55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Посадка комнатных растений (отростков), лука (в воду или землю);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55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Рыхление и полив растений в уголке природы;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55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Рассматривание иллюстраций: «Растения Северного края», «Что растёт на огороде, в саду»;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55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Беседа с детьми на тему: «Что рождается весной?», «Что необходимо растениям для роста»;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55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Чтение стихотворений, пословиц и поговорок, загадывание загад</a:t>
            </a:r>
            <a:r>
              <a:rPr lang="ru-RU" sz="255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ок;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55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Рисование на тему «Веточка с листочками», «Огород», «Полезные овощи и фрукты»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55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Дидактические игры: «Найди дерево по описанию», «Полезное – не полезное».</a:t>
            </a:r>
          </a:p>
        </p:txBody>
      </p:sp>
    </p:spTree>
    <p:extLst>
      <p:ext uri="{BB962C8B-B14F-4D97-AF65-F5344CB8AC3E}">
        <p14:creationId xmlns:p14="http://schemas.microsoft.com/office/powerpoint/2010/main" val="183571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66" y="1092248"/>
            <a:ext cx="4507966" cy="5765751"/>
          </a:xfrm>
          <a:prstGeom prst="rect">
            <a:avLst/>
          </a:prstGeom>
        </p:spPr>
      </p:pic>
      <p:pic>
        <p:nvPicPr>
          <p:cNvPr id="1032" name="Picture 8" descr="https://vigodnee.ru/upload/products/000/445/02/93384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52" y="1092248"/>
            <a:ext cx="4246723" cy="576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7748" y="32957"/>
            <a:ext cx="12188825" cy="99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228600" algn="l"/>
              </a:tabLst>
            </a:pPr>
            <a:r>
              <a:rPr lang="ru-RU" sz="2800" b="1" dirty="0" smtClean="0"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</a:p>
          <a:p>
            <a:pPr lvl="0">
              <a:spcAft>
                <a:spcPts val="800"/>
              </a:spcAft>
              <a:buSzPts val="1000"/>
              <a:tabLst>
                <a:tab pos="22860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Чтение детской познавательной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61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oking_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oking_16x9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oking_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4445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oking_16x9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oking_16x9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8CEDD5F-3E18-494C-BAA9-9C33F7C0856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изображением свежих овощей (широкоэкранный формат)</Template>
  <TotalTime>0</TotalTime>
  <Words>661</Words>
  <Application>Microsoft Office PowerPoint</Application>
  <PresentationFormat>Произвольный</PresentationFormat>
  <Paragraphs>82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Constantia</vt:lpstr>
      <vt:lpstr>Times New Roman</vt:lpstr>
      <vt:lpstr>Wingdings</vt:lpstr>
      <vt:lpstr>Cooking_16x9</vt:lpstr>
      <vt:lpstr>                Муниципальное бюджетное дошкольного образовательное учреждение. Детский сад №55 «Колосок». Проект «Вершки-корешки»</vt:lpstr>
      <vt:lpstr> </vt:lpstr>
      <vt:lpstr>Презентация PowerPoint</vt:lpstr>
      <vt:lpstr>Презентация PowerPoint</vt:lpstr>
      <vt:lpstr>Этапы работы над проектом: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2017-06-17T11:04:05Z</dcterms:created>
  <dcterms:modified xsi:type="dcterms:W3CDTF">2018-04-08T06:40:59Z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TC027879429991</vt:lpwstr>
  </property>
</Properties>
</file>