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7" r:id="rId3"/>
    <p:sldId id="279" r:id="rId4"/>
    <p:sldId id="258" r:id="rId5"/>
    <p:sldId id="259" r:id="rId6"/>
    <p:sldId id="280" r:id="rId7"/>
    <p:sldId id="260" r:id="rId8"/>
    <p:sldId id="287" r:id="rId9"/>
    <p:sldId id="288" r:id="rId10"/>
    <p:sldId id="291" r:id="rId11"/>
    <p:sldId id="292" r:id="rId12"/>
    <p:sldId id="296" r:id="rId13"/>
    <p:sldId id="281" r:id="rId14"/>
    <p:sldId id="282" r:id="rId15"/>
    <p:sldId id="283" r:id="rId16"/>
    <p:sldId id="290" r:id="rId17"/>
    <p:sldId id="284" r:id="rId18"/>
    <p:sldId id="297" r:id="rId19"/>
    <p:sldId id="298" r:id="rId20"/>
    <p:sldId id="302" r:id="rId21"/>
    <p:sldId id="300" r:id="rId22"/>
    <p:sldId id="299" r:id="rId23"/>
    <p:sldId id="301" r:id="rId24"/>
    <p:sldId id="276" r:id="rId25"/>
    <p:sldId id="295" r:id="rId26"/>
    <p:sldId id="294" r:id="rId27"/>
    <p:sldId id="278" r:id="rId28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8" autoAdjust="0"/>
    <p:restoredTop sz="94660"/>
  </p:normalViewPr>
  <p:slideViewPr>
    <p:cSldViewPr>
      <p:cViewPr varScale="1">
        <p:scale>
          <a:sx n="126" d="100"/>
          <a:sy n="126" d="100"/>
        </p:scale>
        <p:origin x="100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9AA9-1BD0-40E1-ABC0-25E9FAA1AF1D}" type="datetimeFigureOut">
              <a:rPr lang="ru-RU" smtClean="0"/>
              <a:pPr/>
              <a:t>12.01.2026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E1B7-FD8A-4741-98D5-96352AE6CA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9AA9-1BD0-40E1-ABC0-25E9FAA1AF1D}" type="datetimeFigureOut">
              <a:rPr lang="ru-RU" smtClean="0"/>
              <a:pPr/>
              <a:t>12.01.2026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E1B7-FD8A-4741-98D5-96352AE6CA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9AA9-1BD0-40E1-ABC0-25E9FAA1AF1D}" type="datetimeFigureOut">
              <a:rPr lang="ru-RU" smtClean="0"/>
              <a:pPr/>
              <a:t>12.01.2026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E1B7-FD8A-4741-98D5-96352AE6CA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9AA9-1BD0-40E1-ABC0-25E9FAA1AF1D}" type="datetimeFigureOut">
              <a:rPr lang="ru-RU" smtClean="0"/>
              <a:pPr/>
              <a:t>12.01.2026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E1B7-FD8A-4741-98D5-96352AE6CA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9AA9-1BD0-40E1-ABC0-25E9FAA1AF1D}" type="datetimeFigureOut">
              <a:rPr lang="ru-RU" smtClean="0"/>
              <a:pPr/>
              <a:t>12.01.2026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E1B7-FD8A-4741-98D5-96352AE6CA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9AA9-1BD0-40E1-ABC0-25E9FAA1AF1D}" type="datetimeFigureOut">
              <a:rPr lang="ru-RU" smtClean="0"/>
              <a:pPr/>
              <a:t>12.01.2026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E1B7-FD8A-4741-98D5-96352AE6CA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9AA9-1BD0-40E1-ABC0-25E9FAA1AF1D}" type="datetimeFigureOut">
              <a:rPr lang="ru-RU" smtClean="0"/>
              <a:pPr/>
              <a:t>12.01.2026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E1B7-FD8A-4741-98D5-96352AE6CA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9AA9-1BD0-40E1-ABC0-25E9FAA1AF1D}" type="datetimeFigureOut">
              <a:rPr lang="ru-RU" smtClean="0"/>
              <a:pPr/>
              <a:t>12.01.2026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E1B7-FD8A-4741-98D5-96352AE6CA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9AA9-1BD0-40E1-ABC0-25E9FAA1AF1D}" type="datetimeFigureOut">
              <a:rPr lang="ru-RU" smtClean="0"/>
              <a:pPr/>
              <a:t>12.01.2026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E1B7-FD8A-4741-98D5-96352AE6CA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9AA9-1BD0-40E1-ABC0-25E9FAA1AF1D}" type="datetimeFigureOut">
              <a:rPr lang="ru-RU" smtClean="0"/>
              <a:pPr/>
              <a:t>12.01.2026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E1B7-FD8A-4741-98D5-96352AE6CA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9AA9-1BD0-40E1-ABC0-25E9FAA1AF1D}" type="datetimeFigureOut">
              <a:rPr lang="ru-RU" smtClean="0"/>
              <a:pPr/>
              <a:t>12.01.2026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E1B7-FD8A-4741-98D5-96352AE6CA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19AA9-1BD0-40E1-ABC0-25E9FAA1AF1D}" type="datetimeFigureOut">
              <a:rPr lang="ru-RU" smtClean="0"/>
              <a:pPr/>
              <a:t>12.01.2026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9E1B7-FD8A-4741-98D5-96352AE6CA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27150"/>
            <a:ext cx="8940168" cy="59375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Проект «Подводный мир»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8416" y="6433953"/>
            <a:ext cx="7427168" cy="39290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Группа № 2 «Ягодка»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94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accent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85" y="274614"/>
            <a:ext cx="8944047" cy="63947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6828"/>
            <a:ext cx="4690864" cy="1066130"/>
          </a:xfrm>
        </p:spPr>
        <p:txBody>
          <a:bodyPr/>
          <a:lstStyle/>
          <a:p>
            <a:r>
              <a:rPr lang="ru-RU" dirty="0" smtClean="0"/>
              <a:t>Все о ракушках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185" y="2060848"/>
            <a:ext cx="8229600" cy="4525963"/>
          </a:xfrm>
        </p:spPr>
        <p:txBody>
          <a:bodyPr/>
          <a:lstStyle/>
          <a:p>
            <a:r>
              <a:rPr lang="ru-RU" dirty="0" smtClean="0"/>
              <a:t>Цель: познакомить детей с ракушками, их разнообразием и пользой для человека.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75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4638"/>
            <a:ext cx="8712968" cy="63444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Рыбы – кто они?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Цель уточнить и расширить представления о рыбах. Развивать умение наблюдать, анализировать, делать выводы, выражая их в речи.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9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Рисуем рыб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04" y="908720"/>
            <a:ext cx="8064896" cy="5718744"/>
          </a:xfrm>
        </p:spPr>
      </p:pic>
    </p:spTree>
    <p:extLst>
      <p:ext uri="{BB962C8B-B14F-4D97-AF65-F5344CB8AC3E}">
        <p14:creationId xmlns:p14="http://schemas.microsoft.com/office/powerpoint/2010/main" val="119861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42876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</a:p>
          <a:p>
            <a:pPr>
              <a:buNone/>
            </a:pP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Формировать интерес к художественным произведениям различных жанров, раскрыть взаимосвязь между сказочным и реальным миром; учить выделять главную мысль произведения; Объяснить, как важны в книге рисунки; показать, как много интересного можно узнать, рассматривая книжные иллюстрации.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Х.-К. Андерсен "Русалочка« и др.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Вечер загадок, стихов о морском мире.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Чтение стихов о  жителях  подводного мира.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42876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Дидактические игры:</a:t>
            </a:r>
          </a:p>
          <a:p>
            <a:pPr>
              <a:buNone/>
            </a:pPr>
            <a:endParaRPr lang="ru-RU" sz="6400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«Четвертый лишний»</a:t>
            </a:r>
          </a:p>
          <a:p>
            <a:pPr lvl="1">
              <a:buFont typeface="Wingdings" pitchFamily="2" charset="2"/>
              <a:buChar char="q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«Чей силуэт»</a:t>
            </a:r>
          </a:p>
          <a:p>
            <a:pPr lvl="1">
              <a:buFont typeface="Wingdings" pitchFamily="2" charset="2"/>
              <a:buChar char="q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«Продолжи логический ряд»</a:t>
            </a:r>
          </a:p>
          <a:p>
            <a:pPr lvl="1">
              <a:buFont typeface="Wingdings" pitchFamily="2" charset="2"/>
              <a:buChar char="q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«Лото. Морские обитатели»</a:t>
            </a:r>
          </a:p>
          <a:p>
            <a:pPr lvl="1">
              <a:buFont typeface="Wingdings" pitchFamily="2" charset="2"/>
              <a:buChar char="q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«Собери картинку морского обитателя»</a:t>
            </a:r>
          </a:p>
          <a:p>
            <a:pPr lvl="1">
              <a:buFont typeface="Wingdings" pitchFamily="2" charset="2"/>
              <a:buChar char="q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«Укрась аквариум»</a:t>
            </a:r>
          </a:p>
          <a:p>
            <a:pPr lvl="1">
              <a:buFont typeface="Wingdings" pitchFamily="2" charset="2"/>
              <a:buChar char="q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«Соедини по точкам»</a:t>
            </a:r>
          </a:p>
          <a:p>
            <a:pPr lvl="1">
              <a:buFont typeface="Wingdings" pitchFamily="2" charset="2"/>
              <a:buChar char="q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«Найди такую же»</a:t>
            </a:r>
          </a:p>
          <a:p>
            <a:pPr lvl="1">
              <a:buFont typeface="Wingdings" pitchFamily="2" charset="2"/>
              <a:buChar char="q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«Парные картинки»</a:t>
            </a:r>
          </a:p>
          <a:p>
            <a:pPr lvl="1">
              <a:buFont typeface="Wingdings" pitchFamily="2" charset="2"/>
              <a:buChar char="q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«Отгадай загадку»</a:t>
            </a:r>
          </a:p>
          <a:p>
            <a:pPr lvl="1">
              <a:buFont typeface="Wingdings" pitchFamily="2" charset="2"/>
              <a:buChar char="q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«Кто, что слышит?»</a:t>
            </a:r>
          </a:p>
          <a:p>
            <a:pPr lvl="1">
              <a:buFont typeface="Wingdings" pitchFamily="2" charset="2"/>
              <a:buChar char="q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«Найди по описанию»</a:t>
            </a:r>
          </a:p>
          <a:p>
            <a:pPr lvl="1">
              <a:buFont typeface="Wingdings" pitchFamily="2" charset="2"/>
              <a:buChar char="q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«Назови одним словом»</a:t>
            </a:r>
          </a:p>
          <a:p>
            <a:pPr marL="457200" lvl="1" indent="0">
              <a:buNone/>
            </a:pP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42876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Продуктивные виды деятельности: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Обучать детей различным приёмам работы с различными изобразительными средствами, умению следовать устным инструкциям, оперировать понятиями, обозначающими пространственные характеристики. Развивать мелкую моторику рук и глазомер, художественный вкус и творческие способности. Воспитывать культуру труда, коммуникативные способности детей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Аппликация «На дне морском»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 «Аквариум»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Коллективная работа. «Морская картина»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Коллективная работа макет «Подводный мир»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«Необыкновенные рыбки»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Лепка из теста «Рыбка  клоун»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Раскраска  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скульптурных рыб из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глины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аквариумных рыбок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00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accent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84984"/>
            <a:ext cx="4601484" cy="34511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224469" cy="316835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228456" y="1061120"/>
            <a:ext cx="36827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Изучение аквариумных рыбок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69160"/>
            <a:ext cx="4896544" cy="114300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закрепить знания детей о том, рыбы бывают разные по величине, окраске, форме тела, строению плавников; учить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дтей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выделять признаки сходства и различия между рыбами; укрепить желание за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раыбками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77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42876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Музыкальная деятельность</a:t>
            </a:r>
            <a:endParaRPr lang="ru-RU" sz="22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 Учить воспринимать характер животных с помощью музыкальных произведений. Упражнять детей в создании выразительных образов морских обитателей. Прививать любовь к различным музыкальным жанрам.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Прослушивание  песен о море;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Слушание  музыки: «Звуки моря», « Звуки  дельфина»;</a:t>
            </a:r>
          </a:p>
          <a:p>
            <a:pPr>
              <a:buNone/>
            </a:pPr>
            <a:r>
              <a:rPr lang="ru-RU" sz="2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Подвижные игры</a:t>
            </a:r>
            <a:endParaRPr lang="ru-RU" sz="22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 Формирование двигательных навыков, развитие воображения, внимания.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«Рыбак и рыбки»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«Море волнуется»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«Рыбки и камушки»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«Водяной»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«Удочка»</a:t>
            </a:r>
          </a:p>
          <a:p>
            <a:pPr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7638"/>
            <a:ext cx="7488832" cy="54403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Раскраска скульптурных рыб их глины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63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0662" y="-218146"/>
            <a:ext cx="5886653" cy="7848872"/>
          </a:xfrm>
        </p:spPr>
      </p:pic>
      <p:sp>
        <p:nvSpPr>
          <p:cNvPr id="6" name="Прямоугольник 5"/>
          <p:cNvSpPr/>
          <p:nvPr/>
        </p:nvSpPr>
        <p:spPr>
          <a:xfrm>
            <a:off x="179512" y="1166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Коллективная работа макет «Подводный мир»</a:t>
            </a:r>
          </a:p>
        </p:txBody>
      </p:sp>
    </p:spTree>
    <p:extLst>
      <p:ext uri="{BB962C8B-B14F-4D97-AF65-F5344CB8AC3E}">
        <p14:creationId xmlns:p14="http://schemas.microsoft.com/office/powerpoint/2010/main" val="18848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5721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групповой;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информационно-экологический;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творческий;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игровой.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</a:t>
            </a:r>
            <a:r>
              <a:rPr lang="ru-RU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fontAlgn="base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краткосрочный – 2 недели.</a:t>
            </a:r>
          </a:p>
          <a:p>
            <a:pPr fontAlgn="base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средней группы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«Ягодка»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base"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788" y="476672"/>
            <a:ext cx="7499176" cy="764705"/>
          </a:xfrm>
        </p:spPr>
        <p:txBody>
          <a:bodyPr>
            <a:normAutofit fontScale="90000"/>
          </a:bodyPr>
          <a:lstStyle/>
          <a:p>
            <a:r>
              <a:rPr lang="ru-RU" sz="31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Коллективная работа макет «Подводный мир»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88" y="859024"/>
            <a:ext cx="777686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3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6293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" y="0"/>
            <a:ext cx="9128376" cy="6846282"/>
          </a:xfrm>
        </p:spPr>
      </p:pic>
    </p:spTree>
    <p:extLst>
      <p:ext uri="{BB962C8B-B14F-4D97-AF65-F5344CB8AC3E}">
        <p14:creationId xmlns:p14="http://schemas.microsoft.com/office/powerpoint/2010/main" val="181434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6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4114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А.К. Бондаренко «Дидактические игры в детском саду»;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Фельдчер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Либерман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"400 способов занять ребенка от 2 до 8 лет".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Интернет-ресурсы: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http://автор Усольцева О.В.;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http://www.photo-sborka.ru/photos/big/obitatel-glubin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http://www.ellf.ru/photos/23621-obitateli-morejj-i-okeanov-23-foto.html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http://dekatop.com/archives/1538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http://www.zveryshki.ru/2008/11/10/morskie-obitateli.html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http://vsehpozdravil.ru/Holiday/123/vsemirnii_den_zaschiti_morskih_mlekopitaiuschih_den_kito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Литература, источник: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7" y="116632"/>
            <a:ext cx="9106893" cy="6624736"/>
          </a:xfrm>
        </p:spPr>
      </p:pic>
    </p:spTree>
    <p:extLst>
      <p:ext uri="{BB962C8B-B14F-4D97-AF65-F5344CB8AC3E}">
        <p14:creationId xmlns:p14="http://schemas.microsoft.com/office/powerpoint/2010/main" val="370042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" y="105724"/>
            <a:ext cx="9172516" cy="6741368"/>
          </a:xfrm>
        </p:spPr>
      </p:pic>
    </p:spTree>
    <p:extLst>
      <p:ext uri="{BB962C8B-B14F-4D97-AF65-F5344CB8AC3E}">
        <p14:creationId xmlns:p14="http://schemas.microsoft.com/office/powerpoint/2010/main" val="414136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6" y="7153"/>
            <a:ext cx="9172836" cy="68508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153"/>
            <a:ext cx="8229600" cy="114300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Берегите природу!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86808" cy="5786478"/>
          </a:xfrm>
        </p:spPr>
        <p:txBody>
          <a:bodyPr>
            <a:normAutofit fontScale="40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5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Создание условий для воспитания экологической культуры и развития познавательных и творческих способностей детей.</a:t>
            </a:r>
          </a:p>
          <a:p>
            <a:pPr>
              <a:spcBef>
                <a:spcPts val="0"/>
              </a:spcBef>
              <a:buNone/>
            </a:pP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5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5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buFont typeface="Wingdings" pitchFamily="2" charset="2"/>
              <a:buChar char="v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расширять представления детей об обитателях морских глубин, формировать умение размышлять;</a:t>
            </a:r>
          </a:p>
          <a:p>
            <a:pPr lvl="0">
              <a:buFont typeface="Wingdings" pitchFamily="2" charset="2"/>
              <a:buChar char="v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развитие   логического мышления, умения на основе сопоставления фактов, результатов, наблюдений делать выводы и заключения;</a:t>
            </a:r>
          </a:p>
          <a:p>
            <a:pPr lvl="0">
              <a:buFont typeface="Wingdings" pitchFamily="2" charset="2"/>
              <a:buChar char="v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развивать эстетическое восприятие окружающего мира, способность видеть красивое;</a:t>
            </a:r>
          </a:p>
          <a:p>
            <a:pPr lvl="0">
              <a:buFont typeface="Wingdings" pitchFamily="2" charset="2"/>
              <a:buChar char="v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развивать способность вслушиваться в звуки природы;</a:t>
            </a:r>
          </a:p>
          <a:p>
            <a:pPr lvl="0">
              <a:buFont typeface="Wingdings" pitchFamily="2" charset="2"/>
              <a:buChar char="v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развивать познавательный интерес, творческие способности;</a:t>
            </a:r>
          </a:p>
          <a:p>
            <a:pPr lvl="0">
              <a:buFont typeface="Wingdings" pitchFamily="2" charset="2"/>
              <a:buChar char="v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использовать различные нетрадиционные художественно – графические техники;</a:t>
            </a:r>
          </a:p>
          <a:p>
            <a:pPr lvl="0">
              <a:buFont typeface="Wingdings" pitchFamily="2" charset="2"/>
              <a:buChar char="v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учить  охранять  окружающую среду;</a:t>
            </a:r>
          </a:p>
          <a:p>
            <a:pPr>
              <a:buNone/>
            </a:pPr>
            <a:endParaRPr lang="ru-RU" sz="5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86808" cy="5786478"/>
          </a:xfrm>
        </p:spPr>
        <p:txBody>
          <a:bodyPr>
            <a:normAutofit fontScale="3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55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sz="5500" b="1" u="sng" dirty="0" smtClean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  Мировой океан - колыбель жизни и ее надежда. Загрязнение Мирового океана и морей подрывает здоровье его обитателей и планеты в целом.</a:t>
            </a:r>
          </a:p>
          <a:p>
            <a:pPr>
              <a:spcBef>
                <a:spcPts val="0"/>
              </a:spcBef>
              <a:buNone/>
            </a:pPr>
            <a:endParaRPr lang="ru-RU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Ожидаемые   результаты   проекта:</a:t>
            </a:r>
          </a:p>
          <a:p>
            <a:pPr lvl="0">
              <a:buFont typeface="Wingdings" pitchFamily="2" charset="2"/>
              <a:buChar char="v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владеть понятиями «морские животные», «рыбы», «моллюски»;</a:t>
            </a:r>
          </a:p>
          <a:p>
            <a:pPr lvl="0">
              <a:buFont typeface="Wingdings" pitchFamily="2" charset="2"/>
              <a:buChar char="v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иметь простейшие представления о некоторых особенностях строения тела в связи с их жизнью в воде, способах их передвижения (плавает, ползает), способах маскировки, об уникальности каждого вида;</a:t>
            </a:r>
          </a:p>
          <a:p>
            <a:pPr lvl="0">
              <a:buFont typeface="Wingdings" pitchFamily="2" charset="2"/>
              <a:buChar char="v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иметь представление о взаимосвязи деятельности человека и окружающей среды;</a:t>
            </a:r>
          </a:p>
          <a:p>
            <a:pPr lvl="0">
              <a:buFont typeface="Wingdings" pitchFamily="2" charset="2"/>
              <a:buChar char="v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сформировать первоначальные навыки экологически грамотного поведения в природе;</a:t>
            </a:r>
          </a:p>
          <a:p>
            <a:pPr>
              <a:buFont typeface="Wingdings" pitchFamily="2" charset="2"/>
              <a:buChar char="v"/>
            </a:pPr>
            <a:endParaRPr lang="ru-RU" sz="56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  <a:endParaRPr lang="ru-RU" sz="5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Много  вокруг нас  ещё  неизведанного и прекрасного. Хотелось бы  детей  познакомить  с этим загадочным и таинственным миром. В ходе реализации проекта дети получат знания об обитателях морей   и океанов. Чувство любви к природе. Желание  беречь и охранять её.</a:t>
            </a:r>
          </a:p>
          <a:p>
            <a:pPr>
              <a:spcBef>
                <a:spcPts val="0"/>
              </a:spcBef>
              <a:buNone/>
            </a:pP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Предварительная работа: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07209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b="1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поисковая работа по подбору иллюстративного материала, по теме «Морские обитатели», «Море»;</a:t>
            </a:r>
          </a:p>
          <a:p>
            <a:pPr lvl="0">
              <a:buFont typeface="Wingdings" pitchFamily="2" charset="2"/>
              <a:buChar char="Ø"/>
            </a:pPr>
            <a:r>
              <a:rPr lang="ru-RU" sz="3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с литературными произведениями: Г. Косова «Азбука подводного мира», С. </a:t>
            </a:r>
            <a:r>
              <a:rPr lang="ru-RU" sz="33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Сахарнов</a:t>
            </a:r>
            <a:r>
              <a:rPr lang="ru-RU" sz="3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«Кто в море живёт?», А. С. Пушкин «Сказка о рыбаке и рыбке», Г. Х. Андерсен «Русалочка»;</a:t>
            </a:r>
          </a:p>
          <a:p>
            <a:pPr lvl="0">
              <a:buFont typeface="Wingdings" pitchFamily="2" charset="2"/>
              <a:buChar char="Ø"/>
            </a:pPr>
            <a:r>
              <a:rPr lang="ru-RU" sz="3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мини-хрестоматии  «Подводный мир»;</a:t>
            </a:r>
          </a:p>
          <a:p>
            <a:pPr lvl="0">
              <a:buFont typeface="Wingdings" pitchFamily="2" charset="2"/>
              <a:buChar char="Ø"/>
            </a:pPr>
            <a:r>
              <a:rPr lang="ru-RU" sz="3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разучивание стихов В. Орлова «Для чего морю наряды?», «Я рисую море», Ю. </a:t>
            </a:r>
            <a:r>
              <a:rPr lang="ru-RU" sz="33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Дулепины</a:t>
            </a:r>
            <a:r>
              <a:rPr lang="ru-RU" sz="3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«Осьминог», С. Баранова «Дельфины», пословиц и поговорок, пальчиковой гимнастики «Чайка», загадывание загадок;</a:t>
            </a:r>
          </a:p>
          <a:p>
            <a:pPr lvl="0">
              <a:buFont typeface="Wingdings" pitchFamily="2" charset="2"/>
              <a:buChar char="Ø"/>
            </a:pPr>
            <a:r>
              <a:rPr lang="ru-RU" sz="3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рассматривание репродукций картин И. К. Айвазовский «Ночь. </a:t>
            </a:r>
            <a:r>
              <a:rPr lang="ru-RU" sz="33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Голубая</a:t>
            </a:r>
            <a:r>
              <a:rPr lang="ru-RU" sz="3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волна», «Девятый вал», «Чёрное море», «Ураган на море», А. Рылов «Море. Камни», «В </a:t>
            </a:r>
            <a:r>
              <a:rPr lang="ru-RU" sz="33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голубом</a:t>
            </a:r>
            <a:r>
              <a:rPr lang="ru-RU" sz="3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просторе», А. Боголюбов «Парусник в море»;</a:t>
            </a:r>
          </a:p>
          <a:p>
            <a:pPr lvl="0">
              <a:buFont typeface="Wingdings" pitchFamily="2" charset="2"/>
              <a:buChar char="Ø"/>
            </a:pPr>
            <a:r>
              <a:rPr lang="ru-RU" sz="3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прослушивание песни «Дельфины» на стихи С. Козлова из мультфильма «В порту»; Дебюсси К. « Море», эскиз для симфонического оркестра, «Разговор ветра с морем»; Равель М. «Игра воды»;</a:t>
            </a:r>
          </a:p>
          <a:p>
            <a:pPr lvl="0">
              <a:buFont typeface="Wingdings" pitchFamily="2" charset="2"/>
              <a:buChar char="Ø"/>
            </a:pPr>
            <a:r>
              <a:rPr lang="ru-RU" sz="3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просмотр мультфильмов «Разноцветная семейка», «Сказка о рыбаке и рыбке», «Русалочка», «В поисках Немо», «Подводная братва»;</a:t>
            </a:r>
          </a:p>
          <a:p>
            <a:pPr lvl="0">
              <a:buFont typeface="Wingdings" pitchFamily="2" charset="2"/>
              <a:buChar char="Ø"/>
            </a:pPr>
            <a:r>
              <a:rPr lang="ru-RU" sz="3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альбома «Подводный мир руками детей»;</a:t>
            </a:r>
          </a:p>
          <a:p>
            <a:pPr lvl="0">
              <a:buFont typeface="Wingdings" pitchFamily="2" charset="2"/>
              <a:buChar char="Ø"/>
            </a:pPr>
            <a:r>
              <a:rPr lang="ru-RU" sz="3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Подбор и раскраска макетов рыб </a:t>
            </a:r>
          </a:p>
          <a:p>
            <a:pPr lvl="0">
              <a:buFont typeface="Wingdings" pitchFamily="2" charset="2"/>
              <a:buChar char="Ø"/>
            </a:pPr>
            <a:r>
              <a:rPr lang="ru-RU" sz="3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подбор раскрасок с морскими обитателями .</a:t>
            </a:r>
          </a:p>
          <a:p>
            <a:pPr marL="0" indent="0" algn="just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229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Сотрудничество с семьёй:</a:t>
            </a:r>
          </a:p>
          <a:p>
            <a:r>
              <a:rPr lang="ru-RU" sz="26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Выставка работ «Волшебные рыбки» (аппликация из бросового материала); совместное творчество родителей и детей</a:t>
            </a:r>
          </a:p>
          <a:p>
            <a:r>
              <a:rPr lang="ru-RU" sz="26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Консультации для родителей: «Как заинтересовать детей  тайнами  необычного морского мира»</a:t>
            </a:r>
          </a:p>
          <a:p>
            <a:pPr>
              <a:buNone/>
            </a:pPr>
            <a:endParaRPr lang="ru-RU" sz="28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Ресурсное обеспечение: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Иллюстрации,  фотоматериалы, видеоролики, презентации, книги, художественные произведения и материалы, фотоаппарат, компьютер, материалы для изобразительной и конструкторской деятельности, ракушки разных размеров и формы, пластилин.</a:t>
            </a:r>
          </a:p>
          <a:p>
            <a:pPr marL="0" indent="0" algn="just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42876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5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проекта</a:t>
            </a:r>
          </a:p>
          <a:p>
            <a:pPr algn="ctr">
              <a:buNone/>
            </a:pPr>
            <a:endParaRPr lang="ru-RU" sz="22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детей и педагогов.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Активизировать познавательный интерес к обитателям морских глубин. Закрепить знания детей о разнообразии подводного мира; поощрять навыки поисковой деятельности; обогащать речь детей; формировать бережное отношение к природе.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Беседы: О рыбах, о морях и океанах, о подводном мире;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Рассматривание  иллюстраций (энциклопедий « Море  и его мир», «Загадки подводного мира»;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Рассматривание видеороликов и презентаций: «Морской мир». «Подводный мир», «Млекопитающие  в  зоопарке: Выступление дельфинов, морских котиков, кита Белухи».  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Мультфильмы:  «О  рыбаке и рыбке» А. С. Пушкина, «Немо», «Шевели ластами», «Наживка для акулы»;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Альбомы с видовым разнообразием животного, растительного мира, их средой обитания;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Рассматривание  картин  художников, изображающих подводный мир картины Марка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Сузино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      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Раскраска   скульптурных рыб из глины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01" y="330657"/>
            <a:ext cx="396044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Подводный мир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479" y="2852936"/>
            <a:ext cx="5170521" cy="387789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99442" y="-547455"/>
            <a:ext cx="3552478" cy="4736637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23528" y="654693"/>
            <a:ext cx="408383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Пластилин ракушки и цветная бумага 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" y="1340768"/>
            <a:ext cx="3795886" cy="506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3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128" y="5085184"/>
            <a:ext cx="4762872" cy="11906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Коллективная работа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81708"/>
            <a:ext cx="3394472" cy="452596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0612"/>
            <a:ext cx="4250541" cy="566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419</TotalTime>
  <Words>792</Words>
  <Application>Microsoft Office PowerPoint</Application>
  <PresentationFormat>Экран (4:3)</PresentationFormat>
  <Paragraphs>141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Тема Office</vt:lpstr>
      <vt:lpstr>Проект «Подводный мир»</vt:lpstr>
      <vt:lpstr>Презентация PowerPoint</vt:lpstr>
      <vt:lpstr>Презентация PowerPoint</vt:lpstr>
      <vt:lpstr>Презентация PowerPoint</vt:lpstr>
      <vt:lpstr> Предварительная работа: </vt:lpstr>
      <vt:lpstr> </vt:lpstr>
      <vt:lpstr> </vt:lpstr>
      <vt:lpstr>Подводный мир  </vt:lpstr>
      <vt:lpstr>Коллективная работа </vt:lpstr>
      <vt:lpstr>Все о ракушках </vt:lpstr>
      <vt:lpstr>Рыбы – кто они? </vt:lpstr>
      <vt:lpstr>Рисуем рыб</vt:lpstr>
      <vt:lpstr> </vt:lpstr>
      <vt:lpstr> </vt:lpstr>
      <vt:lpstr> </vt:lpstr>
      <vt:lpstr>Цель: закрепить знания детей о том, рыбы бывают разные по величине, окраске, форме тела, строению плавников; учить дтей выделять признаки сходства и различия между рыбами; укрепить желание за раыбками. </vt:lpstr>
      <vt:lpstr> </vt:lpstr>
      <vt:lpstr>Раскраска скульптурных рыб их глины</vt:lpstr>
      <vt:lpstr>Презентация PowerPoint</vt:lpstr>
      <vt:lpstr>Коллективная работа макет «Подводный мир» </vt:lpstr>
      <vt:lpstr>Презентация PowerPoint</vt:lpstr>
      <vt:lpstr>Презентация PowerPoint</vt:lpstr>
      <vt:lpstr>Презентация PowerPoint</vt:lpstr>
      <vt:lpstr>Литература, источник: </vt:lpstr>
      <vt:lpstr>Презентация PowerPoint</vt:lpstr>
      <vt:lpstr>Презентация PowerPoint</vt:lpstr>
      <vt:lpstr>Берегите природу!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для детей  старшего дошкольного возраста    «ЗАГАДКИ ПОДВОДНОГО МИРА».</dc:title>
  <dc:creator>стелла</dc:creator>
  <cp:lastModifiedBy>ДомПК</cp:lastModifiedBy>
  <cp:revision>55</cp:revision>
  <dcterms:created xsi:type="dcterms:W3CDTF">2014-10-16T21:17:32Z</dcterms:created>
  <dcterms:modified xsi:type="dcterms:W3CDTF">2026-01-12T11:54:46Z</dcterms:modified>
</cp:coreProperties>
</file>