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1" r:id="rId1"/>
  </p:sldMasterIdLst>
  <p:sldIdLst>
    <p:sldId id="256" r:id="rId2"/>
    <p:sldId id="265" r:id="rId3"/>
    <p:sldId id="258" r:id="rId4"/>
    <p:sldId id="261" r:id="rId5"/>
    <p:sldId id="257" r:id="rId6"/>
    <p:sldId id="286" r:id="rId7"/>
    <p:sldId id="260" r:id="rId8"/>
    <p:sldId id="273" r:id="rId9"/>
    <p:sldId id="267" r:id="rId10"/>
    <p:sldId id="277" r:id="rId11"/>
    <p:sldId id="264" r:id="rId12"/>
    <p:sldId id="259" r:id="rId13"/>
    <p:sldId id="281" r:id="rId14"/>
    <p:sldId id="283" r:id="rId15"/>
    <p:sldId id="262" r:id="rId16"/>
    <p:sldId id="269" r:id="rId17"/>
    <p:sldId id="270" r:id="rId18"/>
    <p:sldId id="271" r:id="rId19"/>
    <p:sldId id="275" r:id="rId20"/>
    <p:sldId id="276" r:id="rId21"/>
    <p:sldId id="282" r:id="rId22"/>
    <p:sldId id="279" r:id="rId23"/>
    <p:sldId id="272" r:id="rId24"/>
    <p:sldId id="268" r:id="rId25"/>
    <p:sldId id="28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3" d="100"/>
          <a:sy n="53" d="100"/>
        </p:scale>
        <p:origin x="-486" y="2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ru-RU" smtClean="0"/>
              <a:t>Образец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5B7FD82-6DCE-4644-B70C-33A79CE65AA6}" type="datetimeFigureOut">
              <a:rPr lang="ru-RU" smtClean="0"/>
              <a:t>04.03.2018</a:t>
            </a:fld>
            <a:endParaRPr lang="ru-RU"/>
          </a:p>
        </p:txBody>
      </p:sp>
      <p:sp>
        <p:nvSpPr>
          <p:cNvPr id="5" name="Footer Placeholder 4"/>
          <p:cNvSpPr>
            <a:spLocks noGrp="1"/>
          </p:cNvSpPr>
          <p:nvPr>
            <p:ph type="ftr" sz="quarter" idx="11"/>
          </p:nvPr>
        </p:nvSpPr>
        <p:spPr>
          <a:xfrm>
            <a:off x="1876424" y="5410201"/>
            <a:ext cx="5124886" cy="365125"/>
          </a:xfrm>
        </p:spPr>
        <p:txBody>
          <a:bodyPr/>
          <a:lstStyle/>
          <a:p>
            <a:endParaRPr lang="ru-RU"/>
          </a:p>
        </p:txBody>
      </p:sp>
      <p:sp>
        <p:nvSpPr>
          <p:cNvPr id="6" name="Slide Number Placeholder 5"/>
          <p:cNvSpPr>
            <a:spLocks noGrp="1"/>
          </p:cNvSpPr>
          <p:nvPr>
            <p:ph type="sldNum" sz="quarter" idx="12"/>
          </p:nvPr>
        </p:nvSpPr>
        <p:spPr>
          <a:xfrm>
            <a:off x="9896911" y="5410199"/>
            <a:ext cx="771089" cy="365125"/>
          </a:xfrm>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1106746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ru-RU" smtClean="0"/>
              <a:t>Вставка рисунка</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37192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53450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34213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454755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5B7FD82-6DCE-4644-B70C-33A79CE65AA6}" type="datetimeFigureOut">
              <a:rPr lang="ru-RU" smtClean="0"/>
              <a:t>04.03.2018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87339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ru-RU" smtClean="0"/>
              <a:t>Вставка рисунка</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65B7FD82-6DCE-4644-B70C-33A79CE65AA6}" type="datetimeFigureOut">
              <a:rPr lang="ru-RU" smtClean="0"/>
              <a:t>04.03.2018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133283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B7FD82-6DCE-4644-B70C-33A79CE65AA6}" type="datetimeFigureOut">
              <a:rPr lang="ru-RU" smtClean="0"/>
              <a:t>04.03.2018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1213553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B7FD82-6DCE-4644-B70C-33A79CE65AA6}" type="datetimeFigureOut">
              <a:rPr lang="ru-RU" smtClean="0"/>
              <a:t>04.03.2018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3966382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5B7FD82-6DCE-4644-B70C-33A79CE65AA6}" type="datetimeFigureOut">
              <a:rPr lang="ru-RU" smtClean="0"/>
              <a:t>04.03.2018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784648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ru-RU" smtClean="0"/>
              <a:t>Образец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5B7FD82-6DCE-4644-B70C-33A79CE65AA6}" type="datetimeFigureOut">
              <a:rPr lang="ru-RU" smtClean="0"/>
              <a:t>04.03.2018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635295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2612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1410" y="3073397"/>
            <a:ext cx="4878391"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073397"/>
            <a:ext cx="4875210" cy="2717801"/>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65B7FD82-6DCE-4644-B70C-33A79CE65AA6}" type="datetimeFigureOut">
              <a:rPr lang="ru-RU" smtClean="0"/>
              <a:t>04.03.2018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175962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5B7FD82-6DCE-4644-B70C-33A79CE65AA6}" type="datetimeFigureOut">
              <a:rPr lang="ru-RU" smtClean="0"/>
              <a:t>04.03.2018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3718240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7FD82-6DCE-4644-B70C-33A79CE65AA6}" type="datetimeFigureOut">
              <a:rPr lang="ru-RU" smtClean="0"/>
              <a:t>04.03.2018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965815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39145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B7FD82-6DCE-4644-B70C-33A79CE65AA6}" type="datetimeFigureOut">
              <a:rPr lang="ru-RU" smtClean="0"/>
              <a:t>04.03.2018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3EEA2F-D786-44BD-9AB6-B344424BC67C}" type="slidenum">
              <a:rPr lang="ru-RU" smtClean="0"/>
              <a:t>‹#›</a:t>
            </a:fld>
            <a:endParaRPr lang="ru-RU"/>
          </a:p>
        </p:txBody>
      </p:sp>
    </p:spTree>
    <p:extLst>
      <p:ext uri="{BB962C8B-B14F-4D97-AF65-F5344CB8AC3E}">
        <p14:creationId xmlns:p14="http://schemas.microsoft.com/office/powerpoint/2010/main" val="2880775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B7FD82-6DCE-4644-B70C-33A79CE65AA6}" type="datetimeFigureOut">
              <a:rPr lang="ru-RU" smtClean="0"/>
              <a:t>04.03.2018</a:t>
            </a:fld>
            <a:endParaRPr lang="ru-RU"/>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73EEA2F-D786-44BD-9AB6-B344424BC67C}" type="slidenum">
              <a:rPr lang="ru-RU" smtClean="0"/>
              <a:t>‹#›</a:t>
            </a:fld>
            <a:endParaRPr lang="ru-RU"/>
          </a:p>
        </p:txBody>
      </p:sp>
    </p:spTree>
    <p:extLst>
      <p:ext uri="{BB962C8B-B14F-4D97-AF65-F5344CB8AC3E}">
        <p14:creationId xmlns:p14="http://schemas.microsoft.com/office/powerpoint/2010/main" val="554618867"/>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Жизни и мечте – </a:t>
            </a:r>
            <a:r>
              <a:rPr lang="ru-RU" dirty="0" smtClean="0"/>
              <a:t>да </a:t>
            </a:r>
            <a:r>
              <a:rPr lang="ru-RU" sz="5400" dirty="0" smtClean="0"/>
              <a:t>!</a:t>
            </a:r>
            <a:endParaRPr lang="ru-RU" sz="5400" dirty="0"/>
          </a:p>
        </p:txBody>
      </p:sp>
      <p:sp>
        <p:nvSpPr>
          <p:cNvPr id="6" name="Прямоугольник 5"/>
          <p:cNvSpPr/>
          <p:nvPr/>
        </p:nvSpPr>
        <p:spPr>
          <a:xfrm>
            <a:off x="6956612" y="5463133"/>
            <a:ext cx="5235388" cy="923330"/>
          </a:xfrm>
          <a:prstGeom prst="rect">
            <a:avLst/>
          </a:prstGeom>
        </p:spPr>
        <p:txBody>
          <a:bodyPr wrap="square">
            <a:spAutoFit/>
          </a:bodyPr>
          <a:lstStyle/>
          <a:p>
            <a:r>
              <a:rPr lang="ru-RU" dirty="0"/>
              <a:t>Автор </a:t>
            </a:r>
            <a:r>
              <a:rPr lang="ru-RU" dirty="0" smtClean="0"/>
              <a:t>проекта воспитатель </a:t>
            </a:r>
            <a:r>
              <a:rPr lang="ru-RU" dirty="0"/>
              <a:t>2 младшей группы                                       </a:t>
            </a:r>
            <a:r>
              <a:rPr lang="ru-RU" dirty="0" smtClean="0"/>
              <a:t>МБДОУ №55  </a:t>
            </a:r>
          </a:p>
          <a:p>
            <a:r>
              <a:rPr lang="ru-RU" dirty="0" smtClean="0"/>
              <a:t>Мамедова </a:t>
            </a:r>
            <a:r>
              <a:rPr lang="ru-RU" dirty="0"/>
              <a:t>Е.Р.</a:t>
            </a:r>
          </a:p>
        </p:txBody>
      </p:sp>
    </p:spTree>
    <p:extLst>
      <p:ext uri="{BB962C8B-B14F-4D97-AF65-F5344CB8AC3E}">
        <p14:creationId xmlns:p14="http://schemas.microsoft.com/office/powerpoint/2010/main" val="1688362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67951" y="215153"/>
            <a:ext cx="4385381" cy="5743683"/>
          </a:xfrm>
        </p:spPr>
      </p:pic>
    </p:spTree>
    <p:extLst>
      <p:ext uri="{BB962C8B-B14F-4D97-AF65-F5344CB8AC3E}">
        <p14:creationId xmlns:p14="http://schemas.microsoft.com/office/powerpoint/2010/main" val="14992893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5049" y="151544"/>
            <a:ext cx="8870868" cy="6427386"/>
          </a:xfrm>
        </p:spPr>
      </p:pic>
    </p:spTree>
    <p:extLst>
      <p:ext uri="{BB962C8B-B14F-4D97-AF65-F5344CB8AC3E}">
        <p14:creationId xmlns:p14="http://schemas.microsoft.com/office/powerpoint/2010/main" val="4182927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5704" y="431069"/>
            <a:ext cx="5866409" cy="6058025"/>
          </a:xfrm>
        </p:spPr>
      </p:pic>
    </p:spTree>
    <p:extLst>
      <p:ext uri="{BB962C8B-B14F-4D97-AF65-F5344CB8AC3E}">
        <p14:creationId xmlns:p14="http://schemas.microsoft.com/office/powerpoint/2010/main" val="390450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282000"/>
          </a:xfrm>
        </p:spPr>
        <p:txBody>
          <a:bodyPr/>
          <a:lstStyle/>
          <a:p>
            <a:r>
              <a:rPr lang="ru-RU" i="1" dirty="0" smtClean="0"/>
              <a:t>Образовательная деятельность </a:t>
            </a:r>
            <a:endParaRPr lang="ru-RU" i="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92848" y="1872970"/>
            <a:ext cx="4722282" cy="3541712"/>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5552" y="1470211"/>
            <a:ext cx="4185397" cy="5145741"/>
          </a:xfrm>
          <a:prstGeom prst="rect">
            <a:avLst/>
          </a:prstGeom>
        </p:spPr>
      </p:pic>
    </p:spTree>
    <p:extLst>
      <p:ext uri="{BB962C8B-B14F-4D97-AF65-F5344CB8AC3E}">
        <p14:creationId xmlns:p14="http://schemas.microsoft.com/office/powerpoint/2010/main" val="277319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рисование</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11905" y="2058916"/>
            <a:ext cx="5836989" cy="437774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376" y="233082"/>
            <a:ext cx="4827494" cy="6203577"/>
          </a:xfrm>
          <a:prstGeom prst="rect">
            <a:avLst/>
          </a:prstGeom>
        </p:spPr>
      </p:pic>
    </p:spTree>
    <p:extLst>
      <p:ext uri="{BB962C8B-B14F-4D97-AF65-F5344CB8AC3E}">
        <p14:creationId xmlns:p14="http://schemas.microsoft.com/office/powerpoint/2010/main" val="2228722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51419" y="-115454"/>
            <a:ext cx="4854039" cy="6472052"/>
          </a:xfrm>
        </p:spPr>
      </p:pic>
      <p:sp>
        <p:nvSpPr>
          <p:cNvPr id="3" name="Прямоугольник 2"/>
          <p:cNvSpPr/>
          <p:nvPr/>
        </p:nvSpPr>
        <p:spPr>
          <a:xfrm>
            <a:off x="986116" y="486833"/>
            <a:ext cx="4876802" cy="4524315"/>
          </a:xfrm>
          <a:prstGeom prst="rect">
            <a:avLst/>
          </a:prstGeom>
        </p:spPr>
        <p:txBody>
          <a:bodyPr wrap="square">
            <a:spAutoFit/>
          </a:bodyPr>
          <a:lstStyle/>
          <a:p>
            <a:r>
              <a:rPr lang="ru-RU" b="1" i="1" dirty="0"/>
              <a:t>Особой формой общественной жизни дошкольников является игра, в которой они по желанию объединяются, самостоятельно действуют, осуществляют свои замыслы, познают мир.</a:t>
            </a:r>
            <a:endParaRPr lang="ru-RU" dirty="0"/>
          </a:p>
          <a:p>
            <a:r>
              <a:rPr lang="ru-RU" b="1" i="1" dirty="0"/>
              <a:t>Самостоятельная игровая деятельность способствует физическому и психическому развитию ребенка, воспитание нравственно-волевых качеств, творческих способностей </a:t>
            </a:r>
            <a:endParaRPr lang="ru-RU" b="1" i="1" dirty="0" smtClean="0"/>
          </a:p>
          <a:p>
            <a:r>
              <a:rPr lang="ru-RU" b="1" i="1" dirty="0"/>
              <a:t>Игра это важнейшая и наиболее эффективная в раннем и дошкольном детстве форма социализации ребенка.</a:t>
            </a:r>
            <a:endParaRPr lang="ru-RU" dirty="0"/>
          </a:p>
          <a:p>
            <a:endParaRPr lang="ru-RU" dirty="0"/>
          </a:p>
        </p:txBody>
      </p:sp>
    </p:spTree>
    <p:extLst>
      <p:ext uri="{BB962C8B-B14F-4D97-AF65-F5344CB8AC3E}">
        <p14:creationId xmlns:p14="http://schemas.microsoft.com/office/powerpoint/2010/main" val="233268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a:t>Основные направления игр</a:t>
            </a:r>
            <a:r>
              <a:rPr lang="ru-RU" dirty="0"/>
              <a:t/>
            </a:r>
            <a:br>
              <a:rPr lang="ru-RU" dirty="0"/>
            </a:br>
            <a:endParaRPr lang="ru-RU" dirty="0"/>
          </a:p>
        </p:txBody>
      </p:sp>
      <p:sp>
        <p:nvSpPr>
          <p:cNvPr id="3" name="Объект 2"/>
          <p:cNvSpPr>
            <a:spLocks noGrp="1"/>
          </p:cNvSpPr>
          <p:nvPr>
            <p:ph idx="1"/>
          </p:nvPr>
        </p:nvSpPr>
        <p:spPr>
          <a:xfrm>
            <a:off x="1141413" y="1416424"/>
            <a:ext cx="6568234" cy="4374777"/>
          </a:xfrm>
        </p:spPr>
        <p:txBody>
          <a:bodyPr>
            <a:normAutofit/>
          </a:bodyPr>
          <a:lstStyle/>
          <a:p>
            <a:pPr lvl="0"/>
            <a:r>
              <a:rPr lang="ru-RU" b="1" i="1" dirty="0" smtClean="0"/>
              <a:t>Сюжетно </a:t>
            </a:r>
            <a:r>
              <a:rPr lang="ru-RU" b="1" i="1" dirty="0"/>
              <a:t>– ролевая игра (дом, семья, супермаркет)</a:t>
            </a:r>
            <a:endParaRPr lang="ru-RU" dirty="0"/>
          </a:p>
          <a:p>
            <a:pPr lvl="0"/>
            <a:r>
              <a:rPr lang="ru-RU" b="1" i="1" dirty="0"/>
              <a:t>Театрализованная игра (по сказкам </a:t>
            </a:r>
            <a:r>
              <a:rPr lang="ru-RU" b="1" i="1" dirty="0" err="1"/>
              <a:t>потешкам</a:t>
            </a:r>
            <a:r>
              <a:rPr lang="ru-RU" b="1" i="1" dirty="0"/>
              <a:t>)</a:t>
            </a:r>
            <a:endParaRPr lang="ru-RU" dirty="0"/>
          </a:p>
          <a:p>
            <a:pPr lvl="0"/>
            <a:r>
              <a:rPr lang="ru-RU" b="1" i="1" dirty="0"/>
              <a:t>Дидактические игры (</a:t>
            </a:r>
            <a:r>
              <a:rPr lang="ru-RU" b="1" i="1" dirty="0" err="1"/>
              <a:t>пазлы</a:t>
            </a:r>
            <a:r>
              <a:rPr lang="ru-RU" b="1" i="1" dirty="0"/>
              <a:t>, </a:t>
            </a:r>
            <a:r>
              <a:rPr lang="ru-RU" b="1" i="1" dirty="0" err="1"/>
              <a:t>мозайка</a:t>
            </a:r>
            <a:r>
              <a:rPr lang="ru-RU" b="1" i="1" dirty="0"/>
              <a:t> на </a:t>
            </a:r>
            <a:r>
              <a:rPr lang="ru-RU" b="1" i="1" dirty="0" err="1"/>
              <a:t>цвет,форму,счет</a:t>
            </a:r>
            <a:r>
              <a:rPr lang="ru-RU" b="1" i="1" dirty="0"/>
              <a:t> и </a:t>
            </a:r>
            <a:r>
              <a:rPr lang="ru-RU" b="1" i="1" dirty="0" err="1"/>
              <a:t>т.д</a:t>
            </a:r>
            <a:r>
              <a:rPr lang="ru-RU" b="1" i="1" dirty="0"/>
              <a:t>)</a:t>
            </a:r>
            <a:endParaRPr lang="ru-RU" dirty="0"/>
          </a:p>
          <a:p>
            <a:pPr lvl="0"/>
            <a:r>
              <a:rPr lang="ru-RU" b="1" i="1" dirty="0"/>
              <a:t>Строительные</a:t>
            </a:r>
            <a:endParaRPr lang="ru-RU" dirty="0"/>
          </a:p>
          <a:p>
            <a:r>
              <a:rPr lang="ru-RU" b="1" i="1" dirty="0"/>
              <a:t>Настольно – печатные </a:t>
            </a:r>
            <a:endParaRPr lang="ru-RU" dirty="0"/>
          </a:p>
        </p:txBody>
      </p:sp>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7494494" y="1819414"/>
            <a:ext cx="3908612" cy="3890963"/>
          </a:xfrm>
          <a:prstGeom prst="rect">
            <a:avLst/>
          </a:prstGeom>
        </p:spPr>
      </p:pic>
    </p:spTree>
    <p:extLst>
      <p:ext uri="{BB962C8B-B14F-4D97-AF65-F5344CB8AC3E}">
        <p14:creationId xmlns:p14="http://schemas.microsoft.com/office/powerpoint/2010/main" val="15738084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1339" y="466164"/>
            <a:ext cx="4181626" cy="5575501"/>
          </a:xfrm>
        </p:spPr>
      </p:pic>
      <p:pic>
        <p:nvPicPr>
          <p:cNvPr id="1026" name="Picture 2" descr="C:\Users\User\Pictures\2018-02-17 1\1 0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585" y="-13568082"/>
            <a:ext cx="10176062" cy="13568082"/>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3310" y="466165"/>
            <a:ext cx="4222376" cy="5629835"/>
          </a:xfrm>
          <a:prstGeom prst="rect">
            <a:avLst/>
          </a:prstGeom>
        </p:spPr>
      </p:pic>
    </p:spTree>
    <p:extLst>
      <p:ext uri="{BB962C8B-B14F-4D97-AF65-F5344CB8AC3E}">
        <p14:creationId xmlns:p14="http://schemas.microsoft.com/office/powerpoint/2010/main" val="349924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6942" y="546195"/>
            <a:ext cx="6276164" cy="4707124"/>
          </a:xfrm>
        </p:spPr>
      </p:pic>
      <p:sp>
        <p:nvSpPr>
          <p:cNvPr id="5" name="Прямоугольник 4"/>
          <p:cNvSpPr/>
          <p:nvPr/>
        </p:nvSpPr>
        <p:spPr>
          <a:xfrm>
            <a:off x="7494494" y="593518"/>
            <a:ext cx="4500282" cy="4524315"/>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Детская </a:t>
            </a:r>
            <a:r>
              <a:rPr lang="ru-RU" sz="2400" b="1" dirty="0">
                <a:latin typeface="Times New Roman" panose="02020603050405020304" pitchFamily="18" charset="0"/>
                <a:cs typeface="Times New Roman" panose="02020603050405020304" pitchFamily="18" charset="0"/>
              </a:rPr>
              <a:t>театрализация</a:t>
            </a:r>
            <a:r>
              <a:rPr lang="ru-RU" sz="2400" dirty="0">
                <a:latin typeface="Times New Roman" panose="02020603050405020304" pitchFamily="18" charset="0"/>
                <a:cs typeface="Times New Roman" panose="02020603050405020304" pitchFamily="18" charset="0"/>
              </a:rPr>
              <a:t>. Уже с раннего </a:t>
            </a:r>
            <a:r>
              <a:rPr lang="ru-RU" sz="2400" b="1" dirty="0">
                <a:latin typeface="Times New Roman" panose="02020603050405020304" pitchFamily="18" charset="0"/>
                <a:cs typeface="Times New Roman" panose="02020603050405020304" pitchFamily="18" charset="0"/>
              </a:rPr>
              <a:t>возраста</a:t>
            </a:r>
            <a:r>
              <a:rPr lang="ru-RU" sz="2400" dirty="0">
                <a:latin typeface="Times New Roman" panose="02020603050405020304" pitchFamily="18" charset="0"/>
                <a:cs typeface="Times New Roman" panose="02020603050405020304" pitchFamily="18" charset="0"/>
              </a:rPr>
              <a:t>, мы привлекаем детей к театрально-игровой деятельности, начиная с </a:t>
            </a:r>
            <a:r>
              <a:rPr lang="ru-RU" sz="2400" dirty="0" err="1">
                <a:latin typeface="Times New Roman" panose="02020603050405020304" pitchFamily="18" charset="0"/>
                <a:cs typeface="Times New Roman" panose="02020603050405020304" pitchFamily="18" charset="0"/>
              </a:rPr>
              <a:t>фланелеграфа</a:t>
            </a:r>
            <a:r>
              <a:rPr lang="ru-RU" sz="2400" dirty="0">
                <a:latin typeface="Times New Roman" panose="02020603050405020304" pitchFamily="18" charset="0"/>
                <a:cs typeface="Times New Roman" panose="02020603050405020304" pitchFamily="18" charset="0"/>
              </a:rPr>
              <a:t>, театральных и настольных игр. Малыши с удовольствием обыгрывают </a:t>
            </a:r>
            <a:r>
              <a:rPr lang="ru-RU" sz="2400" dirty="0" err="1">
                <a:latin typeface="Times New Roman" panose="02020603050405020304" pitchFamily="18" charset="0"/>
                <a:cs typeface="Times New Roman" panose="02020603050405020304" pitchFamily="18" charset="0"/>
              </a:rPr>
              <a:t>потешки</a:t>
            </a:r>
            <a:r>
              <a:rPr lang="ru-RU" sz="2400" dirty="0">
                <a:latin typeface="Times New Roman" panose="02020603050405020304" pitchFamily="18" charset="0"/>
                <a:cs typeface="Times New Roman" panose="02020603050405020304" pitchFamily="18" charset="0"/>
              </a:rPr>
              <a:t>, сказки</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Театрализованная деятельность вносит разнообразие в жизнь ребенка в детском саду. Дарит ему радость</a:t>
            </a:r>
          </a:p>
        </p:txBody>
      </p:sp>
    </p:spTree>
    <p:extLst>
      <p:ext uri="{BB962C8B-B14F-4D97-AF65-F5344CB8AC3E}">
        <p14:creationId xmlns:p14="http://schemas.microsoft.com/office/powerpoint/2010/main" val="3531922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85647" y="618518"/>
            <a:ext cx="4861764" cy="1478570"/>
          </a:xfrm>
        </p:spPr>
        <p:txBody>
          <a:bodyPr/>
          <a:lstStyle/>
          <a:p>
            <a:r>
              <a:rPr lang="ru-RU" dirty="0" smtClean="0"/>
              <a:t>Дидактические игры</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6604240" y="2127384"/>
            <a:ext cx="4016190" cy="5140239"/>
          </a:xfr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873" y="197224"/>
            <a:ext cx="5103904" cy="3827928"/>
          </a:xfrm>
          <a:prstGeom prst="rect">
            <a:avLst/>
          </a:prstGeom>
        </p:spPr>
      </p:pic>
    </p:spTree>
    <p:extLst>
      <p:ext uri="{BB962C8B-B14F-4D97-AF65-F5344CB8AC3E}">
        <p14:creationId xmlns:p14="http://schemas.microsoft.com/office/powerpoint/2010/main" val="18210598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97977" y="169675"/>
            <a:ext cx="9905999" cy="3541714"/>
          </a:xfrm>
        </p:spPr>
        <p:txBody>
          <a:bodyPr/>
          <a:lstStyle/>
          <a:p>
            <a:r>
              <a:rPr lang="ru-RU" b="1" dirty="0"/>
              <a:t>Цель</a:t>
            </a:r>
            <a:r>
              <a:rPr lang="ru-RU" dirty="0"/>
              <a:t> </a:t>
            </a:r>
            <a:r>
              <a:rPr lang="ru-RU" b="1" dirty="0"/>
              <a:t>- это мечта</a:t>
            </a:r>
            <a:r>
              <a:rPr lang="ru-RU" dirty="0"/>
              <a:t>, соединенная усилиями для ее достижения. </a:t>
            </a:r>
            <a:r>
              <a:rPr lang="ru-RU" dirty="0" smtClean="0"/>
              <a:t>Поэтому </a:t>
            </a:r>
            <a:r>
              <a:rPr lang="ru-RU" dirty="0"/>
              <a:t>мы четко должны знать, чего хотим добиться, и зачем нам это нужно.</a:t>
            </a:r>
            <a:br>
              <a:rPr lang="ru-RU" dirty="0"/>
            </a:br>
            <a:r>
              <a:rPr lang="ru-RU" dirty="0"/>
              <a:t/>
            </a:r>
            <a:br>
              <a:rPr lang="ru-RU" dirty="0"/>
            </a:b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1" y="1067561"/>
            <a:ext cx="5504329" cy="5614416"/>
          </a:xfrm>
          <a:prstGeom prst="rect">
            <a:avLst/>
          </a:prstGeom>
        </p:spPr>
      </p:pic>
    </p:spTree>
    <p:extLst>
      <p:ext uri="{BB962C8B-B14F-4D97-AF65-F5344CB8AC3E}">
        <p14:creationId xmlns:p14="http://schemas.microsoft.com/office/powerpoint/2010/main" val="2769737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47924" y="3223998"/>
            <a:ext cx="1967256" cy="262300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53" y="1806269"/>
            <a:ext cx="5863076" cy="4397307"/>
          </a:xfrm>
          <a:prstGeom prst="rect">
            <a:avLst/>
          </a:prstGeom>
        </p:spPr>
      </p:pic>
      <p:sp>
        <p:nvSpPr>
          <p:cNvPr id="2" name="Заголовок 1"/>
          <p:cNvSpPr>
            <a:spLocks noGrp="1"/>
          </p:cNvSpPr>
          <p:nvPr>
            <p:ph type="title"/>
          </p:nvPr>
        </p:nvSpPr>
        <p:spPr/>
        <p:txBody>
          <a:bodyPr/>
          <a:lstStyle/>
          <a:p>
            <a:r>
              <a:rPr lang="ru-RU" i="1" dirty="0" smtClean="0"/>
              <a:t>Настольные игры </a:t>
            </a:r>
            <a:endParaRPr lang="ru-RU" i="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5572" y="305734"/>
            <a:ext cx="5108575"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175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929" y="1021975"/>
            <a:ext cx="5833036" cy="4374777"/>
          </a:xfrm>
          <a:prstGeom prst="rect">
            <a:avLst/>
          </a:prstGeom>
        </p:spPr>
      </p:pic>
    </p:spTree>
    <p:extLst>
      <p:ext uri="{BB962C8B-B14F-4D97-AF65-F5344CB8AC3E}">
        <p14:creationId xmlns:p14="http://schemas.microsoft.com/office/powerpoint/2010/main" val="2437378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2165" y="2398922"/>
            <a:ext cx="4977248" cy="373293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388" y="197224"/>
            <a:ext cx="5223435" cy="3917576"/>
          </a:xfrm>
          <a:prstGeom prst="rect">
            <a:avLst/>
          </a:prstGeom>
        </p:spPr>
      </p:pic>
      <p:sp>
        <p:nvSpPr>
          <p:cNvPr id="7" name="Прямоугольник 6"/>
          <p:cNvSpPr/>
          <p:nvPr/>
        </p:nvSpPr>
        <p:spPr>
          <a:xfrm>
            <a:off x="6445857" y="465275"/>
            <a:ext cx="4688308" cy="584775"/>
          </a:xfrm>
          <a:prstGeom prst="rect">
            <a:avLst/>
          </a:prstGeom>
        </p:spPr>
        <p:txBody>
          <a:bodyPr wrap="square">
            <a:spAutoFit/>
          </a:bodyPr>
          <a:lstStyle/>
          <a:p>
            <a:r>
              <a:rPr lang="ru-RU" sz="3200" dirty="0" smtClean="0">
                <a:latin typeface="Times New Roman" panose="02020603050405020304" pitchFamily="18" charset="0"/>
                <a:cs typeface="Times New Roman" panose="02020603050405020304" pitchFamily="18" charset="0"/>
              </a:rPr>
              <a:t>Конструирование</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17051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82118" y="839063"/>
            <a:ext cx="4618659" cy="3463995"/>
          </a:xfrm>
        </p:spPr>
      </p:pic>
      <p:sp>
        <p:nvSpPr>
          <p:cNvPr id="5" name="Заголовок 4"/>
          <p:cNvSpPr>
            <a:spLocks noGrp="1"/>
          </p:cNvSpPr>
          <p:nvPr>
            <p:ph type="title"/>
          </p:nvPr>
        </p:nvSpPr>
        <p:spPr>
          <a:xfrm>
            <a:off x="1266918" y="313718"/>
            <a:ext cx="9795529" cy="1138564"/>
          </a:xfrm>
        </p:spPr>
        <p:txBody>
          <a:bodyPr/>
          <a:lstStyle/>
          <a:p>
            <a:r>
              <a:rPr lang="ru-RU" dirty="0" smtClean="0"/>
              <a:t>чтение</a:t>
            </a:r>
            <a:endParaRPr lang="ru-RU" dirty="0"/>
          </a:p>
        </p:txBody>
      </p:sp>
      <p:sp>
        <p:nvSpPr>
          <p:cNvPr id="6" name="Прямоугольник 5"/>
          <p:cNvSpPr/>
          <p:nvPr/>
        </p:nvSpPr>
        <p:spPr>
          <a:xfrm>
            <a:off x="663389" y="1262732"/>
            <a:ext cx="6813176" cy="3785652"/>
          </a:xfrm>
          <a:prstGeom prst="rect">
            <a:avLst/>
          </a:prstGeom>
        </p:spPr>
        <p:txBody>
          <a:bodyPr wrap="square">
            <a:spAutoFit/>
          </a:bodyPr>
          <a:lstStyle/>
          <a:p>
            <a:r>
              <a:rPr lang="ru-RU" dirty="0" smtClean="0"/>
              <a:t>.</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Чтение в дошкольном возрасте открывает волшебный мир. Юный читатель легко вживается в роли главных героев произведений, вместе с ними сталкивается с трудностями и находит решение. Это развивает социальные навыки, прививает основы нравственности — понятия добра и зла, хорошего и плохого. Чтение книг дошкольникам развивает гибкость ума, делает речь ребёнка богатой и правильной, и конечно же, готовит к успешному обучению в школ</a:t>
            </a:r>
            <a:r>
              <a:rPr lang="ru-RU" dirty="0"/>
              <a:t>е</a:t>
            </a:r>
          </a:p>
        </p:txBody>
      </p:sp>
    </p:spTree>
    <p:extLst>
      <p:ext uri="{BB962C8B-B14F-4D97-AF65-F5344CB8AC3E}">
        <p14:creationId xmlns:p14="http://schemas.microsoft.com/office/powerpoint/2010/main" val="740573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a:t>
            </a:r>
            <a:r>
              <a:rPr lang="ru-RU" sz="2000" dirty="0" smtClean="0"/>
              <a:t>лагоприятная психологическая </a:t>
            </a:r>
            <a:br>
              <a:rPr lang="ru-RU" sz="2000" dirty="0" smtClean="0"/>
            </a:br>
            <a:r>
              <a:rPr lang="ru-RU" sz="2000" dirty="0" smtClean="0"/>
              <a:t>обстановка в семье.</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57071" y="599982"/>
            <a:ext cx="3705155" cy="4940206"/>
          </a:xfrm>
        </p:spPr>
      </p:pic>
      <p:sp>
        <p:nvSpPr>
          <p:cNvPr id="5" name="Прямоугольник 4"/>
          <p:cNvSpPr/>
          <p:nvPr/>
        </p:nvSpPr>
        <p:spPr>
          <a:xfrm>
            <a:off x="1021977" y="2286018"/>
            <a:ext cx="6096000" cy="2031325"/>
          </a:xfrm>
          <a:prstGeom prst="rect">
            <a:avLst/>
          </a:prstGeom>
        </p:spPr>
        <p:txBody>
          <a:bodyPr>
            <a:spAutoFit/>
          </a:bodyPr>
          <a:lstStyle/>
          <a:p>
            <a:r>
              <a:rPr lang="ru-RU" dirty="0"/>
              <a:t>Чем благоприятнее </a:t>
            </a:r>
            <a:r>
              <a:rPr lang="ru-RU" b="1" dirty="0"/>
              <a:t>психологический</a:t>
            </a:r>
            <a:r>
              <a:rPr lang="ru-RU" dirty="0"/>
              <a:t> климат в </a:t>
            </a:r>
            <a:r>
              <a:rPr lang="ru-RU" b="1" dirty="0"/>
              <a:t>семье</a:t>
            </a:r>
            <a:r>
              <a:rPr lang="ru-RU" dirty="0"/>
              <a:t>, тем она благополучнее и тем больше шансов у ее членов быть здоровыми, успешными и </a:t>
            </a:r>
            <a:r>
              <a:rPr lang="ru-RU" dirty="0" smtClean="0"/>
              <a:t>счастливыми</a:t>
            </a:r>
          </a:p>
          <a:p>
            <a:r>
              <a:rPr lang="ru-RU" dirty="0"/>
              <a:t>Для </a:t>
            </a:r>
            <a:r>
              <a:rPr lang="ru-RU" dirty="0" smtClean="0"/>
              <a:t>создания </a:t>
            </a:r>
            <a:r>
              <a:rPr lang="ru-RU" b="1" dirty="0" smtClean="0"/>
              <a:t>благоприятной </a:t>
            </a:r>
            <a:r>
              <a:rPr lang="ru-RU" b="1" dirty="0"/>
              <a:t>психологической</a:t>
            </a:r>
            <a:r>
              <a:rPr lang="ru-RU" dirty="0"/>
              <a:t> атмосферы в </a:t>
            </a:r>
            <a:r>
              <a:rPr lang="ru-RU" b="1" dirty="0"/>
              <a:t>семье</a:t>
            </a:r>
            <a:r>
              <a:rPr lang="ru-RU" dirty="0"/>
              <a:t>, каждый ее член должен любить, уважать и доверять друг другу.</a:t>
            </a:r>
          </a:p>
          <a:p>
            <a:endParaRPr lang="ru-RU" b="1" dirty="0"/>
          </a:p>
        </p:txBody>
      </p:sp>
    </p:spTree>
    <p:extLst>
      <p:ext uri="{BB962C8B-B14F-4D97-AF65-F5344CB8AC3E}">
        <p14:creationId xmlns:p14="http://schemas.microsoft.com/office/powerpoint/2010/main" val="2092175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Жизнь это мечта</a:t>
            </a:r>
            <a:r>
              <a:rPr lang="ru-RU" dirty="0">
                <a:latin typeface="Times New Roman" panose="02020603050405020304" pitchFamily="18" charset="0"/>
                <a:cs typeface="Times New Roman" panose="02020603050405020304" pitchFamily="18" charset="0"/>
              </a:rPr>
              <a:t> </a:t>
            </a:r>
            <a:r>
              <a:rPr lang="ru-RU" sz="4000" b="1" dirty="0" smtClean="0">
                <a:latin typeface="Times New Roman" panose="02020603050405020304" pitchFamily="18" charset="0"/>
                <a:cs typeface="Times New Roman" panose="02020603050405020304" pitchFamily="18" charset="0"/>
              </a:rPr>
              <a:t>?</a:t>
            </a:r>
            <a:endParaRPr lang="ru-RU" sz="4000" b="1" dirty="0"/>
          </a:p>
        </p:txBody>
      </p:sp>
      <p:sp>
        <p:nvSpPr>
          <p:cNvPr id="3" name="Объект 2"/>
          <p:cNvSpPr>
            <a:spLocks noGrp="1"/>
          </p:cNvSpPr>
          <p:nvPr>
            <p:ph idx="1"/>
          </p:nvPr>
        </p:nvSpPr>
        <p:spPr>
          <a:xfrm>
            <a:off x="980048" y="2120144"/>
            <a:ext cx="6263546" cy="3541714"/>
          </a:xfrm>
        </p:spPr>
        <p:txBody>
          <a:bodyPr/>
          <a:lstStyle/>
          <a:p>
            <a:pPr marL="0" indent="0">
              <a:buNone/>
            </a:pPr>
            <a:r>
              <a:rPr lang="ru-RU" dirty="0" smtClean="0"/>
              <a:t>Да,  это мечта, к  которой мы постоянно движемся и в которой, да и ради которой, мы живем. И мы идем по жизни от одной мечты к другой; достигая чего – то, мы тут же начинаем мечтать о новом. Это и есть наша жизнь. </a:t>
            </a:r>
            <a:endParaRPr lang="ru-RU" dirty="0"/>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04958" y="211613"/>
            <a:ext cx="4087684" cy="5450245"/>
          </a:xfrm>
          <a:prstGeom prst="rect">
            <a:avLst/>
          </a:prstGeom>
        </p:spPr>
      </p:pic>
    </p:spTree>
    <p:extLst>
      <p:ext uri="{BB962C8B-B14F-4D97-AF65-F5344CB8AC3E}">
        <p14:creationId xmlns:p14="http://schemas.microsoft.com/office/powerpoint/2010/main" val="22253685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742" y="618518"/>
            <a:ext cx="7873340" cy="5905006"/>
          </a:xfrm>
        </p:spPr>
      </p:pic>
    </p:spTree>
    <p:extLst>
      <p:ext uri="{BB962C8B-B14F-4D97-AF65-F5344CB8AC3E}">
        <p14:creationId xmlns:p14="http://schemas.microsoft.com/office/powerpoint/2010/main" val="3641019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 name="Объект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57957"/>
            <a:ext cx="10211397" cy="6675351"/>
          </a:xfrm>
        </p:spPr>
      </p:pic>
    </p:spTree>
    <p:extLst>
      <p:ext uri="{BB962C8B-B14F-4D97-AF65-F5344CB8AC3E}">
        <p14:creationId xmlns:p14="http://schemas.microsoft.com/office/powerpoint/2010/main" val="3151566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24" y="1196788"/>
            <a:ext cx="6562166" cy="5177118"/>
          </a:xfrm>
          <a:prstGeom prst="rect">
            <a:avLst/>
          </a:prstGeom>
        </p:spPr>
      </p:pic>
      <p:sp>
        <p:nvSpPr>
          <p:cNvPr id="2" name="Заголовок 1"/>
          <p:cNvSpPr>
            <a:spLocks noGrp="1"/>
          </p:cNvSpPr>
          <p:nvPr>
            <p:ph type="title"/>
          </p:nvPr>
        </p:nvSpPr>
        <p:spPr>
          <a:xfrm>
            <a:off x="1024128" y="585216"/>
            <a:ext cx="9720072" cy="709194"/>
          </a:xfrm>
        </p:spPr>
        <p:txBody>
          <a:bodyPr>
            <a:normAutofit/>
          </a:bodyPr>
          <a:lstStyle/>
          <a:p>
            <a:r>
              <a:rPr lang="ru-RU" dirty="0" smtClean="0"/>
              <a:t>Движение – жизнь!!!  </a:t>
            </a:r>
            <a:endParaRPr lang="ru-RU" dirty="0"/>
          </a:p>
        </p:txBody>
      </p:sp>
      <p:sp>
        <p:nvSpPr>
          <p:cNvPr id="3" name="Объект 2"/>
          <p:cNvSpPr>
            <a:spLocks noGrp="1"/>
          </p:cNvSpPr>
          <p:nvPr>
            <p:ph idx="1"/>
          </p:nvPr>
        </p:nvSpPr>
        <p:spPr>
          <a:xfrm>
            <a:off x="7100048" y="881101"/>
            <a:ext cx="4791634" cy="5322475"/>
          </a:xfrm>
        </p:spPr>
        <p:txBody>
          <a:bodyPr>
            <a:noAutofit/>
          </a:bodyPr>
          <a:lstStyle/>
          <a:p>
            <a:r>
              <a:rPr lang="ru-RU" sz="1800" dirty="0"/>
              <a:t>Двигательная активность. Движение является основным условием обеспечения жизни. Организм устроен таким образом, что деятельность всех его систем подчиняется двигательной деятельности. достаточная двигательная активность обеспечивает поддержание на высоком уровне иммунитета, что позволяет человеку успешно противостоять инфекционным заболеваниям. При высоком уровне физической подготовленности при прочих равных условиях у человека выше не только физическая, но и умственная работоспособность, поэтому при выполнении интеллектуальной работы утомление у него наступает позднее.</a:t>
            </a:r>
          </a:p>
        </p:txBody>
      </p:sp>
    </p:spTree>
    <p:extLst>
      <p:ext uri="{BB962C8B-B14F-4D97-AF65-F5344CB8AC3E}">
        <p14:creationId xmlns:p14="http://schemas.microsoft.com/office/powerpoint/2010/main" val="8876561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1458" y="779274"/>
            <a:ext cx="7789365" cy="5842025"/>
          </a:xfrm>
        </p:spPr>
      </p:pic>
    </p:spTree>
    <p:extLst>
      <p:ext uri="{BB962C8B-B14F-4D97-AF65-F5344CB8AC3E}">
        <p14:creationId xmlns:p14="http://schemas.microsoft.com/office/powerpoint/2010/main" val="26986067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4" y="0"/>
            <a:ext cx="10140144" cy="6709558"/>
          </a:xfrm>
        </p:spPr>
      </p:pic>
      <p:sp>
        <p:nvSpPr>
          <p:cNvPr id="3" name="Прямоугольник 2"/>
          <p:cNvSpPr/>
          <p:nvPr/>
        </p:nvSpPr>
        <p:spPr>
          <a:xfrm>
            <a:off x="3048000" y="3105835"/>
            <a:ext cx="6096000" cy="646331"/>
          </a:xfrm>
          <a:prstGeom prst="rect">
            <a:avLst/>
          </a:prstGeom>
        </p:spPr>
        <p:txBody>
          <a:bodyPr>
            <a:spAutoFit/>
          </a:bodyPr>
          <a:lstStyle/>
          <a:p>
            <a:r>
              <a:rPr lang="ru-RU" dirty="0"/>
              <a:t>Театрализованная деятельность вносит разнообразие в жизнь ребенка в детском саду. Дарит ему радость</a:t>
            </a:r>
          </a:p>
        </p:txBody>
      </p:sp>
    </p:spTree>
    <p:extLst>
      <p:ext uri="{BB962C8B-B14F-4D97-AF65-F5344CB8AC3E}">
        <p14:creationId xmlns:p14="http://schemas.microsoft.com/office/powerpoint/2010/main" val="3120086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48405" y="681317"/>
            <a:ext cx="3784960" cy="4450728"/>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526" y="681317"/>
            <a:ext cx="5856943" cy="4392707"/>
          </a:xfrm>
          <a:prstGeom prst="rect">
            <a:avLst/>
          </a:prstGeom>
        </p:spPr>
      </p:pic>
    </p:spTree>
    <p:extLst>
      <p:ext uri="{BB962C8B-B14F-4D97-AF65-F5344CB8AC3E}">
        <p14:creationId xmlns:p14="http://schemas.microsoft.com/office/powerpoint/2010/main" val="3050936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Питание </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365" y="-358589"/>
            <a:ext cx="9144000" cy="6858000"/>
          </a:xfrm>
          <a:prstGeom prst="rect">
            <a:avLst/>
          </a:prstGeom>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9293" y="2168805"/>
            <a:ext cx="3247955" cy="4330606"/>
          </a:xfr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3928" y="2248648"/>
            <a:ext cx="3188072" cy="4250763"/>
          </a:xfrm>
          <a:prstGeom prst="rect">
            <a:avLst/>
          </a:prstGeom>
        </p:spPr>
      </p:pic>
    </p:spTree>
    <p:extLst>
      <p:ext uri="{BB962C8B-B14F-4D97-AF65-F5344CB8AC3E}">
        <p14:creationId xmlns:p14="http://schemas.microsoft.com/office/powerpoint/2010/main" val="317260294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Контур">
  <a:themeElements>
    <a:clrScheme name="Контур">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Контур">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онтур">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TM04033919[[fn=Контур]]</Template>
  <TotalTime>227</TotalTime>
  <Words>289</Words>
  <Application>Microsoft Office PowerPoint</Application>
  <PresentationFormat>Произвольный</PresentationFormat>
  <Paragraphs>30</Paragraphs>
  <Slides>25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25</vt:i4>
      </vt:variant>
    </vt:vector>
  </HeadingPairs>
  <TitlesOfParts>
    <vt:vector size="26" baseType="lpstr">
      <vt:lpstr>Контур</vt:lpstr>
      <vt:lpstr>Жизни и мечте – да !</vt:lpstr>
      <vt:lpstr>Презентация PowerPoint</vt:lpstr>
      <vt:lpstr>Презентация PowerPoint</vt:lpstr>
      <vt:lpstr>Презентация PowerPoint</vt:lpstr>
      <vt:lpstr>Движение – жизнь!!!  </vt:lpstr>
      <vt:lpstr>Презентация PowerPoint</vt:lpstr>
      <vt:lpstr>Презентация PowerPoint</vt:lpstr>
      <vt:lpstr>Презентация PowerPoint</vt:lpstr>
      <vt:lpstr>Питание </vt:lpstr>
      <vt:lpstr>Презентация PowerPoint</vt:lpstr>
      <vt:lpstr>Презентация PowerPoint</vt:lpstr>
      <vt:lpstr>Презентация PowerPoint</vt:lpstr>
      <vt:lpstr>Образовательная деятельность </vt:lpstr>
      <vt:lpstr>                                      рисование</vt:lpstr>
      <vt:lpstr>Презентация PowerPoint</vt:lpstr>
      <vt:lpstr>Основные направления игр </vt:lpstr>
      <vt:lpstr>Презентация PowerPoint</vt:lpstr>
      <vt:lpstr>Презентация PowerPoint</vt:lpstr>
      <vt:lpstr>Дидактические игры</vt:lpstr>
      <vt:lpstr>Настольные игры </vt:lpstr>
      <vt:lpstr>Презентация PowerPoint</vt:lpstr>
      <vt:lpstr>Презентация PowerPoint</vt:lpstr>
      <vt:lpstr>чтение</vt:lpstr>
      <vt:lpstr>Благоприятная психологическая  обстановка в семье.</vt:lpstr>
      <vt:lpstr>Жизнь это мечта ?</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Жизни и мечте – да!</dc:title>
  <dc:creator>Mamed</dc:creator>
  <cp:lastModifiedBy>User</cp:lastModifiedBy>
  <cp:revision>22</cp:revision>
  <dcterms:created xsi:type="dcterms:W3CDTF">2018-02-21T16:56:47Z</dcterms:created>
  <dcterms:modified xsi:type="dcterms:W3CDTF">2018-03-04T18:22:55Z</dcterms:modified>
</cp:coreProperties>
</file>