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5.jpg" ContentType="image/jpg"/>
  <Override PartName="/ppt/media/image7.jpg" ContentType="image/jpg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22" r:id="rId1"/>
  </p:sldMasterIdLst>
  <p:notesMasterIdLst>
    <p:notesMasterId r:id="rId18"/>
  </p:notesMasterIdLst>
  <p:sldIdLst>
    <p:sldId id="279" r:id="rId2"/>
    <p:sldId id="280" r:id="rId3"/>
    <p:sldId id="282" r:id="rId4"/>
    <p:sldId id="287" r:id="rId5"/>
    <p:sldId id="289" r:id="rId6"/>
    <p:sldId id="258" r:id="rId7"/>
    <p:sldId id="259" r:id="rId8"/>
    <p:sldId id="260" r:id="rId9"/>
    <p:sldId id="261" r:id="rId10"/>
    <p:sldId id="281" r:id="rId11"/>
    <p:sldId id="263" r:id="rId12"/>
    <p:sldId id="290" r:id="rId13"/>
    <p:sldId id="283" r:id="rId14"/>
    <p:sldId id="285" r:id="rId15"/>
    <p:sldId id="288" r:id="rId16"/>
    <p:sldId id="284" r:id="rId17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29DE59-B6BD-40F4-BD04-3EA08C1C2A31}" type="datetimeFigureOut">
              <a:rPr lang="ru-RU" smtClean="0"/>
              <a:t>17.02.2023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028950" y="85725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3"/>
            <a:ext cx="73152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AC8DF-7841-40F5-B8F2-75B5BA2EC0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274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AC8DF-7841-40F5-B8F2-75B5BA2EC09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8480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AC8DF-7841-40F5-B8F2-75B5BA2EC09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9646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323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220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158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377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586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723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72949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941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205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531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320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2/17/2023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449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jpeg"/><Relationship Id="rId18" Type="http://schemas.openxmlformats.org/officeDocument/2006/relationships/image" Target="../media/image31.jpeg"/><Relationship Id="rId3" Type="http://schemas.openxmlformats.org/officeDocument/2006/relationships/image" Target="../media/image16.jpeg"/><Relationship Id="rId21" Type="http://schemas.openxmlformats.org/officeDocument/2006/relationships/image" Target="../media/image34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17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9.jpeg"/><Relationship Id="rId20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5" Type="http://schemas.openxmlformats.org/officeDocument/2006/relationships/image" Target="../media/image28.jpeg"/><Relationship Id="rId10" Type="http://schemas.openxmlformats.org/officeDocument/2006/relationships/image" Target="../media/image23.jpeg"/><Relationship Id="rId19" Type="http://schemas.openxmlformats.org/officeDocument/2006/relationships/image" Target="../media/image32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Relationship Id="rId14" Type="http://schemas.openxmlformats.org/officeDocument/2006/relationships/image" Target="../media/image27.jpeg"/><Relationship Id="rId22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5929" y="2133600"/>
            <a:ext cx="7162800" cy="1295399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Ц</a:t>
            </a:r>
            <a:r>
              <a:rPr lang="ru-RU" b="1" dirty="0" smtClean="0">
                <a:solidFill>
                  <a:srgbClr val="7030A0"/>
                </a:solidFill>
              </a:rPr>
              <a:t>ентр художественного </a:t>
            </a:r>
            <a:r>
              <a:rPr lang="ru-RU" b="1" dirty="0" smtClean="0">
                <a:solidFill>
                  <a:srgbClr val="7030A0"/>
                </a:solidFill>
              </a:rPr>
              <a:t>творчества </a:t>
            </a:r>
            <a:r>
              <a:rPr lang="ru-RU" b="1" dirty="0" smtClean="0">
                <a:solidFill>
                  <a:srgbClr val="7030A0"/>
                </a:solidFill>
              </a:rPr>
              <a:t/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по </a:t>
            </a:r>
            <a:r>
              <a:rPr lang="ru-RU" b="1" dirty="0" smtClean="0">
                <a:solidFill>
                  <a:srgbClr val="7030A0"/>
                </a:solidFill>
              </a:rPr>
              <a:t>художественно – эстетическому развитию дошкольника в разных возрастных группах в контексте ФГОС ДО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62400" y="3733800"/>
            <a:ext cx="4038600" cy="1600200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Подготовила: </a:t>
            </a:r>
            <a:r>
              <a:rPr lang="ru-RU" sz="2000" b="1" dirty="0" err="1" smtClean="0">
                <a:solidFill>
                  <a:schemeClr val="tx1"/>
                </a:solidFill>
              </a:rPr>
              <a:t>Миннуллина</a:t>
            </a:r>
            <a:r>
              <a:rPr lang="ru-RU" sz="2000" b="1" dirty="0" smtClean="0">
                <a:solidFill>
                  <a:schemeClr val="tx1"/>
                </a:solidFill>
              </a:rPr>
              <a:t> Ф.А.-воспитатель </a:t>
            </a:r>
            <a:r>
              <a:rPr lang="ru-RU" sz="2000" b="1" dirty="0" smtClean="0">
                <a:solidFill>
                  <a:schemeClr val="tx1"/>
                </a:solidFill>
              </a:rPr>
              <a:t>ВКК, педагог дополнительного образования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МБДОУ – детский сад №55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29000" y="5029200"/>
            <a:ext cx="2076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b="1" dirty="0"/>
              <a:t>Екатеринбург-2023</a:t>
            </a:r>
          </a:p>
        </p:txBody>
      </p:sp>
    </p:spTree>
    <p:extLst>
      <p:ext uri="{BB962C8B-B14F-4D97-AF65-F5344CB8AC3E}">
        <p14:creationId xmlns:p14="http://schemas.microsoft.com/office/powerpoint/2010/main" val="206697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0"/>
            <a:ext cx="6201367" cy="838200"/>
          </a:xfrm>
        </p:spPr>
        <p:txBody>
          <a:bodyPr>
            <a:normAutofit fontScale="90000"/>
          </a:bodyPr>
          <a:lstStyle/>
          <a:p>
            <a:r>
              <a:rPr lang="ru-RU" b="1" spc="-40" dirty="0">
                <a:solidFill>
                  <a:schemeClr val="tx2">
                    <a:lumMod val="50000"/>
                  </a:schemeClr>
                </a:solidFill>
              </a:rPr>
              <a:t>С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ос</a:t>
            </a:r>
            <a:r>
              <a:rPr lang="ru-RU" b="1" spc="-40" dirty="0">
                <a:solidFill>
                  <a:schemeClr val="tx2">
                    <a:lumMod val="50000"/>
                  </a:schemeClr>
                </a:solidFill>
              </a:rPr>
              <a:t>т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а</a:t>
            </a:r>
            <a:r>
              <a:rPr lang="ru-RU" b="1" spc="-100" dirty="0">
                <a:solidFill>
                  <a:schemeClr val="tx2">
                    <a:lumMod val="50000"/>
                  </a:schemeClr>
                </a:solidFill>
              </a:rPr>
              <a:t>в</a:t>
            </a:r>
            <a:r>
              <a:rPr lang="ru-RU" b="1" spc="-5" dirty="0">
                <a:solidFill>
                  <a:schemeClr val="tx2">
                    <a:lumMod val="50000"/>
                  </a:schemeClr>
                </a:solidFill>
              </a:rPr>
              <a:t>ля</a:t>
            </a:r>
            <a:r>
              <a:rPr lang="ru-RU" b="1" spc="-10" dirty="0">
                <a:solidFill>
                  <a:schemeClr val="tx2">
                    <a:lumMod val="50000"/>
                  </a:schemeClr>
                </a:solidFill>
              </a:rPr>
              <a:t>ю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щие</a:t>
            </a:r>
            <a:r>
              <a:rPr lang="ru-RU" b="1" spc="-15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м</a:t>
            </a:r>
            <a:r>
              <a:rPr lang="ru-RU" b="1" spc="-75" dirty="0" smtClean="0">
                <a:solidFill>
                  <a:schemeClr val="tx2">
                    <a:lumMod val="50000"/>
                  </a:schemeClr>
                </a:solidFill>
              </a:rPr>
              <a:t>а</a:t>
            </a:r>
            <a:r>
              <a:rPr lang="ru-RU" b="1" spc="-35" dirty="0" smtClean="0">
                <a:solidFill>
                  <a:schemeClr val="tx2">
                    <a:lumMod val="50000"/>
                  </a:schemeClr>
                </a:solidFill>
              </a:rPr>
              <a:t>т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ериалы</a:t>
            </a:r>
            <a:b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b="1" spc="-175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spc="-5" dirty="0">
                <a:solidFill>
                  <a:schemeClr val="tx2">
                    <a:lumMod val="50000"/>
                  </a:schemeClr>
                </a:solidFill>
              </a:rPr>
              <a:t>дл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я</a:t>
            </a:r>
            <a:r>
              <a:rPr lang="ru-RU" b="1" spc="-14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spc="-5" dirty="0">
                <a:solidFill>
                  <a:schemeClr val="tx2">
                    <a:lumMod val="50000"/>
                  </a:schemeClr>
                </a:solidFill>
              </a:rPr>
              <a:t>у</a:t>
            </a:r>
            <a:r>
              <a:rPr lang="ru-RU" b="1" spc="-70" dirty="0">
                <a:solidFill>
                  <a:schemeClr val="tx2">
                    <a:lumMod val="50000"/>
                  </a:schemeClr>
                </a:solidFill>
              </a:rPr>
              <a:t>г</a:t>
            </a:r>
            <a:r>
              <a:rPr lang="ru-RU" b="1" spc="-145" dirty="0">
                <a:solidFill>
                  <a:schemeClr val="tx2">
                    <a:lumMod val="50000"/>
                  </a:schemeClr>
                </a:solidFill>
              </a:rPr>
              <a:t>о</a:t>
            </a:r>
            <a:r>
              <a:rPr lang="ru-RU" b="1" spc="-5" dirty="0">
                <a:solidFill>
                  <a:schemeClr val="tx2">
                    <a:lumMod val="50000"/>
                  </a:schemeClr>
                </a:solidFill>
              </a:rPr>
              <a:t>лка  старшей</a:t>
            </a:r>
            <a:r>
              <a:rPr lang="ru-RU" b="1" spc="-12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b="1" spc="-10" dirty="0">
                <a:solidFill>
                  <a:schemeClr val="tx2">
                    <a:lumMod val="50000"/>
                  </a:schemeClr>
                </a:solidFill>
              </a:rPr>
              <a:t>группы: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268" y="838200"/>
            <a:ext cx="8763000" cy="4906962"/>
          </a:xfrm>
        </p:spPr>
        <p:txBody>
          <a:bodyPr>
            <a:noAutofit/>
          </a:bodyPr>
          <a:lstStyle/>
          <a:p>
            <a:pPr marL="287020" indent="-274320">
              <a:lnSpc>
                <a:spcPct val="100000"/>
              </a:lnSpc>
              <a:spcBef>
                <a:spcPts val="95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Акварель,</a:t>
            </a:r>
            <a:r>
              <a:rPr lang="ru-RU" sz="1600" b="1" spc="-2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цветные</a:t>
            </a:r>
            <a:r>
              <a:rPr lang="ru-RU" sz="1600" b="1" spc="-7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мелки, пастель,</a:t>
            </a:r>
            <a:r>
              <a:rPr lang="ru-RU" sz="1600" b="1" spc="-3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сангина</a:t>
            </a:r>
            <a:r>
              <a:rPr lang="ru-RU" sz="1600" b="1" spc="-5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и</a:t>
            </a:r>
            <a:r>
              <a:rPr lang="ru-RU" sz="1600" b="1" spc="-8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20" dirty="0">
                <a:latin typeface="Constantia" panose="02030602050306030303" pitchFamily="18" charset="0"/>
                <a:cs typeface="Constantia"/>
              </a:rPr>
              <a:t>угольный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карандаш;</a:t>
            </a:r>
            <a:endParaRPr lang="ru-RU" sz="1600" b="1" dirty="0">
              <a:latin typeface="Constantia" panose="02030602050306030303" pitchFamily="18" charset="0"/>
              <a:cs typeface="Constantia"/>
            </a:endParaRPr>
          </a:p>
          <a:p>
            <a:pPr marL="287020" indent="-274320">
              <a:lnSpc>
                <a:spcPct val="100000"/>
              </a:lnSpc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1600" b="1" spc="-15" dirty="0" smtClean="0">
                <a:latin typeface="Constantia" panose="02030602050306030303" pitchFamily="18" charset="0"/>
                <a:cs typeface="Constantia"/>
              </a:rPr>
              <a:t>Простой и цветные</a:t>
            </a:r>
            <a:r>
              <a:rPr lang="ru-RU" sz="1600" b="1" spc="-35" dirty="0" smtClean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 smtClean="0">
                <a:latin typeface="Constantia" panose="02030602050306030303" pitchFamily="18" charset="0"/>
                <a:cs typeface="Constantia"/>
              </a:rPr>
              <a:t>карандаши;</a:t>
            </a:r>
            <a:endParaRPr lang="ru-RU" sz="1600" b="1" dirty="0">
              <a:latin typeface="Constantia" panose="02030602050306030303" pitchFamily="18" charset="0"/>
              <a:cs typeface="Constantia"/>
            </a:endParaRPr>
          </a:p>
          <a:p>
            <a:pPr marL="287020" indent="-274320">
              <a:lnSpc>
                <a:spcPts val="1730"/>
              </a:lnSpc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Альбомы</a:t>
            </a:r>
            <a:r>
              <a:rPr lang="ru-RU" sz="1600" b="1" spc="-3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 err="1" smtClean="0">
                <a:latin typeface="Constantia" panose="02030602050306030303" pitchFamily="18" charset="0"/>
                <a:cs typeface="Constantia"/>
              </a:rPr>
              <a:t>Полхов-майданская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,</a:t>
            </a:r>
            <a:r>
              <a:rPr lang="ru-RU" sz="1600" b="1" spc="-2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 smtClean="0">
                <a:latin typeface="Constantia" panose="02030602050306030303" pitchFamily="18" charset="0"/>
                <a:cs typeface="Constantia"/>
              </a:rPr>
              <a:t>Гжельская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,</a:t>
            </a:r>
            <a:r>
              <a:rPr lang="ru-RU" sz="1600" b="1" spc="1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 smtClean="0">
                <a:latin typeface="Constantia" panose="02030602050306030303" pitchFamily="18" charset="0"/>
                <a:cs typeface="Constantia"/>
              </a:rPr>
              <a:t>Хохломская, </a:t>
            </a:r>
          </a:p>
          <a:p>
            <a:pPr marL="287020" indent="-274320">
              <a:lnSpc>
                <a:spcPts val="1730"/>
              </a:lnSpc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1600" b="1" spc="-15" dirty="0" err="1" smtClean="0">
                <a:latin typeface="Constantia" panose="02030602050306030303" pitchFamily="18" charset="0"/>
                <a:cs typeface="Constantia"/>
              </a:rPr>
              <a:t>Урало</a:t>
            </a:r>
            <a:r>
              <a:rPr lang="ru-RU" sz="1600" b="1" spc="-15" dirty="0" smtClean="0">
                <a:latin typeface="Constantia" panose="02030602050306030303" pitchFamily="18" charset="0"/>
                <a:cs typeface="Constantia"/>
              </a:rPr>
              <a:t> – сибирская,</a:t>
            </a:r>
            <a:r>
              <a:rPr lang="ru-RU" sz="1600" b="1" spc="10" dirty="0" smtClean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 err="1" smtClean="0">
                <a:latin typeface="Constantia" panose="02030602050306030303" pitchFamily="18" charset="0"/>
                <a:cs typeface="Constantia"/>
              </a:rPr>
              <a:t>Каргопольская</a:t>
            </a:r>
            <a:r>
              <a:rPr lang="ru-RU" sz="1600" b="1" spc="-20" dirty="0" smtClean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роспись,</a:t>
            </a:r>
            <a:r>
              <a:rPr lang="ru-RU" sz="1600" b="1" spc="1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 smtClean="0">
                <a:latin typeface="Constantia" panose="02030602050306030303" pitchFamily="18" charset="0"/>
                <a:cs typeface="Constantia"/>
              </a:rPr>
              <a:t>народные</a:t>
            </a:r>
            <a:r>
              <a:rPr lang="ru-RU" sz="1600" b="1" dirty="0" smtClean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 smtClean="0">
                <a:latin typeface="Constantia" panose="02030602050306030303" pitchFamily="18" charset="0"/>
                <a:cs typeface="Constantia"/>
              </a:rPr>
              <a:t>игрушки,</a:t>
            </a:r>
            <a:r>
              <a:rPr lang="ru-RU" sz="1600" b="1" spc="-40" dirty="0" smtClean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матрешки;</a:t>
            </a:r>
            <a:endParaRPr lang="ru-RU" sz="1600" b="1" dirty="0">
              <a:latin typeface="Constantia" panose="02030602050306030303" pitchFamily="18" charset="0"/>
              <a:cs typeface="Constantia"/>
            </a:endParaRPr>
          </a:p>
          <a:p>
            <a:pPr marL="287020" indent="-274320">
              <a:lnSpc>
                <a:spcPct val="100000"/>
              </a:lnSpc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Фигурки,</a:t>
            </a:r>
            <a:r>
              <a:rPr lang="ru-RU" sz="1600" b="1" spc="-2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либо</a:t>
            </a:r>
            <a:r>
              <a:rPr lang="ru-RU" sz="1600" b="1" spc="-6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бумага</a:t>
            </a:r>
            <a:r>
              <a:rPr lang="ru-RU" sz="1600" b="1" spc="-5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в</a:t>
            </a:r>
            <a:r>
              <a:rPr lang="ru-RU" sz="1600" b="1" spc="-5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форме</a:t>
            </a:r>
            <a:r>
              <a:rPr lang="ru-RU" sz="1600" b="1" spc="-3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народного</a:t>
            </a:r>
            <a:r>
              <a:rPr lang="ru-RU" sz="1600" b="1" spc="-5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изделия</a:t>
            </a:r>
            <a:r>
              <a:rPr lang="ru-RU" sz="1600" b="1" spc="-3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(поднос,</a:t>
            </a:r>
            <a:r>
              <a:rPr lang="ru-RU" sz="1600" b="1" spc="-25" dirty="0">
                <a:latin typeface="Constantia" panose="02030602050306030303" pitchFamily="18" charset="0"/>
                <a:cs typeface="Constantia"/>
              </a:rPr>
              <a:t> солонка,</a:t>
            </a:r>
            <a:r>
              <a:rPr lang="ru-RU" sz="1600" b="1" spc="-4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чашка,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розетка</a:t>
            </a:r>
            <a:r>
              <a:rPr lang="ru-RU" sz="1600" b="1" spc="-5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и</a:t>
            </a:r>
            <a:r>
              <a:rPr lang="ru-RU" sz="1600" b="1" spc="-7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др.);</a:t>
            </a:r>
            <a:endParaRPr lang="ru-RU" sz="1600" b="1" dirty="0">
              <a:latin typeface="Constantia" panose="02030602050306030303" pitchFamily="18" charset="0"/>
              <a:cs typeface="Constantia"/>
            </a:endParaRPr>
          </a:p>
          <a:p>
            <a:pPr marL="287020" marR="241935" indent="-274320">
              <a:lnSpc>
                <a:spcPts val="1540"/>
              </a:lnSpc>
              <a:spcBef>
                <a:spcPts val="370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1600" b="1" spc="-20" dirty="0">
                <a:latin typeface="Constantia" panose="02030602050306030303" pitchFamily="18" charset="0"/>
                <a:cs typeface="Constantia"/>
              </a:rPr>
              <a:t>Бумага</a:t>
            </a:r>
            <a:r>
              <a:rPr lang="ru-RU" sz="1600" b="1" spc="-6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в</a:t>
            </a:r>
            <a:r>
              <a:rPr lang="ru-RU" sz="1600" b="1" spc="-3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форме</a:t>
            </a:r>
            <a:r>
              <a:rPr lang="ru-RU" sz="1600" b="1" spc="-5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одежды</a:t>
            </a:r>
            <a:r>
              <a:rPr lang="ru-RU" sz="1600" b="1" spc="-4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и</a:t>
            </a:r>
            <a:r>
              <a:rPr lang="ru-RU" sz="1600" b="1" spc="-3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20" dirty="0">
                <a:latin typeface="Constantia" panose="02030602050306030303" pitchFamily="18" charset="0"/>
                <a:cs typeface="Constantia"/>
              </a:rPr>
              <a:t>головных</a:t>
            </a:r>
            <a:r>
              <a:rPr lang="ru-RU" sz="1600" b="1" spc="-7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уборов</a:t>
            </a:r>
            <a:r>
              <a:rPr lang="ru-RU" sz="1600" b="1" spc="1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(кокошник,</a:t>
            </a:r>
            <a:r>
              <a:rPr lang="ru-RU" sz="1600" b="1" spc="1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платок,</a:t>
            </a:r>
            <a:r>
              <a:rPr lang="ru-RU" sz="1600" b="1" spc="-3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свитер</a:t>
            </a:r>
            <a:r>
              <a:rPr lang="ru-RU" sz="1600" b="1" spc="-3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и</a:t>
            </a:r>
            <a:r>
              <a:rPr lang="ru-RU" sz="1600" b="1" spc="-7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др.),</a:t>
            </a:r>
            <a:r>
              <a:rPr lang="ru-RU" sz="1600" b="1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предметов </a:t>
            </a:r>
            <a:r>
              <a:rPr lang="ru-RU" sz="1600" b="1" spc="-38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быта</a:t>
            </a:r>
            <a:r>
              <a:rPr lang="ru-RU" sz="1600" b="1" spc="-4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(салфетка,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полотенце);</a:t>
            </a:r>
            <a:endParaRPr lang="ru-RU" sz="1600" b="1" dirty="0">
              <a:latin typeface="Constantia" panose="02030602050306030303" pitchFamily="18" charset="0"/>
              <a:cs typeface="Constantia"/>
            </a:endParaRPr>
          </a:p>
          <a:p>
            <a:pPr marL="287020" marR="703580" indent="-274320">
              <a:lnSpc>
                <a:spcPts val="1540"/>
              </a:lnSpc>
              <a:spcBef>
                <a:spcPts val="375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Природный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материал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(шишки, </a:t>
            </a:r>
            <a:r>
              <a:rPr lang="ru-RU" sz="1600" b="1" spc="-25" dirty="0">
                <a:latin typeface="Constantia" panose="02030602050306030303" pitchFamily="18" charset="0"/>
                <a:cs typeface="Constantia"/>
              </a:rPr>
              <a:t>желуди,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ветки, </a:t>
            </a:r>
            <a:r>
              <a:rPr lang="ru-RU" sz="1600" b="1" spc="-20" dirty="0">
                <a:latin typeface="Constantia" panose="02030602050306030303" pitchFamily="18" charset="0"/>
                <a:cs typeface="Constantia"/>
              </a:rPr>
              <a:t>ягоды)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для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изготовления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игрушек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и </a:t>
            </a:r>
            <a:r>
              <a:rPr lang="ru-RU" sz="1600" b="1" spc="-39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сувениров;</a:t>
            </a:r>
            <a:endParaRPr lang="ru-RU" sz="1600" b="1" dirty="0">
              <a:latin typeface="Constantia" panose="02030602050306030303" pitchFamily="18" charset="0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10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Бросовый материал (катушки,</a:t>
            </a:r>
            <a:r>
              <a:rPr lang="ru-RU" sz="1600" b="1" spc="1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проволока</a:t>
            </a:r>
            <a:r>
              <a:rPr lang="ru-RU" sz="1600" b="1" spc="-4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в</a:t>
            </a:r>
            <a:r>
              <a:rPr lang="ru-RU" sz="1600" b="1" spc="-2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цветной</a:t>
            </a:r>
            <a:r>
              <a:rPr lang="ru-RU" sz="1600" b="1" spc="-5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обмотке,</a:t>
            </a:r>
            <a:r>
              <a:rPr lang="ru-RU" sz="1600" b="1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пустые</a:t>
            </a:r>
            <a:r>
              <a:rPr lang="ru-RU" sz="1600" b="1" spc="-5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 smtClean="0">
                <a:latin typeface="Constantia" panose="02030602050306030303" pitchFamily="18" charset="0"/>
                <a:cs typeface="Constantia"/>
              </a:rPr>
              <a:t>коробки</a:t>
            </a:r>
            <a:r>
              <a:rPr lang="ru-RU" sz="1600" b="1" spc="-15" dirty="0" smtClean="0">
                <a:latin typeface="Constantia" panose="02030602050306030303" pitchFamily="18" charset="0"/>
                <a:cs typeface="Constantia"/>
              </a:rPr>
              <a:t>, др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.);</a:t>
            </a:r>
            <a:endParaRPr lang="ru-RU" sz="1600" b="1" dirty="0">
              <a:latin typeface="Constantia" panose="02030602050306030303" pitchFamily="18" charset="0"/>
              <a:cs typeface="Constantia"/>
            </a:endParaRPr>
          </a:p>
          <a:p>
            <a:pPr marL="287020" indent="-274320">
              <a:lnSpc>
                <a:spcPct val="100000"/>
              </a:lnSpc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Разнообразные</a:t>
            </a:r>
            <a:r>
              <a:rPr lang="ru-RU" sz="1600" b="1" spc="-7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материалы</a:t>
            </a:r>
            <a:r>
              <a:rPr lang="ru-RU" sz="1600" b="1" spc="-6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для</a:t>
            </a:r>
            <a:r>
              <a:rPr lang="ru-RU" sz="1600" b="1" spc="-9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лепки:</a:t>
            </a:r>
            <a:r>
              <a:rPr lang="ru-RU" sz="1600" b="1" spc="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20" dirty="0">
                <a:latin typeface="Constantia" panose="02030602050306030303" pitchFamily="18" charset="0"/>
                <a:cs typeface="Constantia"/>
              </a:rPr>
              <a:t>косточки,</a:t>
            </a:r>
            <a:r>
              <a:rPr lang="ru-RU" sz="1600" b="1" spc="1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зернышки,</a:t>
            </a:r>
            <a:r>
              <a:rPr lang="ru-RU" sz="1600" b="1" spc="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бусинки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и</a:t>
            </a:r>
            <a:r>
              <a:rPr lang="ru-RU" sz="1600" b="1" spc="-5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30" dirty="0">
                <a:latin typeface="Constantia" panose="02030602050306030303" pitchFamily="18" charset="0"/>
                <a:cs typeface="Constantia"/>
              </a:rPr>
              <a:t>т.д.</a:t>
            </a:r>
            <a:endParaRPr lang="ru-RU" sz="1600" b="1" dirty="0">
              <a:latin typeface="Constantia" panose="02030602050306030303" pitchFamily="18" charset="0"/>
              <a:cs typeface="Constantia"/>
            </a:endParaRPr>
          </a:p>
          <a:p>
            <a:pPr marL="287020" indent="-274320">
              <a:lnSpc>
                <a:spcPct val="100000"/>
              </a:lnSpc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1600" b="1" spc="-35" dirty="0">
                <a:latin typeface="Constantia" panose="02030602050306030303" pitchFamily="18" charset="0"/>
                <a:cs typeface="Constantia"/>
              </a:rPr>
              <a:t>Кусочки</a:t>
            </a:r>
            <a:r>
              <a:rPr lang="ru-RU" sz="1600" b="1" spc="-2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ткани</a:t>
            </a:r>
            <a:r>
              <a:rPr lang="ru-RU" sz="1600" b="1" spc="-2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разной</a:t>
            </a:r>
            <a:r>
              <a:rPr lang="ru-RU" sz="1600" b="1" spc="-4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фактуры,</a:t>
            </a:r>
            <a:r>
              <a:rPr lang="ru-RU" sz="1600" b="1" spc="1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нитки,</a:t>
            </a:r>
            <a:r>
              <a:rPr lang="ru-RU" sz="1600" b="1" spc="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тонкие</a:t>
            </a:r>
            <a:r>
              <a:rPr lang="ru-RU" sz="1600" b="1" spc="-7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ленточки</a:t>
            </a:r>
            <a:r>
              <a:rPr lang="ru-RU" sz="1600" b="1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(для</a:t>
            </a:r>
            <a:r>
              <a:rPr lang="ru-RU" sz="1600" b="1" spc="-6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аппликации);</a:t>
            </a:r>
            <a:endParaRPr lang="ru-RU" sz="1600" b="1" dirty="0">
              <a:latin typeface="Constantia" panose="02030602050306030303" pitchFamily="18" charset="0"/>
              <a:cs typeface="Constantia"/>
            </a:endParaRPr>
          </a:p>
          <a:p>
            <a:pPr marL="287020" indent="-274320">
              <a:lnSpc>
                <a:spcPct val="100000"/>
              </a:lnSpc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Книжные</a:t>
            </a:r>
            <a:r>
              <a:rPr lang="ru-RU" sz="1600" b="1" spc="-3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материалы</a:t>
            </a:r>
            <a:r>
              <a:rPr lang="ru-RU" sz="1600" b="1" spc="-4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по</a:t>
            </a:r>
            <a:r>
              <a:rPr lang="ru-RU" sz="1600" b="1" spc="-6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разным</a:t>
            </a:r>
            <a:r>
              <a:rPr lang="ru-RU" sz="1600" b="1" spc="-4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жанрам</a:t>
            </a:r>
            <a:r>
              <a:rPr lang="ru-RU" sz="1600" b="1" spc="-3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живописи,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архитектуры;</a:t>
            </a:r>
            <a:endParaRPr lang="ru-RU" sz="1600" b="1" dirty="0">
              <a:latin typeface="Constantia" panose="02030602050306030303" pitchFamily="18" charset="0"/>
              <a:cs typeface="Constantia"/>
            </a:endParaRPr>
          </a:p>
          <a:p>
            <a:pPr marL="287020" indent="-274320">
              <a:lnSpc>
                <a:spcPts val="1730"/>
              </a:lnSpc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Репродукции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 картин</a:t>
            </a:r>
            <a:r>
              <a:rPr lang="ru-RU" sz="1600" b="1" spc="-2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известных</a:t>
            </a:r>
            <a:r>
              <a:rPr lang="ru-RU" sz="1600" b="1" spc="-6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20" dirty="0">
                <a:latin typeface="Constantia" panose="02030602050306030303" pitchFamily="18" charset="0"/>
                <a:cs typeface="Constantia"/>
              </a:rPr>
              <a:t>художников,</a:t>
            </a:r>
            <a:r>
              <a:rPr lang="ru-RU" sz="1600" b="1" spc="-2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демонстрирующие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различные</a:t>
            </a:r>
            <a:r>
              <a:rPr lang="ru-RU" sz="1600" b="1" spc="-6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жанры</a:t>
            </a:r>
            <a:endParaRPr lang="ru-RU" sz="1600" b="1" dirty="0">
              <a:latin typeface="Constantia" panose="02030602050306030303" pitchFamily="18" charset="0"/>
              <a:cs typeface="Constantia"/>
            </a:endParaRPr>
          </a:p>
          <a:p>
            <a:pPr marL="287020">
              <a:lnSpc>
                <a:spcPts val="1535"/>
              </a:lnSpc>
            </a:pP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(пейзаж,</a:t>
            </a:r>
            <a:r>
              <a:rPr lang="ru-RU" sz="1600" b="1" spc="-2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20" dirty="0">
                <a:latin typeface="Constantia" panose="02030602050306030303" pitchFamily="18" charset="0"/>
                <a:cs typeface="Constantia"/>
              </a:rPr>
              <a:t>портрет,</a:t>
            </a:r>
            <a:r>
              <a:rPr lang="ru-RU" sz="1600" b="1" spc="2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натюрморт),</a:t>
            </a:r>
            <a:r>
              <a:rPr lang="ru-RU" sz="1600" b="1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а</a:t>
            </a:r>
            <a:r>
              <a:rPr lang="ru-RU" sz="1600" b="1" spc="-6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20" dirty="0">
                <a:latin typeface="Constantia" panose="02030602050306030303" pitchFamily="18" charset="0"/>
                <a:cs typeface="Constantia"/>
              </a:rPr>
              <a:t>также</a:t>
            </a:r>
            <a:r>
              <a:rPr lang="ru-RU" sz="1600" b="1" spc="-2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портреты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живописцев</a:t>
            </a:r>
            <a:r>
              <a:rPr lang="ru-RU" sz="1600" b="1" spc="2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И.</a:t>
            </a:r>
            <a:r>
              <a:rPr lang="ru-RU" sz="1600" b="1" spc="1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Шишкин,</a:t>
            </a:r>
            <a:r>
              <a:rPr lang="ru-RU" sz="1600" b="1" spc="4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И.</a:t>
            </a:r>
            <a:r>
              <a:rPr lang="ru-RU" sz="1600" b="1" spc="-4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Левитан,</a:t>
            </a:r>
            <a:r>
              <a:rPr lang="ru-RU" sz="1600" b="1" spc="3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25" dirty="0" err="1" smtClean="0">
                <a:latin typeface="Constantia" panose="02030602050306030303" pitchFamily="18" charset="0"/>
                <a:cs typeface="Constantia"/>
              </a:rPr>
              <a:t>В.</a:t>
            </a:r>
            <a:r>
              <a:rPr lang="ru-RU" sz="1600" b="1" spc="-10" dirty="0" err="1" smtClean="0">
                <a:latin typeface="Constantia" panose="02030602050306030303" pitchFamily="18" charset="0"/>
                <a:cs typeface="Constantia"/>
              </a:rPr>
              <a:t>Серов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,</a:t>
            </a:r>
            <a:r>
              <a:rPr lang="ru-RU" sz="1600" b="1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И.</a:t>
            </a:r>
            <a:r>
              <a:rPr lang="ru-RU" sz="1600" b="1" spc="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25" dirty="0">
                <a:latin typeface="Constantia" panose="02030602050306030303" pitchFamily="18" charset="0"/>
                <a:cs typeface="Constantia"/>
              </a:rPr>
              <a:t>Грабарь,</a:t>
            </a:r>
            <a:r>
              <a:rPr lang="ru-RU" sz="1600" b="1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П.</a:t>
            </a:r>
            <a:r>
              <a:rPr lang="ru-RU" sz="1600" b="1" spc="1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Кончаловский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и</a:t>
            </a:r>
            <a:r>
              <a:rPr lang="ru-RU" sz="1600" b="1" spc="-8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20" dirty="0">
                <a:latin typeface="Constantia" panose="02030602050306030303" pitchFamily="18" charset="0"/>
                <a:cs typeface="Constantia"/>
              </a:rPr>
              <a:t>др.;</a:t>
            </a:r>
            <a:endParaRPr lang="ru-RU" sz="1600" b="1" dirty="0">
              <a:latin typeface="Constantia" panose="02030602050306030303" pitchFamily="18" charset="0"/>
              <a:cs typeface="Constantia"/>
            </a:endParaRPr>
          </a:p>
          <a:p>
            <a:pPr marL="287020" marR="468630" indent="-274320">
              <a:lnSpc>
                <a:spcPct val="80000"/>
              </a:lnSpc>
              <a:spcBef>
                <a:spcPts val="390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Дидактические игры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по декоративно-прикладному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искусству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на </a:t>
            </a:r>
            <a:r>
              <a:rPr lang="ru-RU" sz="1600" b="1" spc="-25" dirty="0">
                <a:latin typeface="Constantia" panose="02030602050306030303" pitchFamily="18" charset="0"/>
                <a:cs typeface="Constantia"/>
              </a:rPr>
              <a:t>углубление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знаний </a:t>
            </a:r>
            <a:r>
              <a:rPr lang="ru-RU" sz="1600" b="1" dirty="0" smtClean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(последовательность</a:t>
            </a:r>
            <a:r>
              <a:rPr lang="ru-RU" sz="1600" b="1" spc="-5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выполнения</a:t>
            </a:r>
            <a:r>
              <a:rPr lang="ru-RU" sz="1600" b="1" spc="-5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20" dirty="0">
                <a:latin typeface="Constantia" panose="02030602050306030303" pitchFamily="18" charset="0"/>
                <a:cs typeface="Constantia"/>
              </a:rPr>
              <a:t>элементов</a:t>
            </a:r>
            <a:r>
              <a:rPr lang="ru-RU" sz="1600" b="1" spc="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 smtClean="0">
                <a:latin typeface="Constantia" panose="02030602050306030303" pitchFamily="18" charset="0"/>
                <a:cs typeface="Constantia"/>
              </a:rPr>
              <a:t>народной росписи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);</a:t>
            </a:r>
            <a:r>
              <a:rPr lang="ru-RU" sz="1600" b="1" spc="4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игры</a:t>
            </a:r>
            <a:r>
              <a:rPr lang="ru-RU" sz="1600" b="1" spc="-4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о</a:t>
            </a:r>
            <a:r>
              <a:rPr lang="ru-RU" sz="1600" b="1" spc="-5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жанрах</a:t>
            </a:r>
            <a:r>
              <a:rPr lang="ru-RU" sz="1600" b="1" spc="-3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живописи;</a:t>
            </a:r>
            <a:endParaRPr lang="ru-RU" sz="1600" b="1" dirty="0">
              <a:latin typeface="Constantia" panose="02030602050306030303" pitchFamily="18" charset="0"/>
              <a:cs typeface="Constantia"/>
            </a:endParaRPr>
          </a:p>
          <a:p>
            <a:pPr marL="287020" marR="5080" indent="-274320">
              <a:lnSpc>
                <a:spcPct val="80000"/>
              </a:lnSpc>
              <a:spcBef>
                <a:spcPts val="380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1600" b="1" spc="-30" dirty="0">
                <a:latin typeface="Constantia" panose="02030602050306030303" pitchFamily="18" charset="0"/>
                <a:cs typeface="Constantia"/>
              </a:rPr>
              <a:t>Художники</a:t>
            </a:r>
            <a:r>
              <a:rPr lang="ru-RU" sz="1600" b="1" spc="1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-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 иллюстраторы</a:t>
            </a:r>
            <a:r>
              <a:rPr lang="ru-RU" sz="1600" b="1" spc="-3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детских</a:t>
            </a:r>
            <a:r>
              <a:rPr lang="ru-RU" sz="1600" b="1" spc="-2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книг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40" dirty="0">
                <a:latin typeface="Constantia" panose="02030602050306030303" pitchFamily="18" charset="0"/>
                <a:cs typeface="Constantia"/>
              </a:rPr>
              <a:t>(Ю.</a:t>
            </a:r>
            <a:r>
              <a:rPr lang="ru-RU" sz="1600" b="1" spc="1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Васнецов,</a:t>
            </a:r>
            <a:r>
              <a:rPr lang="ru-RU" sz="1600" b="1" spc="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0" dirty="0">
                <a:latin typeface="Constantia" panose="02030602050306030303" pitchFamily="18" charset="0"/>
                <a:cs typeface="Constantia"/>
              </a:rPr>
              <a:t>Е.</a:t>
            </a:r>
            <a:r>
              <a:rPr lang="ru-RU" sz="1600" b="1" spc="2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20" dirty="0" err="1">
                <a:latin typeface="Constantia" panose="02030602050306030303" pitchFamily="18" charset="0"/>
                <a:cs typeface="Constantia"/>
              </a:rPr>
              <a:t>Рачев</a:t>
            </a:r>
            <a:r>
              <a:rPr lang="ru-RU" sz="1600" b="1" spc="-20" dirty="0">
                <a:latin typeface="Constantia" panose="02030602050306030303" pitchFamily="18" charset="0"/>
                <a:cs typeface="Constantia"/>
              </a:rPr>
              <a:t>,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Е. </a:t>
            </a:r>
            <a:r>
              <a:rPr lang="ru-RU" sz="1600" b="1" spc="-10" dirty="0" err="1">
                <a:latin typeface="Constantia" panose="02030602050306030303" pitchFamily="18" charset="0"/>
                <a:cs typeface="Constantia"/>
              </a:rPr>
              <a:t>Чарушин</a:t>
            </a:r>
            <a:r>
              <a:rPr lang="ru-RU" sz="1600" b="1" spc="-10" dirty="0" smtClean="0">
                <a:latin typeface="Constantia" panose="02030602050306030303" pitchFamily="18" charset="0"/>
                <a:cs typeface="Constantia"/>
              </a:rPr>
              <a:t>,</a:t>
            </a:r>
          </a:p>
          <a:p>
            <a:pPr marL="287020" marR="5080" indent="-274320">
              <a:lnSpc>
                <a:spcPct val="80000"/>
              </a:lnSpc>
              <a:spcBef>
                <a:spcPts val="380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1600" b="1" spc="25" dirty="0" smtClean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И.</a:t>
            </a:r>
            <a:r>
              <a:rPr lang="ru-RU" sz="1600" b="1" spc="1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 err="1">
                <a:latin typeface="Constantia" panose="02030602050306030303" pitchFamily="18" charset="0"/>
                <a:cs typeface="Constantia"/>
              </a:rPr>
              <a:t>Билибин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385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5" dirty="0">
                <a:latin typeface="Constantia" panose="02030602050306030303" pitchFamily="18" charset="0"/>
                <a:cs typeface="Constantia"/>
              </a:rPr>
              <a:t>и</a:t>
            </a:r>
            <a:r>
              <a:rPr lang="ru-RU" sz="1600" b="1" spc="-80" dirty="0">
                <a:latin typeface="Constantia" panose="02030602050306030303" pitchFamily="18" charset="0"/>
                <a:cs typeface="Constantia"/>
              </a:rPr>
              <a:t> </a:t>
            </a:r>
            <a:r>
              <a:rPr lang="ru-RU" sz="1600" b="1" spc="-15" dirty="0">
                <a:latin typeface="Constantia" panose="02030602050306030303" pitchFamily="18" charset="0"/>
                <a:cs typeface="Constantia"/>
              </a:rPr>
              <a:t>др.).</a:t>
            </a:r>
            <a:endParaRPr lang="ru-RU" sz="1600" b="1" dirty="0">
              <a:latin typeface="Constantia" panose="02030602050306030303" pitchFamily="18" charset="0"/>
              <a:cs typeface="Constantia"/>
            </a:endParaRPr>
          </a:p>
          <a:p>
            <a:endParaRPr lang="ru-RU" sz="14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109" y="228600"/>
            <a:ext cx="1143000" cy="1500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5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8383" y="342472"/>
            <a:ext cx="7924800" cy="10291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17600" marR="5080" indent="-1022985">
              <a:lnSpc>
                <a:spcPct val="100000"/>
              </a:lnSpc>
              <a:spcBef>
                <a:spcPts val="105"/>
              </a:spcBef>
            </a:pPr>
            <a:r>
              <a:rPr b="1" spc="-40" dirty="0" err="1">
                <a:solidFill>
                  <a:schemeClr val="tx2">
                    <a:lumMod val="50000"/>
                  </a:schemeClr>
                </a:solidFill>
              </a:rPr>
              <a:t>С</a:t>
            </a:r>
            <a:r>
              <a:rPr b="1" dirty="0" err="1">
                <a:solidFill>
                  <a:schemeClr val="tx2">
                    <a:lumMod val="50000"/>
                  </a:schemeClr>
                </a:solidFill>
              </a:rPr>
              <a:t>ос</a:t>
            </a:r>
            <a:r>
              <a:rPr b="1" spc="-40" dirty="0" err="1">
                <a:solidFill>
                  <a:schemeClr val="tx2">
                    <a:lumMod val="50000"/>
                  </a:schemeClr>
                </a:solidFill>
              </a:rPr>
              <a:t>т</a:t>
            </a:r>
            <a:r>
              <a:rPr b="1" dirty="0" err="1">
                <a:solidFill>
                  <a:schemeClr val="tx2">
                    <a:lumMod val="50000"/>
                  </a:schemeClr>
                </a:solidFill>
              </a:rPr>
              <a:t>а</a:t>
            </a:r>
            <a:r>
              <a:rPr b="1" spc="-100" dirty="0" err="1">
                <a:solidFill>
                  <a:schemeClr val="tx2">
                    <a:lumMod val="50000"/>
                  </a:schemeClr>
                </a:solidFill>
              </a:rPr>
              <a:t>в</a:t>
            </a:r>
            <a:r>
              <a:rPr b="1" spc="-5" dirty="0" err="1">
                <a:solidFill>
                  <a:schemeClr val="tx2">
                    <a:lumMod val="50000"/>
                  </a:schemeClr>
                </a:solidFill>
              </a:rPr>
              <a:t>ляю</a:t>
            </a:r>
            <a:r>
              <a:rPr b="1" spc="-15" dirty="0" err="1">
                <a:solidFill>
                  <a:schemeClr val="tx2">
                    <a:lumMod val="50000"/>
                  </a:schemeClr>
                </a:solidFill>
              </a:rPr>
              <a:t>щ</a:t>
            </a:r>
            <a:r>
              <a:rPr b="1" dirty="0" err="1">
                <a:solidFill>
                  <a:schemeClr val="tx2">
                    <a:lumMod val="50000"/>
                  </a:schemeClr>
                </a:solidFill>
              </a:rPr>
              <a:t>ие</a:t>
            </a:r>
            <a:r>
              <a:rPr b="1" spc="-145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dirty="0" err="1" smtClean="0">
                <a:solidFill>
                  <a:schemeClr val="tx2">
                    <a:lumMod val="50000"/>
                  </a:schemeClr>
                </a:solidFill>
              </a:rPr>
              <a:t>м</a:t>
            </a:r>
            <a:r>
              <a:rPr b="1" spc="-75" dirty="0" err="1" smtClean="0">
                <a:solidFill>
                  <a:schemeClr val="tx2">
                    <a:lumMod val="50000"/>
                  </a:schemeClr>
                </a:solidFill>
              </a:rPr>
              <a:t>а</a:t>
            </a:r>
            <a:r>
              <a:rPr b="1" spc="-35" dirty="0" err="1" smtClean="0">
                <a:solidFill>
                  <a:schemeClr val="tx2">
                    <a:lumMod val="50000"/>
                  </a:schemeClr>
                </a:solidFill>
              </a:rPr>
              <a:t>т</a:t>
            </a:r>
            <a:r>
              <a:rPr b="1" dirty="0" err="1" smtClean="0">
                <a:solidFill>
                  <a:schemeClr val="tx2">
                    <a:lumMod val="50000"/>
                  </a:schemeClr>
                </a:solidFill>
              </a:rPr>
              <a:t>ериалы</a:t>
            </a:r>
            <a:r>
              <a:rPr lang="ru-RU" b="1" spc="-175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spc="-5" dirty="0" err="1" smtClean="0">
                <a:solidFill>
                  <a:schemeClr val="tx2">
                    <a:lumMod val="50000"/>
                  </a:schemeClr>
                </a:solidFill>
              </a:rPr>
              <a:t>дл</a:t>
            </a:r>
            <a:r>
              <a:rPr b="1" dirty="0" err="1" smtClean="0">
                <a:solidFill>
                  <a:schemeClr val="tx2">
                    <a:lumMod val="50000"/>
                  </a:schemeClr>
                </a:solidFill>
              </a:rPr>
              <a:t>я</a:t>
            </a:r>
            <a:r>
              <a:rPr b="1" spc="-14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</a:rPr>
              <a:t>у</a:t>
            </a:r>
            <a:r>
              <a:rPr b="1" spc="-70" dirty="0">
                <a:solidFill>
                  <a:schemeClr val="tx2">
                    <a:lumMod val="50000"/>
                  </a:schemeClr>
                </a:solidFill>
              </a:rPr>
              <a:t>г</a:t>
            </a:r>
            <a:r>
              <a:rPr b="1" spc="-145" dirty="0">
                <a:solidFill>
                  <a:schemeClr val="tx2">
                    <a:lumMod val="50000"/>
                  </a:schemeClr>
                </a:solidFill>
              </a:rPr>
              <a:t>о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</a:rPr>
              <a:t>лка  </a:t>
            </a:r>
            <a:r>
              <a:rPr b="1" spc="-20" dirty="0">
                <a:solidFill>
                  <a:schemeClr val="tx2">
                    <a:lumMod val="50000"/>
                  </a:schemeClr>
                </a:solidFill>
              </a:rPr>
              <a:t>подготовительной</a:t>
            </a:r>
            <a:r>
              <a:rPr b="1" spc="-13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spc="-10" dirty="0">
                <a:solidFill>
                  <a:schemeClr val="tx2">
                    <a:lumMod val="50000"/>
                  </a:schemeClr>
                </a:solidFill>
              </a:rPr>
              <a:t>группы: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2158" y="1371600"/>
            <a:ext cx="8201025" cy="5137817"/>
          </a:xfrm>
          <a:prstGeom prst="rect">
            <a:avLst/>
          </a:prstGeom>
        </p:spPr>
        <p:txBody>
          <a:bodyPr vert="horz" wrap="square" lIns="0" tIns="68580" rIns="0" bIns="0" rtlCol="0">
            <a:spAutoFit/>
          </a:bodyPr>
          <a:lstStyle/>
          <a:p>
            <a:pPr marL="287020" marR="493395" indent="-274955">
              <a:lnSpc>
                <a:spcPct val="80400"/>
              </a:lnSpc>
              <a:spcBef>
                <a:spcPts val="540"/>
              </a:spcBef>
              <a:buClr>
                <a:srgbClr val="E7BB29"/>
              </a:buClr>
              <a:buSzPct val="94736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900" b="1" spc="-20" dirty="0">
                <a:latin typeface="Constantia"/>
                <a:cs typeface="Constantia"/>
              </a:rPr>
              <a:t>Дополнительно</a:t>
            </a:r>
            <a:r>
              <a:rPr sz="1900" b="1" spc="-60" dirty="0">
                <a:latin typeface="Constantia"/>
                <a:cs typeface="Constantia"/>
              </a:rPr>
              <a:t> </a:t>
            </a:r>
            <a:r>
              <a:rPr sz="1900" b="1" spc="-5" dirty="0">
                <a:latin typeface="Constantia"/>
                <a:cs typeface="Constantia"/>
              </a:rPr>
              <a:t>к</a:t>
            </a:r>
            <a:r>
              <a:rPr sz="1900" b="1" spc="-75" dirty="0">
                <a:latin typeface="Constantia"/>
                <a:cs typeface="Constantia"/>
              </a:rPr>
              <a:t> </a:t>
            </a:r>
            <a:r>
              <a:rPr sz="1900" b="1" spc="-10" dirty="0">
                <a:latin typeface="Constantia"/>
                <a:cs typeface="Constantia"/>
              </a:rPr>
              <a:t>материалам</a:t>
            </a:r>
            <a:r>
              <a:rPr sz="1900" b="1" spc="-60" dirty="0">
                <a:latin typeface="Constantia"/>
                <a:cs typeface="Constantia"/>
              </a:rPr>
              <a:t> </a:t>
            </a:r>
            <a:r>
              <a:rPr sz="1900" b="1" spc="-10" dirty="0">
                <a:latin typeface="Constantia"/>
                <a:cs typeface="Constantia"/>
              </a:rPr>
              <a:t>старшей</a:t>
            </a:r>
            <a:r>
              <a:rPr sz="1900" b="1" spc="-30" dirty="0">
                <a:latin typeface="Constantia"/>
                <a:cs typeface="Constantia"/>
              </a:rPr>
              <a:t> </a:t>
            </a:r>
            <a:r>
              <a:rPr sz="1900" b="1" spc="-10" dirty="0">
                <a:latin typeface="Constantia"/>
                <a:cs typeface="Constantia"/>
              </a:rPr>
              <a:t>группы</a:t>
            </a:r>
            <a:r>
              <a:rPr sz="1900" b="1" spc="-80" dirty="0">
                <a:latin typeface="Constantia"/>
                <a:cs typeface="Constantia"/>
              </a:rPr>
              <a:t> </a:t>
            </a:r>
            <a:r>
              <a:rPr sz="1900" b="1" spc="-20" dirty="0">
                <a:latin typeface="Constantia"/>
                <a:cs typeface="Constantia"/>
              </a:rPr>
              <a:t>используется</a:t>
            </a:r>
            <a:r>
              <a:rPr sz="1900" b="1" spc="-75" dirty="0">
                <a:latin typeface="Constantia"/>
                <a:cs typeface="Constantia"/>
              </a:rPr>
              <a:t> </a:t>
            </a:r>
            <a:r>
              <a:rPr sz="1900" b="1" spc="-5" dirty="0">
                <a:latin typeface="Constantia"/>
                <a:cs typeface="Constantia"/>
              </a:rPr>
              <a:t>с</a:t>
            </a:r>
            <a:r>
              <a:rPr sz="1800" b="1" spc="-5" dirty="0">
                <a:latin typeface="Constantia"/>
                <a:cs typeface="Constantia"/>
              </a:rPr>
              <a:t>ухая</a:t>
            </a:r>
            <a:r>
              <a:rPr sz="1800" b="1" spc="-55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и </a:t>
            </a:r>
            <a:r>
              <a:rPr sz="1800" b="1" spc="-434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жирная</a:t>
            </a:r>
            <a:r>
              <a:rPr sz="1800" b="1" spc="-55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пастель,</a:t>
            </a:r>
            <a:r>
              <a:rPr sz="1800" b="1" spc="-45" dirty="0">
                <a:latin typeface="Constantia"/>
                <a:cs typeface="Constantia"/>
              </a:rPr>
              <a:t> </a:t>
            </a:r>
            <a:r>
              <a:rPr sz="1800" b="1" spc="-15" dirty="0">
                <a:latin typeface="Constantia"/>
                <a:cs typeface="Constantia"/>
              </a:rPr>
              <a:t>гелевая</a:t>
            </a:r>
            <a:r>
              <a:rPr sz="1800" b="1" spc="-75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ручка;</a:t>
            </a:r>
            <a:endParaRPr sz="1800" b="1" dirty="0">
              <a:latin typeface="Constantia"/>
              <a:cs typeface="Constantia"/>
            </a:endParaRPr>
          </a:p>
          <a:p>
            <a:pPr marL="287020" indent="-274955">
              <a:lnSpc>
                <a:spcPct val="100000"/>
              </a:lnSpc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800" b="1" spc="-10" dirty="0">
                <a:latin typeface="Constantia"/>
                <a:cs typeface="Constantia"/>
              </a:rPr>
              <a:t>Жостовская,</a:t>
            </a:r>
            <a:r>
              <a:rPr sz="1800" b="1" spc="-30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мезенская</a:t>
            </a:r>
            <a:r>
              <a:rPr sz="1800" b="1" spc="-5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роспись</a:t>
            </a:r>
            <a:r>
              <a:rPr sz="1800" b="1" spc="-9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и</a:t>
            </a:r>
            <a:r>
              <a:rPr sz="1800" b="1" spc="-95" dirty="0">
                <a:latin typeface="Constantia"/>
                <a:cs typeface="Constantia"/>
              </a:rPr>
              <a:t> </a:t>
            </a:r>
            <a:r>
              <a:rPr sz="1800" b="1" spc="-15" dirty="0">
                <a:latin typeface="Constantia"/>
                <a:cs typeface="Constantia"/>
              </a:rPr>
              <a:t>др.;</a:t>
            </a:r>
            <a:endParaRPr sz="1800" b="1" dirty="0">
              <a:latin typeface="Constantia"/>
              <a:cs typeface="Constantia"/>
            </a:endParaRPr>
          </a:p>
          <a:p>
            <a:pPr marL="287020" indent="-274955">
              <a:lnSpc>
                <a:spcPct val="100000"/>
              </a:lnSpc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800" b="1" spc="-20" dirty="0">
                <a:latin typeface="Constantia"/>
                <a:cs typeface="Constantia"/>
              </a:rPr>
              <a:t>Бумага</a:t>
            </a:r>
            <a:r>
              <a:rPr sz="1800" b="1" spc="-8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разной</a:t>
            </a:r>
            <a:r>
              <a:rPr sz="1800" b="1" spc="-5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фактуры</a:t>
            </a:r>
            <a:r>
              <a:rPr sz="1800" b="1" spc="-8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для</a:t>
            </a:r>
            <a:r>
              <a:rPr sz="1800" b="1" spc="-70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оригами:</a:t>
            </a:r>
            <a:r>
              <a:rPr sz="1800" b="1" spc="-60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офисная,</a:t>
            </a:r>
            <a:r>
              <a:rPr sz="1800" b="1" spc="-10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цветная,</a:t>
            </a:r>
            <a:r>
              <a:rPr sz="1800" b="1" spc="-1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писчая</a:t>
            </a:r>
            <a:r>
              <a:rPr sz="1800" b="1" spc="-65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и</a:t>
            </a:r>
            <a:r>
              <a:rPr sz="1800" b="1" spc="-90" dirty="0">
                <a:latin typeface="Constantia"/>
                <a:cs typeface="Constantia"/>
              </a:rPr>
              <a:t> </a:t>
            </a:r>
            <a:r>
              <a:rPr sz="1800" b="1" spc="-15" dirty="0">
                <a:latin typeface="Constantia"/>
                <a:cs typeface="Constantia"/>
              </a:rPr>
              <a:t>др.;</a:t>
            </a:r>
            <a:endParaRPr sz="1800" b="1" dirty="0">
              <a:latin typeface="Constantia"/>
              <a:cs typeface="Constantia"/>
            </a:endParaRPr>
          </a:p>
          <a:p>
            <a:pPr marL="287020" marR="421640" indent="-274955" algn="just">
              <a:lnSpc>
                <a:spcPct val="80100"/>
              </a:lnSpc>
              <a:spcBef>
                <a:spcPts val="430"/>
              </a:spcBef>
              <a:buClr>
                <a:srgbClr val="E7BB29"/>
              </a:buClr>
              <a:buSzPct val="94444"/>
              <a:buFont typeface="Segoe UI Symbol"/>
              <a:buChar char="⚫"/>
              <a:tabLst>
                <a:tab pos="287655" algn="l"/>
              </a:tabLst>
            </a:pPr>
            <a:r>
              <a:rPr sz="1800" b="1" spc="-35" dirty="0">
                <a:latin typeface="Constantia"/>
                <a:cs typeface="Constantia"/>
              </a:rPr>
              <a:t>Кусочки</a:t>
            </a:r>
            <a:r>
              <a:rPr sz="1800" b="1" spc="-6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ткани</a:t>
            </a:r>
            <a:r>
              <a:rPr sz="1800" b="1" spc="-5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разной</a:t>
            </a:r>
            <a:r>
              <a:rPr sz="1800" b="1" spc="-45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фактуры</a:t>
            </a:r>
            <a:r>
              <a:rPr sz="1800" b="1" spc="-30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(шелк</a:t>
            </a:r>
            <a:r>
              <a:rPr sz="1800" b="1" spc="-9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для</a:t>
            </a:r>
            <a:r>
              <a:rPr sz="1800" b="1" spc="-40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бабочки,</a:t>
            </a:r>
            <a:r>
              <a:rPr sz="1800" b="1" spc="-2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байка</a:t>
            </a:r>
            <a:r>
              <a:rPr sz="1800" b="1" spc="-114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для</a:t>
            </a:r>
            <a:r>
              <a:rPr sz="1800" b="1" spc="-40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зайчика</a:t>
            </a:r>
            <a:r>
              <a:rPr sz="1800" b="1" spc="-65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и </a:t>
            </a:r>
            <a:r>
              <a:rPr sz="1800" b="1" spc="-440" dirty="0">
                <a:latin typeface="Constantia"/>
                <a:cs typeface="Constantia"/>
              </a:rPr>
              <a:t> </a:t>
            </a:r>
            <a:r>
              <a:rPr sz="1800" b="1" spc="-25" dirty="0">
                <a:latin typeface="Constantia"/>
                <a:cs typeface="Constantia"/>
              </a:rPr>
              <a:t>т.д.), </a:t>
            </a:r>
            <a:r>
              <a:rPr sz="1800" b="1" spc="-5" dirty="0">
                <a:latin typeface="Constantia"/>
                <a:cs typeface="Constantia"/>
              </a:rPr>
              <a:t>нитка </a:t>
            </a:r>
            <a:r>
              <a:rPr sz="1800" b="1" dirty="0">
                <a:latin typeface="Constantia"/>
                <a:cs typeface="Constantia"/>
              </a:rPr>
              <a:t>с </a:t>
            </a:r>
            <a:r>
              <a:rPr sz="1800" b="1" spc="-25" dirty="0">
                <a:latin typeface="Constantia"/>
                <a:cs typeface="Constantia"/>
              </a:rPr>
              <a:t>иголкой, </a:t>
            </a:r>
            <a:r>
              <a:rPr sz="1800" b="1" spc="-10" dirty="0">
                <a:latin typeface="Constantia"/>
                <a:cs typeface="Constantia"/>
              </a:rPr>
              <a:t>пуговицы </a:t>
            </a:r>
            <a:r>
              <a:rPr sz="1800" b="1" spc="-5" dirty="0">
                <a:latin typeface="Constantia"/>
                <a:cs typeface="Constantia"/>
              </a:rPr>
              <a:t>(мешочек </a:t>
            </a:r>
            <a:r>
              <a:rPr sz="1800" b="1" dirty="0">
                <a:latin typeface="Constantia"/>
                <a:cs typeface="Constantia"/>
              </a:rPr>
              <a:t>для </a:t>
            </a:r>
            <a:r>
              <a:rPr sz="1800" b="1" spc="-10" dirty="0">
                <a:latin typeface="Constantia"/>
                <a:cs typeface="Constantia"/>
              </a:rPr>
              <a:t>семян, </a:t>
            </a:r>
            <a:r>
              <a:rPr sz="1800" b="1" spc="5" dirty="0">
                <a:latin typeface="Constantia"/>
                <a:cs typeface="Constantia"/>
              </a:rPr>
              <a:t>фартук </a:t>
            </a:r>
            <a:r>
              <a:rPr sz="1800" b="1" dirty="0">
                <a:latin typeface="Constantia"/>
                <a:cs typeface="Constantia"/>
              </a:rPr>
              <a:t>для </a:t>
            </a:r>
            <a:r>
              <a:rPr sz="1800" b="1" spc="-30" dirty="0">
                <a:latin typeface="Constantia"/>
                <a:cs typeface="Constantia"/>
              </a:rPr>
              <a:t>кукол, </a:t>
            </a:r>
            <a:r>
              <a:rPr sz="1800" b="1" spc="-445" dirty="0">
                <a:latin typeface="Constantia"/>
                <a:cs typeface="Constantia"/>
              </a:rPr>
              <a:t> </a:t>
            </a:r>
            <a:r>
              <a:rPr sz="1800" b="1" spc="-15" dirty="0">
                <a:latin typeface="Constantia"/>
                <a:cs typeface="Constantia"/>
              </a:rPr>
              <a:t>игольница),</a:t>
            </a:r>
            <a:r>
              <a:rPr sz="1800" b="1" spc="-35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мелок</a:t>
            </a:r>
            <a:r>
              <a:rPr sz="1800" b="1" spc="-125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для</a:t>
            </a:r>
            <a:r>
              <a:rPr sz="1800" b="1" spc="-4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контура;</a:t>
            </a:r>
            <a:endParaRPr sz="1800" b="1" dirty="0">
              <a:latin typeface="Constantia"/>
              <a:cs typeface="Constantia"/>
            </a:endParaRPr>
          </a:p>
          <a:p>
            <a:pPr marL="287020" indent="-274955" algn="just">
              <a:lnSpc>
                <a:spcPct val="100000"/>
              </a:lnSpc>
              <a:buClr>
                <a:srgbClr val="E7BB29"/>
              </a:buClr>
              <a:buSzPct val="94444"/>
              <a:buFont typeface="Segoe UI Symbol"/>
              <a:buChar char="⚫"/>
              <a:tabLst>
                <a:tab pos="287655" algn="l"/>
              </a:tabLst>
            </a:pPr>
            <a:r>
              <a:rPr sz="1800" b="1" spc="-10" dirty="0">
                <a:latin typeface="Constantia"/>
                <a:cs typeface="Constantia"/>
              </a:rPr>
              <a:t>Природный</a:t>
            </a:r>
            <a:r>
              <a:rPr sz="1800" b="1" spc="-55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материал</a:t>
            </a:r>
            <a:r>
              <a:rPr sz="1800" b="1" spc="-40" dirty="0">
                <a:latin typeface="Constantia"/>
                <a:cs typeface="Constantia"/>
              </a:rPr>
              <a:t> </a:t>
            </a:r>
            <a:r>
              <a:rPr sz="1800" b="1" spc="-15" dirty="0">
                <a:latin typeface="Constantia"/>
                <a:cs typeface="Constantia"/>
              </a:rPr>
              <a:t>(косточки,</a:t>
            </a:r>
            <a:r>
              <a:rPr sz="1800" b="1" spc="-4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травы,</a:t>
            </a:r>
            <a:r>
              <a:rPr sz="1800" b="1" spc="-20" dirty="0">
                <a:latin typeface="Constantia"/>
                <a:cs typeface="Constantia"/>
              </a:rPr>
              <a:t> </a:t>
            </a:r>
            <a:r>
              <a:rPr sz="1800" b="1" spc="-15" dirty="0">
                <a:latin typeface="Constantia"/>
                <a:cs typeface="Constantia"/>
              </a:rPr>
              <a:t>корни</a:t>
            </a:r>
            <a:r>
              <a:rPr sz="1800" b="1" spc="-5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и</a:t>
            </a:r>
            <a:r>
              <a:rPr sz="1800" b="1" spc="-95" dirty="0">
                <a:latin typeface="Constantia"/>
                <a:cs typeface="Constantia"/>
              </a:rPr>
              <a:t> </a:t>
            </a:r>
            <a:r>
              <a:rPr sz="1800" b="1" spc="-15" dirty="0">
                <a:latin typeface="Constantia"/>
                <a:cs typeface="Constantia"/>
              </a:rPr>
              <a:t>др.);</a:t>
            </a:r>
            <a:endParaRPr sz="1800" b="1" dirty="0">
              <a:latin typeface="Constantia"/>
              <a:cs typeface="Constantia"/>
            </a:endParaRPr>
          </a:p>
          <a:p>
            <a:pPr marL="287020" indent="-274955" algn="just">
              <a:lnSpc>
                <a:spcPts val="1945"/>
              </a:lnSpc>
              <a:buClr>
                <a:srgbClr val="E7BB29"/>
              </a:buClr>
              <a:buSzPct val="94444"/>
              <a:buFont typeface="Segoe UI Symbol"/>
              <a:buChar char="⚫"/>
              <a:tabLst>
                <a:tab pos="287655" algn="l"/>
              </a:tabLst>
            </a:pPr>
            <a:r>
              <a:rPr sz="1800" b="1" spc="-5" dirty="0">
                <a:latin typeface="Constantia"/>
                <a:cs typeface="Constantia"/>
              </a:rPr>
              <a:t>Произведения</a:t>
            </a:r>
            <a:r>
              <a:rPr sz="1800" b="1" spc="-60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живописи</a:t>
            </a:r>
            <a:r>
              <a:rPr sz="1800" b="1" spc="-65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(И. </a:t>
            </a:r>
            <a:r>
              <a:rPr sz="1800" b="1" spc="-5" dirty="0">
                <a:latin typeface="Constantia"/>
                <a:cs typeface="Constantia"/>
              </a:rPr>
              <a:t>Шишкин</a:t>
            </a:r>
            <a:r>
              <a:rPr sz="1800" b="1" spc="-35" dirty="0">
                <a:latin typeface="Constantia"/>
                <a:cs typeface="Constantia"/>
              </a:rPr>
              <a:t> </a:t>
            </a:r>
            <a:r>
              <a:rPr sz="1800" b="1" spc="-15" dirty="0">
                <a:latin typeface="Constantia"/>
                <a:cs typeface="Constantia"/>
              </a:rPr>
              <a:t>(«Рожь»,</a:t>
            </a:r>
            <a:r>
              <a:rPr sz="1800" b="1" spc="-5" dirty="0">
                <a:latin typeface="Constantia"/>
                <a:cs typeface="Constantia"/>
              </a:rPr>
              <a:t> </a:t>
            </a:r>
            <a:r>
              <a:rPr sz="1800" b="1" spc="-35" dirty="0">
                <a:latin typeface="Constantia"/>
                <a:cs typeface="Constantia"/>
              </a:rPr>
              <a:t>«Утро</a:t>
            </a:r>
            <a:r>
              <a:rPr sz="1800" b="1" spc="-7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в</a:t>
            </a:r>
            <a:r>
              <a:rPr sz="1800" b="1" spc="-50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сосновом</a:t>
            </a:r>
            <a:r>
              <a:rPr sz="1800" b="1" spc="-100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лесу»),</a:t>
            </a:r>
            <a:r>
              <a:rPr sz="1800" b="1" spc="-1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И.</a:t>
            </a:r>
          </a:p>
          <a:p>
            <a:pPr marL="287020" marR="407670">
              <a:lnSpc>
                <a:spcPct val="80000"/>
              </a:lnSpc>
              <a:spcBef>
                <a:spcPts val="215"/>
              </a:spcBef>
            </a:pPr>
            <a:r>
              <a:rPr sz="1800" b="1" spc="-10" dirty="0">
                <a:latin typeface="Constantia"/>
                <a:cs typeface="Constantia"/>
              </a:rPr>
              <a:t>Левитан </a:t>
            </a:r>
            <a:r>
              <a:rPr sz="1800" b="1" spc="-15" dirty="0">
                <a:latin typeface="Constantia"/>
                <a:cs typeface="Constantia"/>
              </a:rPr>
              <a:t>(«Золотая </a:t>
            </a:r>
            <a:r>
              <a:rPr sz="1800" b="1" spc="-10" dirty="0">
                <a:latin typeface="Constantia"/>
                <a:cs typeface="Constantia"/>
              </a:rPr>
              <a:t>осень», </a:t>
            </a:r>
            <a:r>
              <a:rPr sz="1800" b="1" dirty="0">
                <a:latin typeface="Constantia"/>
                <a:cs typeface="Constantia"/>
              </a:rPr>
              <a:t>«Март», «Весна. </a:t>
            </a:r>
            <a:r>
              <a:rPr sz="1800" b="1" spc="-20" dirty="0">
                <a:latin typeface="Constantia"/>
                <a:cs typeface="Constantia"/>
              </a:rPr>
              <a:t>Большая </a:t>
            </a:r>
            <a:r>
              <a:rPr sz="1800" b="1" spc="-10" dirty="0">
                <a:latin typeface="Constantia"/>
                <a:cs typeface="Constantia"/>
              </a:rPr>
              <a:t>вода»), </a:t>
            </a:r>
            <a:r>
              <a:rPr sz="1800" b="1" spc="-5" dirty="0">
                <a:latin typeface="Constantia"/>
                <a:cs typeface="Constantia"/>
              </a:rPr>
              <a:t>А. Саврасов </a:t>
            </a:r>
            <a:r>
              <a:rPr sz="1800" b="1" spc="-445" dirty="0">
                <a:latin typeface="Constantia"/>
                <a:cs typeface="Constantia"/>
              </a:rPr>
              <a:t> </a:t>
            </a:r>
            <a:r>
              <a:rPr sz="1800" b="1" spc="-35" dirty="0">
                <a:latin typeface="Constantia"/>
                <a:cs typeface="Constantia"/>
              </a:rPr>
              <a:t>(«Грачи</a:t>
            </a:r>
            <a:r>
              <a:rPr sz="1800" b="1" spc="-6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прилетели»),</a:t>
            </a:r>
            <a:r>
              <a:rPr sz="1800" b="1" spc="-3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А.</a:t>
            </a:r>
            <a:r>
              <a:rPr sz="1800" b="1" spc="-10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Пластов </a:t>
            </a:r>
            <a:r>
              <a:rPr sz="1800" b="1" spc="-15" dirty="0">
                <a:latin typeface="Constantia"/>
                <a:cs typeface="Constantia"/>
              </a:rPr>
              <a:t>(«Полдень»,</a:t>
            </a:r>
            <a:r>
              <a:rPr sz="1800" b="1" spc="10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«Летом»,</a:t>
            </a:r>
            <a:r>
              <a:rPr sz="1800" b="1" spc="5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«Сенокос»),</a:t>
            </a:r>
            <a:r>
              <a:rPr sz="1800" b="1" spc="15" dirty="0">
                <a:latin typeface="Constantia"/>
                <a:cs typeface="Constantia"/>
              </a:rPr>
              <a:t> </a:t>
            </a:r>
            <a:r>
              <a:rPr sz="1800" b="1" spc="-25" dirty="0" smtClean="0">
                <a:latin typeface="Constantia"/>
                <a:cs typeface="Constantia"/>
              </a:rPr>
              <a:t>В.</a:t>
            </a:r>
            <a:r>
              <a:rPr lang="ru-RU" b="1" dirty="0">
                <a:latin typeface="Constantia"/>
                <a:cs typeface="Constantia"/>
              </a:rPr>
              <a:t> </a:t>
            </a:r>
            <a:r>
              <a:rPr sz="1800" b="1" spc="-5" dirty="0" err="1" smtClean="0">
                <a:latin typeface="Constantia"/>
                <a:cs typeface="Constantia"/>
              </a:rPr>
              <a:t>Васнецов</a:t>
            </a:r>
            <a:r>
              <a:rPr sz="1800" b="1" spc="-20" dirty="0" smtClean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(«Аленушка»,</a:t>
            </a:r>
            <a:r>
              <a:rPr sz="1800" b="1" spc="20" dirty="0">
                <a:latin typeface="Constantia"/>
                <a:cs typeface="Constantia"/>
              </a:rPr>
              <a:t> </a:t>
            </a:r>
            <a:r>
              <a:rPr sz="1800" b="1" spc="-15" dirty="0">
                <a:latin typeface="Constantia"/>
                <a:cs typeface="Constantia"/>
              </a:rPr>
              <a:t>«Богатыри»,</a:t>
            </a:r>
            <a:r>
              <a:rPr sz="1800" b="1" spc="30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«Иван-царевич</a:t>
            </a:r>
            <a:r>
              <a:rPr sz="1800" b="1" spc="-5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на</a:t>
            </a:r>
            <a:r>
              <a:rPr sz="1800" b="1" spc="-4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Сером</a:t>
            </a:r>
            <a:r>
              <a:rPr sz="1800" b="1" spc="-50" dirty="0">
                <a:latin typeface="Constantia"/>
                <a:cs typeface="Constantia"/>
              </a:rPr>
              <a:t> </a:t>
            </a:r>
            <a:r>
              <a:rPr sz="1800" b="1" spc="-25" dirty="0">
                <a:latin typeface="Constantia"/>
                <a:cs typeface="Constantia"/>
              </a:rPr>
              <a:t>волке»)</a:t>
            </a:r>
            <a:r>
              <a:rPr sz="1800" b="1" spc="-15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и</a:t>
            </a:r>
            <a:r>
              <a:rPr sz="1800" b="1" spc="-85" dirty="0">
                <a:latin typeface="Constantia"/>
                <a:cs typeface="Constantia"/>
              </a:rPr>
              <a:t> </a:t>
            </a:r>
            <a:r>
              <a:rPr sz="1800" b="1" spc="-15" dirty="0">
                <a:latin typeface="Constantia"/>
                <a:cs typeface="Constantia"/>
              </a:rPr>
              <a:t>др.,</a:t>
            </a:r>
            <a:endParaRPr sz="1800" b="1" dirty="0">
              <a:latin typeface="Constantia"/>
              <a:cs typeface="Constantia"/>
            </a:endParaRPr>
          </a:p>
          <a:p>
            <a:pPr marL="287020" marR="477520" indent="-274955">
              <a:lnSpc>
                <a:spcPts val="1730"/>
              </a:lnSpc>
              <a:spcBef>
                <a:spcPts val="420"/>
              </a:spcBef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800" b="1" spc="-30" dirty="0">
                <a:latin typeface="Constantia"/>
                <a:cs typeface="Constantia"/>
              </a:rPr>
              <a:t>Художники</a:t>
            </a:r>
            <a:r>
              <a:rPr sz="1800" b="1" spc="-4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-</a:t>
            </a:r>
            <a:r>
              <a:rPr sz="1800" b="1" spc="-35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иллюстраторы</a:t>
            </a:r>
            <a:r>
              <a:rPr sz="1800" b="1" spc="-70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детских</a:t>
            </a:r>
            <a:r>
              <a:rPr sz="1800" b="1" spc="-8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книг</a:t>
            </a:r>
            <a:r>
              <a:rPr sz="1800" b="1" spc="-45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(И. </a:t>
            </a:r>
            <a:r>
              <a:rPr sz="1800" b="1" spc="-5" dirty="0">
                <a:latin typeface="Constantia"/>
                <a:cs typeface="Constantia"/>
              </a:rPr>
              <a:t>Билибин,</a:t>
            </a:r>
            <a:r>
              <a:rPr sz="1800" b="1" dirty="0">
                <a:latin typeface="Constantia"/>
                <a:cs typeface="Constantia"/>
              </a:rPr>
              <a:t> </a:t>
            </a:r>
            <a:r>
              <a:rPr sz="1800" b="1" spc="-55" dirty="0">
                <a:latin typeface="Constantia"/>
                <a:cs typeface="Constantia"/>
              </a:rPr>
              <a:t>Ю.</a:t>
            </a:r>
            <a:r>
              <a:rPr sz="1800" b="1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Васнецов,</a:t>
            </a:r>
            <a:r>
              <a:rPr sz="1800" b="1" spc="-20" dirty="0">
                <a:latin typeface="Constantia"/>
                <a:cs typeface="Constantia"/>
              </a:rPr>
              <a:t> </a:t>
            </a:r>
            <a:r>
              <a:rPr sz="1800" b="1" spc="-25" dirty="0">
                <a:latin typeface="Constantia"/>
                <a:cs typeface="Constantia"/>
              </a:rPr>
              <a:t>В. </a:t>
            </a:r>
            <a:r>
              <a:rPr sz="1800" b="1" spc="-440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Конашевич,</a:t>
            </a:r>
            <a:r>
              <a:rPr sz="1800" b="1" dirty="0">
                <a:latin typeface="Constantia"/>
                <a:cs typeface="Constantia"/>
              </a:rPr>
              <a:t> </a:t>
            </a:r>
            <a:r>
              <a:rPr sz="1800" b="1" spc="-25" dirty="0">
                <a:latin typeface="Constantia"/>
                <a:cs typeface="Constantia"/>
              </a:rPr>
              <a:t>В.</a:t>
            </a:r>
            <a:r>
              <a:rPr sz="1800" b="1" spc="-75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Лебедев,</a:t>
            </a:r>
            <a:r>
              <a:rPr sz="1800" b="1" spc="-30" dirty="0">
                <a:latin typeface="Constantia"/>
                <a:cs typeface="Constantia"/>
              </a:rPr>
              <a:t> </a:t>
            </a:r>
            <a:r>
              <a:rPr sz="1800" b="1" spc="-80" dirty="0">
                <a:latin typeface="Constantia"/>
                <a:cs typeface="Constantia"/>
              </a:rPr>
              <a:t>Т.</a:t>
            </a:r>
            <a:r>
              <a:rPr sz="1800" b="1" spc="-1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Маврина,</a:t>
            </a:r>
            <a:r>
              <a:rPr sz="1800" b="1" spc="-1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Е.</a:t>
            </a:r>
            <a:r>
              <a:rPr sz="1800" b="1" spc="-5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Чарушин</a:t>
            </a:r>
            <a:r>
              <a:rPr sz="1800" b="1" spc="-50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и</a:t>
            </a:r>
            <a:r>
              <a:rPr sz="1800" b="1" spc="-95" dirty="0">
                <a:latin typeface="Constantia"/>
                <a:cs typeface="Constantia"/>
              </a:rPr>
              <a:t> </a:t>
            </a:r>
            <a:r>
              <a:rPr sz="1800" b="1" spc="-15" dirty="0">
                <a:latin typeface="Constantia"/>
                <a:cs typeface="Constantia"/>
              </a:rPr>
              <a:t>др.),</a:t>
            </a:r>
            <a:endParaRPr sz="1800" b="1" dirty="0">
              <a:latin typeface="Constantia"/>
              <a:cs typeface="Constantia"/>
            </a:endParaRPr>
          </a:p>
          <a:p>
            <a:pPr marL="287020" indent="-274955">
              <a:lnSpc>
                <a:spcPts val="1945"/>
              </a:lnSpc>
              <a:spcBef>
                <a:spcPts val="10"/>
              </a:spcBef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1800" b="1" spc="-5" dirty="0">
                <a:latin typeface="Constantia"/>
                <a:cs typeface="Constantia"/>
              </a:rPr>
              <a:t>Альбомы</a:t>
            </a:r>
            <a:r>
              <a:rPr sz="1800" b="1" spc="-55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различных</a:t>
            </a:r>
            <a:r>
              <a:rPr sz="1800" b="1" spc="-60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техник</a:t>
            </a:r>
            <a:r>
              <a:rPr sz="1800" b="1" spc="-90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изобразительной</a:t>
            </a:r>
            <a:r>
              <a:rPr sz="1800" b="1" spc="-70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деятельности,</a:t>
            </a:r>
            <a:r>
              <a:rPr sz="1800" b="1" spc="-50" dirty="0">
                <a:latin typeface="Constantia"/>
                <a:cs typeface="Constantia"/>
              </a:rPr>
              <a:t> </a:t>
            </a:r>
            <a:r>
              <a:rPr sz="1800" b="1" spc="-5" dirty="0" err="1" smtClean="0">
                <a:latin typeface="Constantia"/>
                <a:cs typeface="Constantia"/>
              </a:rPr>
              <a:t>алгоритмы</a:t>
            </a:r>
            <a:r>
              <a:rPr lang="ru-RU" b="1" dirty="0">
                <a:latin typeface="Constantia"/>
                <a:cs typeface="Constantia"/>
              </a:rPr>
              <a:t> </a:t>
            </a:r>
            <a:r>
              <a:rPr sz="1800" b="1" spc="-15" dirty="0" err="1" smtClean="0">
                <a:latin typeface="Constantia"/>
                <a:cs typeface="Constantia"/>
              </a:rPr>
              <a:t>выполнения</a:t>
            </a:r>
            <a:r>
              <a:rPr sz="1800" b="1" spc="-35" dirty="0" smtClean="0">
                <a:latin typeface="Constantia"/>
                <a:cs typeface="Constantia"/>
              </a:rPr>
              <a:t> </a:t>
            </a:r>
            <a:r>
              <a:rPr sz="1800" b="1" spc="-20" dirty="0">
                <a:latin typeface="Constantia"/>
                <a:cs typeface="Constantia"/>
              </a:rPr>
              <a:t>работ,</a:t>
            </a:r>
            <a:r>
              <a:rPr sz="1800" b="1" spc="-4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образцы</a:t>
            </a:r>
            <a:r>
              <a:rPr sz="1800" b="1" spc="-60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альбомов</a:t>
            </a:r>
            <a:r>
              <a:rPr sz="1800" b="1" spc="-25" dirty="0">
                <a:latin typeface="Constantia"/>
                <a:cs typeface="Constantia"/>
              </a:rPr>
              <a:t> </a:t>
            </a:r>
            <a:r>
              <a:rPr sz="1800" b="1" dirty="0">
                <a:latin typeface="Constantia"/>
                <a:cs typeface="Constantia"/>
              </a:rPr>
              <a:t>по</a:t>
            </a:r>
            <a:r>
              <a:rPr sz="1800" b="1" spc="-9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жанровой</a:t>
            </a:r>
            <a:r>
              <a:rPr sz="1800" b="1" spc="-50" dirty="0">
                <a:latin typeface="Constantia"/>
                <a:cs typeface="Constantia"/>
              </a:rPr>
              <a:t> </a:t>
            </a:r>
            <a:r>
              <a:rPr sz="1800" b="1" spc="-5" dirty="0" err="1">
                <a:latin typeface="Constantia"/>
                <a:cs typeface="Constantia"/>
              </a:rPr>
              <a:t>живописи</a:t>
            </a:r>
            <a:r>
              <a:rPr sz="1800" b="1" spc="-95" dirty="0">
                <a:latin typeface="Constantia"/>
                <a:cs typeface="Constantia"/>
              </a:rPr>
              <a:t> </a:t>
            </a:r>
            <a:r>
              <a:rPr sz="1800" b="1" dirty="0" smtClean="0">
                <a:latin typeface="Constantia"/>
                <a:cs typeface="Constantia"/>
              </a:rPr>
              <a:t>и</a:t>
            </a:r>
            <a:r>
              <a:rPr lang="ru-RU" sz="1800" b="1" dirty="0" smtClean="0">
                <a:latin typeface="Constantia"/>
                <a:cs typeface="Constantia"/>
              </a:rPr>
              <a:t> </a:t>
            </a:r>
            <a:r>
              <a:rPr sz="1800" b="1" spc="-10" dirty="0" err="1" smtClean="0">
                <a:latin typeface="Constantia"/>
                <a:cs typeface="Constantia"/>
              </a:rPr>
              <a:t>декоративно-прикладному</a:t>
            </a:r>
            <a:r>
              <a:rPr sz="1800" b="1" spc="-55" dirty="0" smtClean="0">
                <a:latin typeface="Constantia"/>
                <a:cs typeface="Constantia"/>
              </a:rPr>
              <a:t> </a:t>
            </a:r>
            <a:r>
              <a:rPr sz="1800" b="1" spc="-30" dirty="0">
                <a:latin typeface="Constantia"/>
                <a:cs typeface="Constantia"/>
              </a:rPr>
              <a:t>искусству, </a:t>
            </a:r>
            <a:r>
              <a:rPr sz="1800" b="1" spc="-5" dirty="0">
                <a:latin typeface="Constantia"/>
                <a:cs typeface="Constantia"/>
              </a:rPr>
              <a:t>музей</a:t>
            </a:r>
            <a:r>
              <a:rPr sz="1800" b="1" spc="-50" dirty="0">
                <a:latin typeface="Constantia"/>
                <a:cs typeface="Constantia"/>
              </a:rPr>
              <a:t> </a:t>
            </a:r>
            <a:r>
              <a:rPr sz="1800" b="1" spc="-10" dirty="0">
                <a:latin typeface="Constantia"/>
                <a:cs typeface="Constantia"/>
              </a:rPr>
              <a:t>народных</a:t>
            </a:r>
            <a:r>
              <a:rPr sz="1800" b="1" spc="-35" dirty="0">
                <a:latin typeface="Constantia"/>
                <a:cs typeface="Constantia"/>
              </a:rPr>
              <a:t> </a:t>
            </a:r>
            <a:r>
              <a:rPr sz="1800" b="1" spc="-5" dirty="0">
                <a:latin typeface="Constantia"/>
                <a:cs typeface="Constantia"/>
              </a:rPr>
              <a:t>игрушек.</a:t>
            </a:r>
            <a:endParaRPr sz="1800" b="1" dirty="0">
              <a:latin typeface="Constantia"/>
              <a:cs typeface="Constant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2817" y="228600"/>
            <a:ext cx="7467600" cy="11430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819"/>
              </a:spcBef>
            </a:pPr>
            <a:r>
              <a:rPr lang="ru-RU" b="1" spc="-25" dirty="0" smtClean="0">
                <a:solidFill>
                  <a:srgbClr val="7030A0"/>
                </a:solidFill>
              </a:rPr>
              <a:t>Наглядность </a:t>
            </a:r>
            <a:br>
              <a:rPr lang="ru-RU" b="1" spc="-25" dirty="0" smtClean="0">
                <a:solidFill>
                  <a:srgbClr val="7030A0"/>
                </a:solidFill>
              </a:rPr>
            </a:br>
            <a:r>
              <a:rPr lang="ru-RU" b="1" spc="-25" dirty="0" smtClean="0">
                <a:solidFill>
                  <a:srgbClr val="7030A0"/>
                </a:solidFill>
              </a:rPr>
              <a:t>в центре художественного творчества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817" y="1371600"/>
            <a:ext cx="8229600" cy="4525963"/>
          </a:xfrm>
        </p:spPr>
        <p:txBody>
          <a:bodyPr>
            <a:normAutofit fontScale="25000" lnSpcReduction="20000"/>
          </a:bodyPr>
          <a:lstStyle/>
          <a:p>
            <a:pPr lvl="0"/>
            <a:r>
              <a:rPr lang="ru-RU" sz="7200" b="1" dirty="0"/>
              <a:t>Репродукции картин известных художников, демонстрирующие различные жанры (пейзаж, портрет, натюрморт), портреты живописцев.</a:t>
            </a:r>
          </a:p>
          <a:p>
            <a:pPr lvl="0"/>
            <a:r>
              <a:rPr lang="ru-RU" sz="7200" b="1" dirty="0"/>
              <a:t>Альбомы по декоративно-прикладному искусству («Гжель», «Хохлома», «Дымка» и др.). Если данная тема рассматривалась на занятии, по ней выкладывается дополнительным материал.</a:t>
            </a:r>
          </a:p>
          <a:p>
            <a:pPr lvl="0"/>
            <a:r>
              <a:rPr lang="ru-RU" sz="7200" b="1" dirty="0"/>
              <a:t>Образцы игрушек и предметов </a:t>
            </a:r>
            <a:r>
              <a:rPr lang="ru-RU" sz="7200" b="1" dirty="0" smtClean="0"/>
              <a:t>народного промысла</a:t>
            </a:r>
            <a:r>
              <a:rPr lang="ru-RU" sz="7200" b="1" dirty="0"/>
              <a:t>. </a:t>
            </a:r>
            <a:r>
              <a:rPr lang="ru-RU" sz="7200" b="1" dirty="0" smtClean="0"/>
              <a:t> </a:t>
            </a:r>
          </a:p>
          <a:p>
            <a:pPr lvl="0"/>
            <a:r>
              <a:rPr lang="ru-RU" sz="7200" b="1" i="1" u="sng" dirty="0" smtClean="0"/>
              <a:t>Для </a:t>
            </a:r>
            <a:r>
              <a:rPr lang="ru-RU" sz="7200" b="1" i="1" u="sng" dirty="0"/>
              <a:t>детей младшего дошкольного возраста </a:t>
            </a:r>
            <a:r>
              <a:rPr lang="ru-RU" sz="7200" b="1" dirty="0"/>
              <a:t>– 2 – 3 вида народных игрушек (</a:t>
            </a:r>
            <a:r>
              <a:rPr lang="ru-RU" sz="7200" b="1" dirty="0" err="1"/>
              <a:t>богородская</a:t>
            </a:r>
            <a:r>
              <a:rPr lang="ru-RU" sz="7200" b="1" dirty="0"/>
              <a:t> игрушка, семеновские и другие матрешки, городецкая резная игрушка (лошадки) и т.п.).</a:t>
            </a:r>
            <a:br>
              <a:rPr lang="ru-RU" sz="7200" b="1" dirty="0"/>
            </a:br>
            <a:r>
              <a:rPr lang="ru-RU" sz="7200" b="1" i="1" u="sng" dirty="0"/>
              <a:t>Для детей среднего и старшего дошкольного возраста </a:t>
            </a:r>
            <a:r>
              <a:rPr lang="ru-RU" sz="7200" b="1" dirty="0"/>
              <a:t>подбираются 3 – 4 вида произведений народного искусства (дымковская глиняная игрушка, работы хохломских и городецких мастеров и т.п.).</a:t>
            </a:r>
          </a:p>
          <a:p>
            <a:pPr lvl="0"/>
            <a:r>
              <a:rPr lang="ru-RU" sz="7200" b="1" dirty="0"/>
              <a:t>Папка с лучшими детскими работами.</a:t>
            </a:r>
          </a:p>
          <a:p>
            <a:pPr lvl="0"/>
            <a:r>
              <a:rPr lang="ru-RU" sz="7200" b="1" dirty="0"/>
              <a:t>Альбом с работами в нетрадиционных изобразительных техниках.</a:t>
            </a:r>
          </a:p>
          <a:p>
            <a:pPr lvl="0"/>
            <a:r>
              <a:rPr lang="ru-RU" sz="7200" b="1" dirty="0"/>
              <a:t>Коллекции красивых открыток по разным темам: Новый год, Восьмое марта, День Победы, День Космонавтики. Ребята могут использовать их как образцы для создания рисунков, плакатов.</a:t>
            </a:r>
          </a:p>
          <a:p>
            <a:pPr lvl="0"/>
            <a:r>
              <a:rPr lang="ru-RU" sz="7200" b="1" dirty="0"/>
              <a:t>Пошаговые схемы рисования популярных объектов (человек в разных позах, кошка, собака, лошадь и другие животные, птицы, цветы).</a:t>
            </a:r>
          </a:p>
          <a:p>
            <a:pPr lvl="0"/>
            <a:r>
              <a:rPr lang="ru-RU" sz="7200" b="1" dirty="0"/>
              <a:t>Плакаты на тему изобразительной деятельности</a:t>
            </a:r>
            <a:r>
              <a:rPr lang="ru-RU" sz="7200" b="1" dirty="0" smtClean="0"/>
              <a:t>.</a:t>
            </a:r>
          </a:p>
          <a:p>
            <a:pPr lvl="0"/>
            <a:r>
              <a:rPr lang="ru-RU" sz="7200" b="1" dirty="0" smtClean="0"/>
              <a:t>Дидактические игры художественной направленности</a:t>
            </a:r>
            <a:endParaRPr lang="ru-RU" sz="7200" b="1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1298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7057" y="-33787"/>
            <a:ext cx="3276600" cy="871987"/>
          </a:xfrm>
        </p:spPr>
        <p:txBody>
          <a:bodyPr/>
          <a:lstStyle/>
          <a:p>
            <a:r>
              <a:rPr lang="ru-RU" b="1" dirty="0" smtClean="0">
                <a:solidFill>
                  <a:srgbClr val="7030A0"/>
                </a:solidFill>
              </a:rPr>
              <a:t>Выводы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20415"/>
            <a:ext cx="8229600" cy="4906962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3200" b="1" dirty="0" smtClean="0"/>
              <a:t>  </a:t>
            </a:r>
            <a:r>
              <a:rPr lang="ru-RU" sz="4400" b="1" dirty="0" smtClean="0">
                <a:solidFill>
                  <a:srgbClr val="C00000"/>
                </a:solidFill>
              </a:rPr>
              <a:t>Формирование творческих способностей</a:t>
            </a:r>
          </a:p>
          <a:p>
            <a:pPr marL="0" indent="0" algn="just"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 личности ребенка  –   одна  из важнейших </a:t>
            </a:r>
          </a:p>
          <a:p>
            <a:pPr marL="0" indent="0" algn="just"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задач детского сада. Это является необходимым</a:t>
            </a:r>
          </a:p>
          <a:p>
            <a:pPr marL="0" indent="0" algn="just">
              <a:buNone/>
            </a:pPr>
            <a:r>
              <a:rPr lang="ru-RU" sz="4400" b="1" dirty="0" smtClean="0">
                <a:solidFill>
                  <a:srgbClr val="C00000"/>
                </a:solidFill>
              </a:rPr>
              <a:t> условием для развития личности в целом. </a:t>
            </a:r>
            <a:endParaRPr lang="ru-RU" sz="3200" b="1" dirty="0" smtClean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ru-RU" sz="3800" b="1" dirty="0" smtClean="0"/>
              <a:t>При этом ведущая роль принадлежит взрослым: </a:t>
            </a:r>
          </a:p>
          <a:p>
            <a:pPr marL="0" indent="0" algn="just">
              <a:buNone/>
            </a:pPr>
            <a:r>
              <a:rPr lang="ru-RU" sz="3800" b="1" dirty="0" smtClean="0"/>
              <a:t>воспитателям и родителям. </a:t>
            </a:r>
          </a:p>
          <a:p>
            <a:pPr marL="0" indent="0" algn="just">
              <a:buNone/>
            </a:pPr>
            <a:r>
              <a:rPr lang="ru-RU" sz="3800" b="1" dirty="0" smtClean="0"/>
              <a:t>Особое значение для развития творческой деятельности ребенка имеет стимулирование творчества.</a:t>
            </a:r>
          </a:p>
          <a:p>
            <a:pPr marL="0" indent="0" algn="just">
              <a:buNone/>
            </a:pPr>
            <a:r>
              <a:rPr lang="ru-RU" sz="3800" b="1" dirty="0"/>
              <a:t> </a:t>
            </a:r>
            <a:r>
              <a:rPr lang="ru-RU" sz="3800" b="1" dirty="0" smtClean="0"/>
              <a:t> Центр художественного творчества способствует дошкольникам </a:t>
            </a:r>
            <a:r>
              <a:rPr lang="ru-RU" sz="3800" b="1" dirty="0"/>
              <a:t>в полной мере раскрыть свои изобразительные способности, закрепить материал, пройденный на занятии, реализовать свои собственные </a:t>
            </a:r>
            <a:r>
              <a:rPr lang="ru-RU" sz="3800" b="1" dirty="0" smtClean="0"/>
              <a:t>фантазии, если материалы </a:t>
            </a:r>
            <a:r>
              <a:rPr lang="ru-RU" sz="3800" b="1" dirty="0"/>
              <a:t>и наглядные пособия </a:t>
            </a:r>
            <a:r>
              <a:rPr lang="ru-RU" sz="3800" b="1" dirty="0" smtClean="0"/>
              <a:t>в </a:t>
            </a:r>
            <a:r>
              <a:rPr lang="ru-RU" sz="3800" b="1" dirty="0"/>
              <a:t>свободном </a:t>
            </a:r>
            <a:r>
              <a:rPr lang="ru-RU" sz="3800" b="1" dirty="0" smtClean="0"/>
              <a:t>доступе, также </a:t>
            </a:r>
            <a:r>
              <a:rPr lang="ru-RU" sz="3800" b="1" dirty="0"/>
              <a:t>важно яркое и оригинальное оформление этой зоны: ведь художественный вкус нужно развивать с самого раннего возраста.</a:t>
            </a:r>
          </a:p>
          <a:p>
            <a:pPr algn="just"/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753225" y="583993"/>
            <a:ext cx="2209800" cy="1657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1794" y="5449087"/>
            <a:ext cx="1477234" cy="11817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984" y="5504686"/>
            <a:ext cx="1416510" cy="11025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06436" y="5504380"/>
            <a:ext cx="1251661" cy="10013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6473" y="5504687"/>
            <a:ext cx="1613731" cy="11192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646" y="5452568"/>
            <a:ext cx="939861" cy="117482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550742" y="5521393"/>
            <a:ext cx="144780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2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Рекомендации педагогам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</p:spPr>
        <p:txBody>
          <a:bodyPr>
            <a:normAutofit fontScale="92500"/>
          </a:bodyPr>
          <a:lstStyle/>
          <a:p>
            <a:pPr lvl="0"/>
            <a:r>
              <a:rPr lang="ru-RU" b="1" dirty="0">
                <a:solidFill>
                  <a:srgbClr val="C00000"/>
                </a:solidFill>
              </a:rPr>
              <a:t>Использовать</a:t>
            </a:r>
            <a:r>
              <a:rPr lang="ru-RU" b="1" dirty="0"/>
              <a:t> </a:t>
            </a:r>
            <a:r>
              <a:rPr lang="ru-RU" b="1" dirty="0">
                <a:solidFill>
                  <a:srgbClr val="C00000"/>
                </a:solidFill>
              </a:rPr>
              <a:t>разные формы художественной деятельности: </a:t>
            </a:r>
            <a:r>
              <a:rPr lang="ru-RU" b="1" dirty="0"/>
              <a:t>коллективное творчество, самостоятельную деятельность по освоению нетрадиционных техник </a:t>
            </a:r>
            <a:r>
              <a:rPr lang="ru-RU" b="1" dirty="0" smtClean="0"/>
              <a:t>изображения</a:t>
            </a:r>
          </a:p>
          <a:p>
            <a:r>
              <a:rPr lang="ru-RU" b="1" dirty="0"/>
              <a:t>При планировании деятельности по художественному творчеству </a:t>
            </a:r>
            <a:r>
              <a:rPr lang="ru-RU" b="1" dirty="0">
                <a:solidFill>
                  <a:srgbClr val="C00000"/>
                </a:solidFill>
              </a:rPr>
              <a:t>соблюдать принцип от простого к сложному, </a:t>
            </a:r>
            <a:r>
              <a:rPr lang="ru-RU" b="1" dirty="0"/>
              <a:t>учитывайте возраст и индивидуальные способности детей</a:t>
            </a:r>
            <a:r>
              <a:rPr lang="ru-RU" b="1" dirty="0" smtClean="0"/>
              <a:t>.</a:t>
            </a:r>
          </a:p>
          <a:p>
            <a:pPr lvl="0"/>
            <a:r>
              <a:rPr lang="ru-RU" b="1" dirty="0">
                <a:solidFill>
                  <a:srgbClr val="C00000"/>
                </a:solidFill>
              </a:rPr>
              <a:t>Материалы</a:t>
            </a:r>
            <a:r>
              <a:rPr lang="ru-RU" b="1" dirty="0"/>
              <a:t>: карандаши. Краски, кисти, </a:t>
            </a:r>
            <a:r>
              <a:rPr lang="ru-RU" b="1" dirty="0" smtClean="0"/>
              <a:t>фломастеры, пластилин </a:t>
            </a:r>
            <a:r>
              <a:rPr lang="ru-RU" b="1" dirty="0"/>
              <a:t>и др. </a:t>
            </a:r>
            <a:r>
              <a:rPr lang="ru-RU" b="1" dirty="0">
                <a:solidFill>
                  <a:srgbClr val="C00000"/>
                </a:solidFill>
              </a:rPr>
              <a:t>необходимо располагать в доступном месте</a:t>
            </a:r>
            <a:r>
              <a:rPr lang="ru-RU" b="1" dirty="0"/>
              <a:t>, чтобы у ребенка возникло желание творить</a:t>
            </a:r>
          </a:p>
          <a:p>
            <a:pPr lvl="0"/>
            <a:r>
              <a:rPr lang="ru-RU" b="1" dirty="0" smtClean="0"/>
              <a:t> </a:t>
            </a:r>
            <a:r>
              <a:rPr lang="ru-RU" b="1" dirty="0"/>
              <a:t>Не критиковать ребенка, не торопить, </a:t>
            </a:r>
            <a:r>
              <a:rPr lang="ru-RU" b="1" dirty="0">
                <a:solidFill>
                  <a:srgbClr val="C00000"/>
                </a:solidFill>
              </a:rPr>
              <a:t>стимулировать деятельность дошкольника рисованием</a:t>
            </a:r>
            <a:r>
              <a:rPr lang="ru-RU" b="1" dirty="0"/>
              <a:t>, хвалить, помогать, доверять, ведь каждый ребёнок индивидуален</a:t>
            </a:r>
            <a:r>
              <a:rPr lang="ru-RU" b="1" dirty="0" smtClean="0"/>
              <a:t>!</a:t>
            </a:r>
          </a:p>
          <a:p>
            <a:r>
              <a:rPr lang="ru-RU" b="1" dirty="0">
                <a:solidFill>
                  <a:srgbClr val="C00000"/>
                </a:solidFill>
              </a:rPr>
              <a:t>Повышать свой профессиональный уровень и мастерство </a:t>
            </a:r>
            <a:r>
              <a:rPr lang="ru-RU" b="1" dirty="0"/>
              <a:t>в области художественно – творческой деятельности.</a:t>
            </a:r>
          </a:p>
          <a:p>
            <a:pPr lvl="0"/>
            <a:endParaRPr lang="ru-RU" dirty="0"/>
          </a:p>
          <a:p>
            <a:endParaRPr lang="ru-RU" dirty="0"/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7809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28323" y="433544"/>
            <a:ext cx="2047932" cy="165003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505" y="3665435"/>
            <a:ext cx="1867332" cy="14004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48750" y="5189683"/>
            <a:ext cx="1899668" cy="14247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9643" y="599156"/>
            <a:ext cx="1882237" cy="13852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952" y="210783"/>
            <a:ext cx="1318498" cy="18566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412" y="5148098"/>
            <a:ext cx="1951787" cy="140259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42732" y="5152657"/>
            <a:ext cx="1848285" cy="138621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530" y="2181132"/>
            <a:ext cx="1393359" cy="140880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581" y="3757808"/>
            <a:ext cx="1902480" cy="131547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019302" y="480085"/>
            <a:ext cx="1857812" cy="139335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051" y="244862"/>
            <a:ext cx="1241983" cy="182260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051" y="2143788"/>
            <a:ext cx="1168598" cy="15216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195" y="5148098"/>
            <a:ext cx="1956794" cy="1395332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66515" y="2357015"/>
            <a:ext cx="1601792" cy="120134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-2423438" y="897179"/>
            <a:ext cx="1958454" cy="1468841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9999" y="3780465"/>
            <a:ext cx="1908419" cy="1337381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37" y="2282526"/>
            <a:ext cx="1749621" cy="130740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06131" y="2743997"/>
            <a:ext cx="2151036" cy="161327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81793" y="4521249"/>
            <a:ext cx="1875164" cy="139650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929" y="3665435"/>
            <a:ext cx="1949979" cy="1408869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38483" y="2210914"/>
            <a:ext cx="2827611" cy="1641164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6400" b="1" dirty="0" smtClean="0">
                <a:solidFill>
                  <a:srgbClr val="C00000"/>
                </a:solidFill>
                <a:latin typeface="+mj-lt"/>
              </a:rPr>
              <a:t>Эстетическое воспитание –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это целенаправленный процесс формирования 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творческой личности, 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способной воспринимать, 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оценивать прекрасное </a:t>
            </a:r>
          </a:p>
          <a:p>
            <a:pPr marL="0" indent="0" algn="ctr">
              <a:buNone/>
            </a:pPr>
            <a:r>
              <a:rPr lang="ru-RU" sz="54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и создавать художественные ценности                  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Борис Лихачё</a:t>
            </a:r>
            <a:r>
              <a:rPr lang="ru-RU" sz="3800" b="1" dirty="0" smtClean="0">
                <a:solidFill>
                  <a:schemeClr val="tx2">
                    <a:lumMod val="50000"/>
                  </a:schemeClr>
                </a:solidFill>
              </a:rPr>
              <a:t>в</a:t>
            </a:r>
            <a:endParaRPr lang="ru-RU" sz="38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95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9539" y="129540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rgbClr val="7030A0"/>
                </a:solidFill>
              </a:rPr>
              <a:t>Спасибо за внимание!</a:t>
            </a:r>
            <a:endParaRPr lang="ru-RU" sz="5400" b="1" dirty="0">
              <a:solidFill>
                <a:srgbClr val="7030A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03234" y="2971800"/>
            <a:ext cx="3048000" cy="2286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8297" y="2971800"/>
            <a:ext cx="3048000" cy="2286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265" y="3124200"/>
            <a:ext cx="3301001" cy="308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57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592873"/>
            <a:ext cx="7467600" cy="114300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819"/>
              </a:spcBef>
            </a:pPr>
            <a:r>
              <a:rPr lang="ru-RU" b="1" spc="-25" dirty="0">
                <a:solidFill>
                  <a:srgbClr val="7030A0"/>
                </a:solidFill>
              </a:rPr>
              <a:t>Художественно-эстетическое</a:t>
            </a:r>
            <a:r>
              <a:rPr lang="ru-RU" b="1" spc="-150" dirty="0">
                <a:solidFill>
                  <a:srgbClr val="7030A0"/>
                </a:solidFill>
              </a:rPr>
              <a:t> </a:t>
            </a:r>
            <a:r>
              <a:rPr lang="ru-RU" b="1" spc="-5" dirty="0">
                <a:solidFill>
                  <a:srgbClr val="7030A0"/>
                </a:solidFill>
              </a:rPr>
              <a:t>развитие</a:t>
            </a:r>
            <a:r>
              <a:rPr lang="ru-RU" spc="-5" dirty="0">
                <a:solidFill>
                  <a:srgbClr val="7030A0"/>
                </a:solidFill>
              </a:rPr>
              <a:t/>
            </a:r>
            <a:br>
              <a:rPr lang="ru-RU" spc="-5" dirty="0">
                <a:solidFill>
                  <a:srgbClr val="7030A0"/>
                </a:solidFill>
              </a:rPr>
            </a:br>
            <a:r>
              <a:rPr lang="ru-RU" sz="1800" b="1" dirty="0">
                <a:solidFill>
                  <a:srgbClr val="7030A0"/>
                </a:solidFill>
              </a:rPr>
              <a:t>(</a:t>
            </a:r>
            <a:r>
              <a:rPr lang="ru-RU" sz="1800" b="1" spc="-35" dirty="0">
                <a:solidFill>
                  <a:srgbClr val="7030A0"/>
                </a:solidFill>
              </a:rPr>
              <a:t>с</a:t>
            </a:r>
            <a:r>
              <a:rPr lang="ru-RU" sz="1800" b="1" dirty="0">
                <a:solidFill>
                  <a:srgbClr val="7030A0"/>
                </a:solidFill>
              </a:rPr>
              <a:t>о</a:t>
            </a:r>
            <a:r>
              <a:rPr lang="ru-RU" sz="1800" b="1" spc="-140" dirty="0">
                <a:solidFill>
                  <a:srgbClr val="7030A0"/>
                </a:solidFill>
              </a:rPr>
              <a:t>г</a:t>
            </a:r>
            <a:r>
              <a:rPr lang="ru-RU" sz="1800" b="1" spc="-5" dirty="0">
                <a:solidFill>
                  <a:srgbClr val="7030A0"/>
                </a:solidFill>
              </a:rPr>
              <a:t>л</a:t>
            </a:r>
            <a:r>
              <a:rPr lang="ru-RU" sz="1800" b="1" spc="-10" dirty="0">
                <a:solidFill>
                  <a:srgbClr val="7030A0"/>
                </a:solidFill>
              </a:rPr>
              <a:t>а</a:t>
            </a:r>
            <a:r>
              <a:rPr lang="ru-RU" sz="1800" b="1" spc="-5" dirty="0">
                <a:solidFill>
                  <a:srgbClr val="7030A0"/>
                </a:solidFill>
              </a:rPr>
              <a:t>с</a:t>
            </a:r>
            <a:r>
              <a:rPr lang="ru-RU" sz="1800" b="1" dirty="0">
                <a:solidFill>
                  <a:srgbClr val="7030A0"/>
                </a:solidFill>
              </a:rPr>
              <a:t>но</a:t>
            </a:r>
            <a:r>
              <a:rPr lang="ru-RU" sz="1800" b="1" spc="-50" dirty="0">
                <a:solidFill>
                  <a:srgbClr val="7030A0"/>
                </a:solidFill>
              </a:rPr>
              <a:t> </a:t>
            </a:r>
            <a:r>
              <a:rPr lang="ru-RU" sz="1800" b="1" spc="-20" dirty="0">
                <a:solidFill>
                  <a:srgbClr val="7030A0"/>
                </a:solidFill>
              </a:rPr>
              <a:t>П</a:t>
            </a:r>
            <a:r>
              <a:rPr lang="ru-RU" sz="1800" b="1" spc="-5" dirty="0">
                <a:solidFill>
                  <a:srgbClr val="7030A0"/>
                </a:solidFill>
              </a:rPr>
              <a:t>р</a:t>
            </a:r>
            <a:r>
              <a:rPr lang="ru-RU" sz="1800" b="1" dirty="0">
                <a:solidFill>
                  <a:srgbClr val="7030A0"/>
                </a:solidFill>
              </a:rPr>
              <a:t>ограмме </a:t>
            </a:r>
            <a:r>
              <a:rPr lang="ru-RU" sz="1800" b="1" spc="-90" dirty="0">
                <a:solidFill>
                  <a:srgbClr val="7030A0"/>
                </a:solidFill>
              </a:rPr>
              <a:t> </a:t>
            </a:r>
            <a:r>
              <a:rPr lang="ru-RU" sz="1800" b="1" dirty="0">
                <a:solidFill>
                  <a:srgbClr val="7030A0"/>
                </a:solidFill>
              </a:rPr>
              <a:t>«</a:t>
            </a:r>
            <a:r>
              <a:rPr lang="ru-RU" sz="1800" b="1" spc="-10" dirty="0">
                <a:solidFill>
                  <a:srgbClr val="7030A0"/>
                </a:solidFill>
              </a:rPr>
              <a:t>О</a:t>
            </a:r>
            <a:r>
              <a:rPr lang="ru-RU" sz="1800" b="1" dirty="0">
                <a:solidFill>
                  <a:srgbClr val="7030A0"/>
                </a:solidFill>
              </a:rPr>
              <a:t>т</a:t>
            </a:r>
            <a:r>
              <a:rPr lang="ru-RU" sz="1800" b="1" spc="-85" dirty="0">
                <a:solidFill>
                  <a:srgbClr val="7030A0"/>
                </a:solidFill>
              </a:rPr>
              <a:t> </a:t>
            </a:r>
            <a:r>
              <a:rPr lang="ru-RU" sz="1800" b="1" spc="-5" dirty="0">
                <a:solidFill>
                  <a:srgbClr val="7030A0"/>
                </a:solidFill>
              </a:rPr>
              <a:t>р</a:t>
            </a:r>
            <a:r>
              <a:rPr lang="ru-RU" sz="1800" b="1" spc="-35" dirty="0">
                <a:solidFill>
                  <a:srgbClr val="7030A0"/>
                </a:solidFill>
              </a:rPr>
              <a:t>о</a:t>
            </a:r>
            <a:r>
              <a:rPr lang="ru-RU" sz="1800" b="1" spc="-5" dirty="0">
                <a:solidFill>
                  <a:srgbClr val="7030A0"/>
                </a:solidFill>
              </a:rPr>
              <a:t>ж</a:t>
            </a:r>
            <a:r>
              <a:rPr lang="ru-RU" sz="1800" b="1" spc="-20" dirty="0">
                <a:solidFill>
                  <a:srgbClr val="7030A0"/>
                </a:solidFill>
              </a:rPr>
              <a:t>д</a:t>
            </a:r>
            <a:r>
              <a:rPr lang="ru-RU" sz="1800" b="1" dirty="0">
                <a:solidFill>
                  <a:srgbClr val="7030A0"/>
                </a:solidFill>
              </a:rPr>
              <a:t>ения</a:t>
            </a:r>
            <a:r>
              <a:rPr lang="ru-RU" sz="1800" b="1" spc="-125" dirty="0">
                <a:solidFill>
                  <a:srgbClr val="7030A0"/>
                </a:solidFill>
              </a:rPr>
              <a:t> </a:t>
            </a:r>
            <a:r>
              <a:rPr lang="ru-RU" sz="1800" b="1" spc="-10" dirty="0">
                <a:solidFill>
                  <a:srgbClr val="7030A0"/>
                </a:solidFill>
              </a:rPr>
              <a:t>д</a:t>
            </a:r>
            <a:r>
              <a:rPr lang="ru-RU" sz="1800" b="1" dirty="0">
                <a:solidFill>
                  <a:srgbClr val="7030A0"/>
                </a:solidFill>
              </a:rPr>
              <a:t>о</a:t>
            </a:r>
            <a:r>
              <a:rPr lang="ru-RU" sz="1800" b="1" spc="-95" dirty="0">
                <a:solidFill>
                  <a:srgbClr val="7030A0"/>
                </a:solidFill>
              </a:rPr>
              <a:t> </a:t>
            </a:r>
            <a:r>
              <a:rPr lang="ru-RU" sz="1800" b="1" dirty="0">
                <a:solidFill>
                  <a:srgbClr val="7030A0"/>
                </a:solidFill>
              </a:rPr>
              <a:t>ш</a:t>
            </a:r>
            <a:r>
              <a:rPr lang="ru-RU" sz="1800" b="1" spc="-45" dirty="0">
                <a:solidFill>
                  <a:srgbClr val="7030A0"/>
                </a:solidFill>
              </a:rPr>
              <a:t>к</a:t>
            </a:r>
            <a:r>
              <a:rPr lang="ru-RU" sz="1800" b="1" spc="-85" dirty="0">
                <a:solidFill>
                  <a:srgbClr val="7030A0"/>
                </a:solidFill>
              </a:rPr>
              <a:t>о</a:t>
            </a:r>
            <a:r>
              <a:rPr lang="ru-RU" sz="1800" b="1" spc="-5" dirty="0">
                <a:solidFill>
                  <a:srgbClr val="7030A0"/>
                </a:solidFill>
              </a:rPr>
              <a:t>лы»)</a:t>
            </a: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752600"/>
            <a:ext cx="8229600" cy="4525963"/>
          </a:xfrm>
        </p:spPr>
        <p:txBody>
          <a:bodyPr>
            <a:normAutofit fontScale="92500"/>
          </a:bodyPr>
          <a:lstStyle/>
          <a:p>
            <a:pPr marL="167640" marR="160020" indent="1905" algn="ctr">
              <a:lnSpc>
                <a:spcPct val="110000"/>
              </a:lnSpc>
              <a:spcBef>
                <a:spcPts val="100"/>
              </a:spcBef>
            </a:pPr>
            <a:r>
              <a:rPr lang="ru-RU" b="1" spc="-1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предполагает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развитие предпосылок </a:t>
            </a:r>
            <a:r>
              <a:rPr lang="ru-RU" b="1" spc="-1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ценностно-смыслового </a:t>
            </a:r>
            <a:r>
              <a:rPr lang="ru-RU" b="1" spc="-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восприятия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</a:t>
            </a:r>
            <a:r>
              <a:rPr lang="ru-RU" b="1" spc="-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понимания произведений </a:t>
            </a:r>
            <a:r>
              <a:rPr lang="ru-RU" b="1" spc="-1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искусства (словесного, </a:t>
            </a:r>
            <a:r>
              <a:rPr lang="ru-RU" b="1" spc="-49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1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музыкального, </a:t>
            </a:r>
            <a:r>
              <a:rPr lang="ru-RU" b="1" spc="-1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изобразительного), </a:t>
            </a:r>
            <a:r>
              <a:rPr lang="ru-RU" b="1" spc="-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мира </a:t>
            </a:r>
            <a:r>
              <a:rPr lang="ru-RU" b="1" spc="-1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природы; </a:t>
            </a:r>
            <a:endParaRPr lang="ru-RU" b="1" spc="-10" dirty="0" smtClean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7640" marR="160020" indent="1905" algn="ctr">
              <a:lnSpc>
                <a:spcPct val="110000"/>
              </a:lnSpc>
              <a:spcBef>
                <a:spcPts val="100"/>
              </a:spcBef>
            </a:pPr>
            <a:r>
              <a:rPr lang="ru-RU" b="1" spc="-10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становление </a:t>
            </a:r>
            <a:r>
              <a:rPr lang="ru-RU" b="1" spc="-490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1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эстетического</a:t>
            </a:r>
            <a:r>
              <a:rPr lang="ru-RU" b="1" spc="-13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отношения</a:t>
            </a:r>
            <a:r>
              <a:rPr lang="ru-RU" b="1" spc="-9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b="1" spc="-9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окружающему</a:t>
            </a:r>
            <a:r>
              <a:rPr lang="ru-RU" b="1" spc="-7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10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миру;</a:t>
            </a:r>
            <a:endParaRPr lang="ru-RU" b="1" spc="-60" dirty="0" smtClean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7640" marR="160020" indent="1905" algn="ctr">
              <a:lnSpc>
                <a:spcPct val="110000"/>
              </a:lnSpc>
              <a:spcBef>
                <a:spcPts val="100"/>
              </a:spcBef>
            </a:pPr>
            <a:r>
              <a:rPr lang="ru-RU" b="1" spc="-5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формирование </a:t>
            </a:r>
            <a:r>
              <a:rPr lang="ru-RU" b="1" spc="-484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1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элементарных</a:t>
            </a:r>
            <a:r>
              <a:rPr lang="ru-RU" b="1" spc="-9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1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представлений</a:t>
            </a:r>
            <a:r>
              <a:rPr lang="ru-RU" b="1" spc="-9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</a:t>
            </a:r>
            <a:r>
              <a:rPr lang="ru-RU" b="1" spc="-8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видах</a:t>
            </a:r>
            <a:r>
              <a:rPr lang="ru-RU" b="1" spc="-8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1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искусства;</a:t>
            </a:r>
            <a:r>
              <a:rPr lang="ru-RU" b="1" spc="-2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b="1" spc="-25" dirty="0" smtClean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7640" marR="160020" indent="1905" algn="ctr">
              <a:lnSpc>
                <a:spcPct val="110000"/>
              </a:lnSpc>
              <a:spcBef>
                <a:spcPts val="100"/>
              </a:spcBef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осприятие </a:t>
            </a:r>
            <a:r>
              <a:rPr lang="ru-RU" b="1" spc="-5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музыки</a:t>
            </a:r>
            <a:r>
              <a:rPr lang="ru-RU" b="1" spc="-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ru-RU" b="1" spc="-5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1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художественной</a:t>
            </a:r>
            <a:r>
              <a:rPr lang="ru-RU" b="1" spc="-13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1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литературы,</a:t>
            </a:r>
            <a:r>
              <a:rPr lang="ru-RU" b="1" spc="-4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15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фольклора;</a:t>
            </a:r>
            <a:endParaRPr lang="ru-RU" b="1" spc="-35" dirty="0" smtClean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67640" marR="160020" indent="1905" algn="ctr">
              <a:lnSpc>
                <a:spcPct val="110000"/>
              </a:lnSpc>
              <a:spcBef>
                <a:spcPts val="100"/>
              </a:spcBef>
            </a:pPr>
            <a:r>
              <a:rPr lang="ru-RU" b="1" spc="-15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стимулирование </a:t>
            </a:r>
            <a:r>
              <a:rPr lang="ru-RU" b="1" spc="-490" dirty="0" smtClean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сопереживания</a:t>
            </a:r>
            <a:r>
              <a:rPr lang="ru-RU" b="1" spc="-6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персонажам</a:t>
            </a:r>
            <a:r>
              <a:rPr lang="ru-RU" b="1" spc="-8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1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художественных</a:t>
            </a:r>
            <a:r>
              <a:rPr lang="ru-RU" b="1" spc="-8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произведений;</a:t>
            </a:r>
          </a:p>
          <a:p>
            <a:pPr marL="10795" algn="ctr">
              <a:lnSpc>
                <a:spcPct val="100000"/>
              </a:lnSpc>
              <a:spcBef>
                <a:spcPts val="240"/>
              </a:spcBef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реализацию</a:t>
            </a:r>
            <a:r>
              <a:rPr lang="ru-RU" b="1" spc="-7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1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самостоятельной</a:t>
            </a:r>
            <a:r>
              <a:rPr lang="ru-RU" b="1" spc="-10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творческой</a:t>
            </a:r>
            <a:r>
              <a:rPr lang="ru-RU" b="1" spc="-10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1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деятельности</a:t>
            </a:r>
            <a:r>
              <a:rPr lang="ru-RU" b="1" spc="-114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1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детей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lnSpc>
                <a:spcPct val="100000"/>
              </a:lnSpc>
              <a:spcBef>
                <a:spcPts val="240"/>
              </a:spcBef>
              <a:buNone/>
            </a:pPr>
            <a:r>
              <a:rPr lang="ru-RU" b="1" spc="-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(изобразительной,</a:t>
            </a:r>
            <a:r>
              <a:rPr lang="ru-RU" b="1" spc="-6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музыкальной,</a:t>
            </a:r>
            <a:r>
              <a:rPr lang="ru-RU" b="1" spc="-65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spc="-1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театрализованной)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069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8156714" cy="1590261"/>
          </a:xfrm>
        </p:spPr>
        <p:txBody>
          <a:bodyPr>
            <a:normAutofit fontScale="90000"/>
          </a:bodyPr>
          <a:lstStyle/>
          <a:p>
            <a:pPr algn="r"/>
            <a:r>
              <a:rPr lang="ru-RU" sz="3200" b="1" dirty="0" smtClean="0">
                <a:solidFill>
                  <a:srgbClr val="7030A0"/>
                </a:solidFill>
                <a:ea typeface="Times New Roman" panose="02020603050405020304" pitchFamily="18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ea typeface="Times New Roman" panose="02020603050405020304" pitchFamily="18" charset="0"/>
              </a:rPr>
            </a:br>
            <a:r>
              <a:rPr lang="ru-RU" sz="3200" b="1" dirty="0">
                <a:solidFill>
                  <a:srgbClr val="7030A0"/>
                </a:solidFill>
                <a:ea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7030A0"/>
                </a:solidFill>
                <a:ea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«</a:t>
            </a:r>
            <a:r>
              <a:rPr lang="ru-RU" sz="3200" b="1" dirty="0">
                <a:solidFill>
                  <a:srgbClr val="FF0000"/>
                </a:solidFill>
                <a:ea typeface="Times New Roman" panose="02020603050405020304" pitchFamily="18" charset="0"/>
              </a:rPr>
              <a:t>Чем больше </a:t>
            </a:r>
            <a:r>
              <a:rPr lang="ru-RU" sz="32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мастерства</a:t>
            </a:r>
            <a:br>
              <a:rPr lang="ru-RU" sz="32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 в детской руке, </a:t>
            </a:r>
            <a:br>
              <a:rPr lang="ru-RU" sz="32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тем умнее </a:t>
            </a:r>
            <a:r>
              <a:rPr lang="ru-RU" sz="3200" b="1" dirty="0">
                <a:solidFill>
                  <a:srgbClr val="FF0000"/>
                </a:solidFill>
                <a:ea typeface="Times New Roman" panose="02020603050405020304" pitchFamily="18" charset="0"/>
              </a:rPr>
              <a:t>ребенок</a:t>
            </a:r>
            <a:r>
              <a:rPr lang="ru-RU" sz="32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»</a:t>
            </a:r>
            <a:br>
              <a:rPr lang="ru-RU" sz="32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FF0000"/>
                </a:solidFill>
                <a:ea typeface="Times New Roman" panose="02020603050405020304" pitchFamily="18" charset="0"/>
              </a:rPr>
              <a:t>В. А. </a:t>
            </a:r>
            <a:r>
              <a:rPr lang="ru-RU" sz="20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Сухомлинский</a:t>
            </a:r>
            <a:r>
              <a:rPr lang="ru-RU" sz="3200" b="1" dirty="0">
                <a:solidFill>
                  <a:srgbClr val="FF0000"/>
                </a:solidFill>
                <a:ea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FF0000"/>
                </a:solidFill>
                <a:ea typeface="Times New Roman" panose="02020603050405020304" pitchFamily="18" charset="0"/>
              </a:rPr>
            </a:br>
            <a:r>
              <a:rPr lang="ru-RU" sz="3200" b="1" dirty="0" smtClean="0">
                <a:solidFill>
                  <a:srgbClr val="7030A0"/>
                </a:solidFill>
                <a:ea typeface="Times New Roman" panose="02020603050405020304" pitchFamily="18" charset="0"/>
              </a:rPr>
              <a:t>Цель художественного творчества</a:t>
            </a:r>
            <a:r>
              <a:rPr lang="ru-RU" sz="3200" b="1" i="1" dirty="0" smtClean="0">
                <a:solidFill>
                  <a:srgbClr val="7030A0"/>
                </a:solidFill>
                <a:ea typeface="Times New Roman" panose="02020603050405020304" pitchFamily="18" charset="0"/>
              </a:rPr>
              <a:t>:   </a:t>
            </a:r>
            <a:r>
              <a:rPr lang="ru-RU" sz="3600" b="1" i="1" dirty="0">
                <a:solidFill>
                  <a:srgbClr val="7030A0"/>
                </a:solidFill>
                <a:ea typeface="Times New Roman" panose="02020603050405020304" pitchFamily="18" charset="0"/>
              </a:rPr>
              <a:t/>
            </a:r>
            <a:br>
              <a:rPr lang="ru-RU" sz="3600" b="1" i="1" dirty="0">
                <a:solidFill>
                  <a:srgbClr val="7030A0"/>
                </a:solidFill>
                <a:ea typeface="Times New Roman" panose="02020603050405020304" pitchFamily="18" charset="0"/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919" y="2320886"/>
            <a:ext cx="8305800" cy="4525963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ea typeface="Times New Roman" panose="02020603050405020304" pitchFamily="18" charset="0"/>
              </a:rPr>
              <a:t> 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ea typeface="Times New Roman" panose="02020603050405020304" pitchFamily="18" charset="0"/>
              </a:rPr>
              <a:t> формирование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ea typeface="Times New Roman" panose="02020603050405020304" pitchFamily="18" charset="0"/>
              </a:rPr>
              <a:t>творческого потенциала детей, развитие интереса к изодеятельности, формирование эстетического восприятия, воображения, 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ea typeface="Times New Roman" panose="02020603050405020304" pitchFamily="18" charset="0"/>
              </a:rPr>
              <a:t>художественно-творческих </a:t>
            </a:r>
            <a:r>
              <a:rPr lang="ru-RU" b="1" dirty="0">
                <a:solidFill>
                  <a:schemeClr val="bg2">
                    <a:lumMod val="10000"/>
                  </a:schemeClr>
                </a:solidFill>
                <a:ea typeface="Times New Roman" panose="02020603050405020304" pitchFamily="18" charset="0"/>
              </a:rPr>
              <a:t>способностей, самостоятельности, активности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b="1" dirty="0" smtClean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</a:rPr>
              <a:t>Основная задача </a:t>
            </a:r>
            <a:r>
              <a:rPr lang="ru-RU" sz="2800" b="1" dirty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</a:rPr>
              <a:t>изобразительной </a:t>
            </a:r>
            <a:r>
              <a:rPr lang="ru-RU" sz="2800" b="1" dirty="0" smtClean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</a:rPr>
              <a:t>деятельности</a:t>
            </a:r>
            <a:r>
              <a:rPr lang="ru-RU" sz="2800" b="1" i="1" dirty="0" smtClean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800" b="1" i="1" dirty="0" smtClean="0">
                <a:solidFill>
                  <a:srgbClr val="7030A0"/>
                </a:solidFill>
                <a:latin typeface="+mj-lt"/>
                <a:ea typeface="Times New Roman" panose="02020603050405020304" pitchFamily="18" charset="0"/>
              </a:rPr>
              <a:t>      </a:t>
            </a:r>
            <a:r>
              <a:rPr lang="ru-RU" b="1" dirty="0" smtClean="0">
                <a:ea typeface="Times New Roman" panose="02020603050405020304" pitchFamily="18" charset="0"/>
              </a:rPr>
              <a:t>формирование творческих способностей детей </a:t>
            </a:r>
            <a:r>
              <a:rPr lang="ru-RU" b="1" dirty="0">
                <a:ea typeface="Times New Roman" panose="02020603050405020304" pitchFamily="18" charset="0"/>
              </a:rPr>
              <a:t> </a:t>
            </a:r>
            <a:r>
              <a:rPr lang="ru-RU" b="1" dirty="0" smtClean="0">
                <a:ea typeface="Times New Roman" panose="02020603050405020304" pitchFamily="18" charset="0"/>
              </a:rPr>
              <a:t>                            в создании выразительных образов различных предметов доступными для данного возраста изобразительными средствами. 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964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b="1" i="1" dirty="0">
                <a:solidFill>
                  <a:srgbClr val="7030A0"/>
                </a:solidFill>
              </a:rPr>
              <a:t>Воспитательные задачи </a:t>
            </a:r>
            <a:r>
              <a:rPr lang="ru-RU" sz="3200" b="1" dirty="0" smtClean="0">
                <a:solidFill>
                  <a:srgbClr val="7030A0"/>
                </a:solidFill>
                <a:ea typeface="Times New Roman" panose="02020603050405020304" pitchFamily="18" charset="0"/>
              </a:rPr>
              <a:t>изобразительной </a:t>
            </a:r>
            <a:r>
              <a:rPr lang="ru-RU" sz="3200" b="1" dirty="0">
                <a:solidFill>
                  <a:srgbClr val="7030A0"/>
                </a:solidFill>
                <a:ea typeface="Times New Roman" panose="02020603050405020304" pitchFamily="18" charset="0"/>
              </a:rPr>
              <a:t>деятельности</a:t>
            </a:r>
            <a:r>
              <a:rPr lang="ru-RU" sz="3200" b="1" i="1" dirty="0">
                <a:solidFill>
                  <a:srgbClr val="7030A0"/>
                </a:solidFill>
                <a:ea typeface="Times New Roman" panose="02020603050405020304" pitchFamily="18" charset="0"/>
              </a:rPr>
              <a:t>:   </a:t>
            </a:r>
            <a:r>
              <a:rPr lang="ru-RU" sz="3600" b="1" i="1" dirty="0">
                <a:solidFill>
                  <a:srgbClr val="7030A0"/>
                </a:solidFill>
                <a:ea typeface="Times New Roman" panose="02020603050405020304" pitchFamily="18" charset="0"/>
              </a:rPr>
              <a:t/>
            </a:r>
            <a:br>
              <a:rPr lang="ru-RU" sz="3600" b="1" i="1" dirty="0">
                <a:solidFill>
                  <a:srgbClr val="7030A0"/>
                </a:solidFill>
                <a:ea typeface="Times New Roman" panose="02020603050405020304" pitchFamily="18" charset="0"/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066800"/>
            <a:ext cx="8305800" cy="48768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i="1" dirty="0">
                <a:solidFill>
                  <a:srgbClr val="7030A0"/>
                </a:solidFill>
              </a:rPr>
              <a:t>В</a:t>
            </a:r>
            <a:r>
              <a:rPr lang="ru-RU" sz="1800" b="1" i="1" dirty="0" smtClean="0">
                <a:solidFill>
                  <a:srgbClr val="7030A0"/>
                </a:solidFill>
              </a:rPr>
              <a:t>оспитывать чувство прекрасного и культуру деятельности; формировать навыки сотрудничества и коллективной работы;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i="1" dirty="0" smtClean="0">
                <a:solidFill>
                  <a:srgbClr val="7030A0"/>
                </a:solidFill>
              </a:rPr>
              <a:t>Воспитывать эмоциональный отклик на красоту природы, любовь к родному краю, основы экологической культуры;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i="1" dirty="0" smtClean="0">
                <a:solidFill>
                  <a:srgbClr val="7030A0"/>
                </a:solidFill>
              </a:rPr>
              <a:t>Воспитывать интерес, уважение к людям, которые трудятся на благо других людей;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i="1" dirty="0" smtClean="0">
                <a:solidFill>
                  <a:srgbClr val="7030A0"/>
                </a:solidFill>
              </a:rPr>
              <a:t>Воспитывать предметное отношение к предметам рукотворного мира;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i="1" dirty="0" smtClean="0">
                <a:solidFill>
                  <a:srgbClr val="7030A0"/>
                </a:solidFill>
                <a:effectLst/>
                <a:ea typeface="Arial" panose="020B0604020202020204" pitchFamily="34" charset="0"/>
              </a:rPr>
              <a:t>Приобщение к народному и профессиональному искусству через ознакомление с лучшими образцами отечественного и мирового искусства,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i="1" dirty="0" smtClean="0">
                <a:solidFill>
                  <a:srgbClr val="7030A0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ru-RU" sz="1800" b="1" i="1" dirty="0">
                <a:solidFill>
                  <a:srgbClr val="7030A0"/>
                </a:solidFill>
                <a:ea typeface="Arial" panose="020B0604020202020204" pitchFamily="34" charset="0"/>
              </a:rPr>
              <a:t>В</a:t>
            </a:r>
            <a:r>
              <a:rPr lang="ru-RU" sz="1800" b="1" i="1" dirty="0" smtClean="0">
                <a:solidFill>
                  <a:srgbClr val="7030A0"/>
                </a:solidFill>
                <a:effectLst/>
                <a:ea typeface="Arial" panose="020B0604020202020204" pitchFamily="34" charset="0"/>
              </a:rPr>
              <a:t>оспитывать эмоциональный отклик на отраженные в произведениях искусства поступки, события, соотносить со своими представлениями о красивом, радостном и печальном</a:t>
            </a:r>
            <a:r>
              <a:rPr lang="ru-RU" sz="1800" b="1" i="1" dirty="0" smtClean="0">
                <a:solidFill>
                  <a:srgbClr val="7030A0"/>
                </a:solidFill>
                <a:ea typeface="Arial" panose="020B0604020202020204" pitchFamily="34" charset="0"/>
              </a:rPr>
              <a:t>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i="1" dirty="0" smtClean="0">
                <a:solidFill>
                  <a:srgbClr val="7030A0"/>
                </a:solidFill>
                <a:effectLst/>
                <a:ea typeface="Arial" panose="020B0604020202020204" pitchFamily="34" charset="0"/>
              </a:rPr>
              <a:t>Воспитывать целеустремленность, аккуратность, умение доводить начатое дело до конца;</a:t>
            </a:r>
          </a:p>
        </p:txBody>
      </p:sp>
    </p:spTree>
    <p:extLst>
      <p:ext uri="{BB962C8B-B14F-4D97-AF65-F5344CB8AC3E}">
        <p14:creationId xmlns:p14="http://schemas.microsoft.com/office/powerpoint/2010/main" val="218932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685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b="1" i="1" dirty="0">
                <a:solidFill>
                  <a:srgbClr val="7030A0"/>
                </a:solidFill>
              </a:rPr>
              <a:t>Воспитательные задачи </a:t>
            </a:r>
            <a:r>
              <a:rPr lang="ru-RU" sz="3200" b="1" dirty="0" smtClean="0">
                <a:solidFill>
                  <a:srgbClr val="7030A0"/>
                </a:solidFill>
                <a:ea typeface="Times New Roman" panose="02020603050405020304" pitchFamily="18" charset="0"/>
              </a:rPr>
              <a:t>изобразительной </a:t>
            </a:r>
            <a:r>
              <a:rPr lang="ru-RU" sz="3200" b="1" dirty="0">
                <a:solidFill>
                  <a:srgbClr val="7030A0"/>
                </a:solidFill>
                <a:ea typeface="Times New Roman" panose="02020603050405020304" pitchFamily="18" charset="0"/>
              </a:rPr>
              <a:t>деятельности</a:t>
            </a:r>
            <a:r>
              <a:rPr lang="ru-RU" sz="3200" b="1" i="1" dirty="0">
                <a:solidFill>
                  <a:srgbClr val="7030A0"/>
                </a:solidFill>
                <a:ea typeface="Times New Roman" panose="02020603050405020304" pitchFamily="18" charset="0"/>
              </a:rPr>
              <a:t>:   </a:t>
            </a:r>
            <a:r>
              <a:rPr lang="ru-RU" sz="3600" b="1" i="1" dirty="0">
                <a:solidFill>
                  <a:srgbClr val="7030A0"/>
                </a:solidFill>
                <a:ea typeface="Times New Roman" panose="02020603050405020304" pitchFamily="18" charset="0"/>
              </a:rPr>
              <a:t/>
            </a:r>
            <a:br>
              <a:rPr lang="ru-RU" sz="3600" b="1" i="1" dirty="0">
                <a:solidFill>
                  <a:srgbClr val="7030A0"/>
                </a:solidFill>
                <a:ea typeface="Times New Roman" panose="02020603050405020304" pitchFamily="18" charset="0"/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066800"/>
            <a:ext cx="8305800" cy="487680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0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i="1" dirty="0">
                <a:solidFill>
                  <a:srgbClr val="7030A0"/>
                </a:solidFill>
              </a:rPr>
              <a:t>В</a:t>
            </a:r>
            <a:r>
              <a:rPr lang="ru-RU" sz="1800" b="1" i="1" dirty="0" smtClean="0">
                <a:solidFill>
                  <a:srgbClr val="7030A0"/>
                </a:solidFill>
              </a:rPr>
              <a:t>оспитывать чувство прекрасного и культуру деятельности; формировать навыки сотрудничества и коллективной работы;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i="1" dirty="0" smtClean="0">
                <a:solidFill>
                  <a:srgbClr val="7030A0"/>
                </a:solidFill>
              </a:rPr>
              <a:t>Воспитывать эмоциональный отклик на красоту природы, любовь к родному краю, основы экологической культуры;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i="1" dirty="0" smtClean="0">
                <a:solidFill>
                  <a:srgbClr val="7030A0"/>
                </a:solidFill>
              </a:rPr>
              <a:t>Воспитывать интерес, уважение к людям, которые трудятся на благо других людей;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i="1" dirty="0" smtClean="0">
                <a:solidFill>
                  <a:srgbClr val="7030A0"/>
                </a:solidFill>
              </a:rPr>
              <a:t>Воспитывать предметное отношение к предметам рукотворного мира;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i="1" dirty="0" smtClean="0">
                <a:solidFill>
                  <a:srgbClr val="7030A0"/>
                </a:solidFill>
                <a:effectLst/>
                <a:ea typeface="Arial" panose="020B0604020202020204" pitchFamily="34" charset="0"/>
              </a:rPr>
              <a:t>Приобщение к народному и профессиональному искусству через ознакомление с лучшими образцами отечественного и мирового искусства,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i="1" dirty="0" smtClean="0">
                <a:solidFill>
                  <a:srgbClr val="7030A0"/>
                </a:solidFill>
                <a:effectLst/>
                <a:ea typeface="Arial" panose="020B0604020202020204" pitchFamily="34" charset="0"/>
              </a:rPr>
              <a:t> </a:t>
            </a:r>
            <a:r>
              <a:rPr lang="ru-RU" sz="1800" b="1" i="1" dirty="0">
                <a:solidFill>
                  <a:srgbClr val="7030A0"/>
                </a:solidFill>
                <a:ea typeface="Arial" panose="020B0604020202020204" pitchFamily="34" charset="0"/>
              </a:rPr>
              <a:t>В</a:t>
            </a:r>
            <a:r>
              <a:rPr lang="ru-RU" sz="1800" b="1" i="1" dirty="0" smtClean="0">
                <a:solidFill>
                  <a:srgbClr val="7030A0"/>
                </a:solidFill>
                <a:effectLst/>
                <a:ea typeface="Arial" panose="020B0604020202020204" pitchFamily="34" charset="0"/>
              </a:rPr>
              <a:t>оспитывать эмоциональный отклик на отраженные в произведениях искусства поступки, события, соотносить со своими представлениями о красивом, радостном и печальном</a:t>
            </a:r>
            <a:r>
              <a:rPr lang="ru-RU" sz="1800" b="1" i="1" dirty="0" smtClean="0">
                <a:solidFill>
                  <a:srgbClr val="7030A0"/>
                </a:solidFill>
                <a:ea typeface="Arial" panose="020B0604020202020204" pitchFamily="34" charset="0"/>
              </a:rPr>
              <a:t>;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i="1" dirty="0" smtClean="0">
                <a:solidFill>
                  <a:srgbClr val="7030A0"/>
                </a:solidFill>
                <a:effectLst/>
                <a:ea typeface="Arial" panose="020B0604020202020204" pitchFamily="34" charset="0"/>
              </a:rPr>
              <a:t>Воспитывать целеустремленность, аккуратность, умение доводить начатое дело до конца;</a:t>
            </a:r>
          </a:p>
        </p:txBody>
      </p:sp>
    </p:spTree>
    <p:extLst>
      <p:ext uri="{BB962C8B-B14F-4D97-AF65-F5344CB8AC3E}">
        <p14:creationId xmlns:p14="http://schemas.microsoft.com/office/powerpoint/2010/main" val="1538237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400" y="483781"/>
            <a:ext cx="8028283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0165">
              <a:lnSpc>
                <a:spcPct val="100000"/>
              </a:lnSpc>
              <a:spcBef>
                <a:spcPts val="105"/>
              </a:spcBef>
              <a:tabLst>
                <a:tab pos="4262755" algn="l"/>
              </a:tabLst>
            </a:pPr>
            <a:r>
              <a:rPr sz="3200" b="1" spc="-25" dirty="0">
                <a:solidFill>
                  <a:srgbClr val="7030A0"/>
                </a:solidFill>
              </a:rPr>
              <a:t>Требования </a:t>
            </a:r>
            <a:r>
              <a:rPr sz="3200" b="1" dirty="0">
                <a:solidFill>
                  <a:srgbClr val="7030A0"/>
                </a:solidFill>
              </a:rPr>
              <a:t>к </a:t>
            </a:r>
            <a:r>
              <a:rPr sz="3200" b="1" spc="-25" dirty="0" err="1">
                <a:solidFill>
                  <a:srgbClr val="7030A0"/>
                </a:solidFill>
              </a:rPr>
              <a:t>созданию</a:t>
            </a:r>
            <a:r>
              <a:rPr sz="3200" b="1" spc="-25" dirty="0">
                <a:solidFill>
                  <a:srgbClr val="7030A0"/>
                </a:solidFill>
              </a:rPr>
              <a:t> </a:t>
            </a:r>
            <a:r>
              <a:rPr sz="3200" b="1" dirty="0" smtClean="0">
                <a:solidFill>
                  <a:srgbClr val="7030A0"/>
                </a:solidFill>
              </a:rPr>
              <a:t>и </a:t>
            </a:r>
            <a:r>
              <a:rPr sz="3200" b="1" spc="-755" dirty="0" smtClean="0">
                <a:solidFill>
                  <a:srgbClr val="7030A0"/>
                </a:solidFill>
              </a:rPr>
              <a:t> </a:t>
            </a:r>
            <a:r>
              <a:rPr sz="3200" b="1" dirty="0" err="1">
                <a:solidFill>
                  <a:srgbClr val="7030A0"/>
                </a:solidFill>
              </a:rPr>
              <a:t>оформ</a:t>
            </a:r>
            <a:r>
              <a:rPr sz="3200" b="1" spc="-15" dirty="0" err="1">
                <a:solidFill>
                  <a:srgbClr val="7030A0"/>
                </a:solidFill>
              </a:rPr>
              <a:t>л</a:t>
            </a:r>
            <a:r>
              <a:rPr sz="3200" b="1" dirty="0" err="1">
                <a:solidFill>
                  <a:srgbClr val="7030A0"/>
                </a:solidFill>
              </a:rPr>
              <a:t>ению</a:t>
            </a:r>
            <a:r>
              <a:rPr sz="3200" b="1" spc="-185" dirty="0">
                <a:solidFill>
                  <a:srgbClr val="7030A0"/>
                </a:solidFill>
              </a:rPr>
              <a:t> </a:t>
            </a:r>
            <a:r>
              <a:rPr lang="ru-RU" sz="3200" b="1" spc="-5" dirty="0" smtClean="0">
                <a:solidFill>
                  <a:srgbClr val="7030A0"/>
                </a:solidFill>
              </a:rPr>
              <a:t>центра</a:t>
            </a:r>
            <a:r>
              <a:rPr lang="ru-RU" sz="3200" b="1" dirty="0" smtClean="0">
                <a:solidFill>
                  <a:srgbClr val="7030A0"/>
                </a:solidFill>
              </a:rPr>
              <a:t> художественного творчества                     в соответствии с ФГОС</a:t>
            </a:r>
            <a:endParaRPr sz="3200" b="1" dirty="0">
              <a:solidFill>
                <a:srgbClr val="7030A0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1000" y="1974574"/>
            <a:ext cx="8561683" cy="4236416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459"/>
              </a:spcBef>
              <a:buClr>
                <a:srgbClr val="E7BB29"/>
              </a:buClr>
              <a:buSzPct val="94736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400" b="1" spc="-20" dirty="0" err="1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Оборудование</a:t>
            </a:r>
            <a:r>
              <a:rPr sz="2400" b="1" spc="-65" dirty="0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 </a:t>
            </a:r>
            <a:r>
              <a:rPr sz="2400" b="1" spc="-15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соответствует</a:t>
            </a:r>
            <a:r>
              <a:rPr sz="2400" b="1" spc="-60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 </a:t>
            </a:r>
            <a:r>
              <a:rPr sz="2400" b="1" spc="-10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потребностям</a:t>
            </a:r>
            <a:r>
              <a:rPr sz="2400" b="1" spc="-65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 </a:t>
            </a:r>
            <a:r>
              <a:rPr sz="2400" b="1" spc="-15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данного</a:t>
            </a:r>
            <a:r>
              <a:rPr sz="2400" b="1" spc="-75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 </a:t>
            </a:r>
            <a:r>
              <a:rPr sz="2400" b="1" spc="-15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возраста</a:t>
            </a:r>
            <a:endParaRPr sz="2400" b="1" dirty="0">
              <a:solidFill>
                <a:schemeClr val="bg2">
                  <a:lumMod val="10000"/>
                </a:schemeClr>
              </a:solidFill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455"/>
              </a:spcBef>
              <a:buClr>
                <a:srgbClr val="E7BB29"/>
              </a:buClr>
              <a:buSzPct val="94736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2400" b="1" spc="-10" dirty="0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Соответствие</a:t>
            </a:r>
            <a:r>
              <a:rPr lang="ru-RU" sz="2400" b="1" spc="-100" dirty="0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 </a:t>
            </a:r>
            <a:r>
              <a:rPr lang="ru-RU" sz="2400" b="1" spc="-5" dirty="0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санитарно-гигиеническим</a:t>
            </a:r>
            <a:r>
              <a:rPr lang="ru-RU" sz="2400" b="1" spc="-110" dirty="0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 </a:t>
            </a:r>
            <a:r>
              <a:rPr lang="ru-RU" sz="2400" b="1" spc="-10" dirty="0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требованиям</a:t>
            </a:r>
            <a:endParaRPr lang="ru-RU" sz="2400" b="1" dirty="0" smtClean="0">
              <a:solidFill>
                <a:schemeClr val="bg2">
                  <a:lumMod val="10000"/>
                </a:schemeClr>
              </a:solidFill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455"/>
              </a:spcBef>
              <a:buClr>
                <a:srgbClr val="E7BB29"/>
              </a:buClr>
              <a:buSzPct val="94736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400" b="1" spc="-15" dirty="0" err="1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Высокая</a:t>
            </a:r>
            <a:r>
              <a:rPr sz="2400" b="1" spc="-95" dirty="0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 </a:t>
            </a:r>
            <a:r>
              <a:rPr sz="2400" b="1" spc="-10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эстетичность</a:t>
            </a:r>
            <a:endParaRPr sz="2400" b="1" dirty="0">
              <a:solidFill>
                <a:schemeClr val="bg2">
                  <a:lumMod val="10000"/>
                </a:schemeClr>
              </a:solidFill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455"/>
              </a:spcBef>
              <a:buClr>
                <a:srgbClr val="E7BB29"/>
              </a:buClr>
              <a:buSzPct val="94736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400" b="1" spc="-15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Полифункциональность</a:t>
            </a:r>
            <a:endParaRPr sz="2400" b="1" dirty="0">
              <a:solidFill>
                <a:schemeClr val="bg2">
                  <a:lumMod val="10000"/>
                </a:schemeClr>
              </a:solidFill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459"/>
              </a:spcBef>
              <a:buClr>
                <a:srgbClr val="E7BB29"/>
              </a:buClr>
              <a:buSzPct val="94736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400" b="1" spc="-15" dirty="0" err="1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Вариативность</a:t>
            </a:r>
            <a:endParaRPr lang="ru-RU" sz="2400" b="1" spc="-15" dirty="0" smtClean="0">
              <a:solidFill>
                <a:schemeClr val="bg2">
                  <a:lumMod val="10000"/>
                </a:schemeClr>
              </a:solidFill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459"/>
              </a:spcBef>
              <a:buClr>
                <a:srgbClr val="E7BB29"/>
              </a:buClr>
              <a:buSzPct val="94736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2400" b="1" spc="-15" dirty="0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Доступность</a:t>
            </a:r>
          </a:p>
          <a:p>
            <a:pPr marL="287020" indent="-274320">
              <a:spcBef>
                <a:spcPts val="459"/>
              </a:spcBef>
              <a:buClr>
                <a:srgbClr val="E7BB29"/>
              </a:buClr>
              <a:buSzPct val="94736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lang="ru-RU" sz="2400" b="1" spc="-25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Соблюдение</a:t>
            </a:r>
            <a:r>
              <a:rPr lang="ru-RU" sz="2400" b="1" spc="-55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 </a:t>
            </a:r>
            <a:r>
              <a:rPr lang="ru-RU" sz="2400" b="1" spc="-15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гендерного</a:t>
            </a:r>
            <a:r>
              <a:rPr lang="ru-RU" sz="2400" b="1" spc="-90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 </a:t>
            </a:r>
            <a:r>
              <a:rPr lang="ru-RU" sz="2400" b="1" spc="-5" dirty="0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принципа</a:t>
            </a:r>
            <a:endParaRPr sz="2400" b="1" dirty="0">
              <a:solidFill>
                <a:schemeClr val="bg2">
                  <a:lumMod val="10000"/>
                </a:schemeClr>
              </a:solidFill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455"/>
              </a:spcBef>
              <a:buClr>
                <a:srgbClr val="E7BB29"/>
              </a:buClr>
              <a:buSzPct val="94736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400" b="1" spc="-5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Безопасность</a:t>
            </a:r>
            <a:r>
              <a:rPr sz="2400" b="1" spc="-75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 </a:t>
            </a:r>
            <a:r>
              <a:rPr sz="2400" b="1" spc="-5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и</a:t>
            </a:r>
            <a:r>
              <a:rPr sz="2400" b="1" spc="-60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 </a:t>
            </a:r>
            <a:r>
              <a:rPr sz="2400" b="1" spc="-20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высокое</a:t>
            </a:r>
            <a:r>
              <a:rPr sz="2400" b="1" spc="-85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 </a:t>
            </a:r>
            <a:r>
              <a:rPr sz="2400" b="1" spc="-15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качество</a:t>
            </a:r>
            <a:r>
              <a:rPr sz="2400" b="1" spc="-90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 </a:t>
            </a:r>
            <a:r>
              <a:rPr sz="2400" b="1" spc="-10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материалов,</a:t>
            </a:r>
            <a:r>
              <a:rPr sz="2400" b="1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                          </a:t>
            </a:r>
            <a:r>
              <a:rPr sz="2400" b="1" spc="-20" dirty="0" err="1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используемых</a:t>
            </a:r>
            <a:r>
              <a:rPr sz="2400" b="1" spc="-70" dirty="0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 </a:t>
            </a:r>
            <a:r>
              <a:rPr sz="2400" b="1" spc="-5" dirty="0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в</a:t>
            </a: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cs typeface="Constantia"/>
              </a:rPr>
              <a:t> </a:t>
            </a:r>
            <a:r>
              <a:rPr sz="2400" b="1" spc="-15" dirty="0" err="1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создании</a:t>
            </a:r>
            <a:r>
              <a:rPr sz="2400" b="1" spc="-95" dirty="0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 </a:t>
            </a:r>
            <a:r>
              <a:rPr lang="ru-RU" sz="2400" b="1" spc="-10" dirty="0" smtClean="0">
                <a:solidFill>
                  <a:schemeClr val="bg2">
                    <a:lumMod val="10000"/>
                  </a:schemeClr>
                </a:solidFill>
                <a:cs typeface="Constantia"/>
              </a:rPr>
              <a:t>центра</a:t>
            </a:r>
            <a:endParaRPr sz="2400" b="1" dirty="0">
              <a:solidFill>
                <a:schemeClr val="bg2">
                  <a:lumMod val="10000"/>
                </a:schemeClr>
              </a:solidFill>
              <a:cs typeface="Constantia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  <a:buClr>
                <a:srgbClr val="E7BB29"/>
              </a:buClr>
              <a:buSzPct val="94736"/>
              <a:tabLst>
                <a:tab pos="286385" algn="l"/>
                <a:tab pos="287020" algn="l"/>
              </a:tabLst>
            </a:pPr>
            <a:endParaRPr sz="2400" b="1" dirty="0">
              <a:solidFill>
                <a:schemeClr val="bg2">
                  <a:lumMod val="10000"/>
                </a:schemeClr>
              </a:solidFill>
              <a:cs typeface="Constanti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8670" y="2792896"/>
            <a:ext cx="1932283" cy="31783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397" y="2792897"/>
            <a:ext cx="2254882" cy="1855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84326" y="817474"/>
            <a:ext cx="7528559" cy="10291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75385" marR="5080" indent="-1163320">
              <a:lnSpc>
                <a:spcPct val="100000"/>
              </a:lnSpc>
              <a:spcBef>
                <a:spcPts val="105"/>
              </a:spcBef>
            </a:pPr>
            <a:r>
              <a:rPr b="1" spc="-40" dirty="0">
                <a:solidFill>
                  <a:schemeClr val="tx2">
                    <a:lumMod val="50000"/>
                  </a:schemeClr>
                </a:solidFill>
              </a:rPr>
              <a:t>С</a:t>
            </a:r>
            <a:r>
              <a:rPr b="1" dirty="0">
                <a:solidFill>
                  <a:schemeClr val="tx2">
                    <a:lumMod val="50000"/>
                  </a:schemeClr>
                </a:solidFill>
              </a:rPr>
              <a:t>ос</a:t>
            </a:r>
            <a:r>
              <a:rPr b="1" spc="-40" dirty="0">
                <a:solidFill>
                  <a:schemeClr val="tx2">
                    <a:lumMod val="50000"/>
                  </a:schemeClr>
                </a:solidFill>
              </a:rPr>
              <a:t>т</a:t>
            </a:r>
            <a:r>
              <a:rPr b="1" dirty="0">
                <a:solidFill>
                  <a:schemeClr val="tx2">
                    <a:lumMod val="50000"/>
                  </a:schemeClr>
                </a:solidFill>
              </a:rPr>
              <a:t>а</a:t>
            </a:r>
            <a:r>
              <a:rPr b="1" spc="-100" dirty="0">
                <a:solidFill>
                  <a:schemeClr val="tx2">
                    <a:lumMod val="50000"/>
                  </a:schemeClr>
                </a:solidFill>
              </a:rPr>
              <a:t>в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</a:rPr>
              <a:t>ля</a:t>
            </a:r>
            <a:r>
              <a:rPr b="1" spc="-10" dirty="0">
                <a:solidFill>
                  <a:schemeClr val="tx2">
                    <a:lumMod val="50000"/>
                  </a:schemeClr>
                </a:solidFill>
              </a:rPr>
              <a:t>ю</a:t>
            </a:r>
            <a:r>
              <a:rPr b="1" dirty="0">
                <a:solidFill>
                  <a:schemeClr val="tx2">
                    <a:lumMod val="50000"/>
                  </a:schemeClr>
                </a:solidFill>
              </a:rPr>
              <a:t>щие</a:t>
            </a:r>
            <a:r>
              <a:rPr b="1" spc="-15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50000"/>
                  </a:schemeClr>
                </a:solidFill>
              </a:rPr>
              <a:t>м</a:t>
            </a:r>
            <a:r>
              <a:rPr b="1" spc="-75" dirty="0">
                <a:solidFill>
                  <a:schemeClr val="tx2">
                    <a:lumMod val="50000"/>
                  </a:schemeClr>
                </a:solidFill>
              </a:rPr>
              <a:t>а</a:t>
            </a:r>
            <a:r>
              <a:rPr b="1" spc="-35" dirty="0">
                <a:solidFill>
                  <a:schemeClr val="tx2">
                    <a:lumMod val="50000"/>
                  </a:schemeClr>
                </a:solidFill>
              </a:rPr>
              <a:t>т</a:t>
            </a:r>
            <a:r>
              <a:rPr b="1" dirty="0">
                <a:solidFill>
                  <a:schemeClr val="tx2">
                    <a:lumMod val="50000"/>
                  </a:schemeClr>
                </a:solidFill>
              </a:rPr>
              <a:t>ериалы</a:t>
            </a:r>
            <a:r>
              <a:rPr b="1" spc="-175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</a:rPr>
              <a:t>дл</a:t>
            </a:r>
            <a:r>
              <a:rPr b="1" dirty="0">
                <a:solidFill>
                  <a:schemeClr val="tx2">
                    <a:lumMod val="50000"/>
                  </a:schemeClr>
                </a:solidFill>
              </a:rPr>
              <a:t>я</a:t>
            </a:r>
            <a:r>
              <a:rPr b="1" spc="-14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</a:rPr>
              <a:t>у</a:t>
            </a:r>
            <a:r>
              <a:rPr b="1" spc="-70" dirty="0">
                <a:solidFill>
                  <a:schemeClr val="tx2">
                    <a:lumMod val="50000"/>
                  </a:schemeClr>
                </a:solidFill>
              </a:rPr>
              <a:t>г</a:t>
            </a:r>
            <a:r>
              <a:rPr b="1" spc="-145" dirty="0">
                <a:solidFill>
                  <a:schemeClr val="tx2">
                    <a:lumMod val="50000"/>
                  </a:schemeClr>
                </a:solidFill>
              </a:rPr>
              <a:t>о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</a:rPr>
              <a:t>лка  </a:t>
            </a:r>
            <a:r>
              <a:rPr b="1" spc="-10" dirty="0">
                <a:solidFill>
                  <a:schemeClr val="tx2">
                    <a:lumMod val="50000"/>
                  </a:schemeClr>
                </a:solidFill>
              </a:rPr>
              <a:t>группы</a:t>
            </a:r>
            <a:r>
              <a:rPr b="1" spc="-105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spc="-15" dirty="0">
                <a:solidFill>
                  <a:schemeClr val="tx2">
                    <a:lumMod val="50000"/>
                  </a:schemeClr>
                </a:solidFill>
              </a:rPr>
              <a:t>раннего</a:t>
            </a:r>
            <a:r>
              <a:rPr b="1" spc="-145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spc="-10" dirty="0">
                <a:solidFill>
                  <a:schemeClr val="tx2">
                    <a:lumMod val="50000"/>
                  </a:schemeClr>
                </a:solidFill>
              </a:rPr>
              <a:t>возраста: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5800" y="2209800"/>
            <a:ext cx="5253127" cy="4069704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535"/>
              </a:spcBef>
              <a:buClr>
                <a:srgbClr val="E7BB29"/>
              </a:buClr>
              <a:buSzPct val="94444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b="1" spc="-2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Бумага</a:t>
            </a:r>
            <a:r>
              <a:rPr sz="2000" b="1" spc="-9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1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белая</a:t>
            </a:r>
            <a:r>
              <a:rPr sz="2000" b="1" spc="-5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и</a:t>
            </a:r>
            <a:r>
              <a:rPr sz="2000" b="1" spc="-7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1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цветная</a:t>
            </a:r>
            <a:r>
              <a:rPr sz="2000" b="1" spc="-6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А5</a:t>
            </a:r>
            <a:r>
              <a:rPr sz="2000" b="1" spc="-5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и</a:t>
            </a:r>
            <a:r>
              <a:rPr sz="2000" b="1" spc="-6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А4;</a:t>
            </a:r>
            <a:endParaRPr sz="2000" b="1" dirty="0">
              <a:solidFill>
                <a:schemeClr val="tx2">
                  <a:lumMod val="50000"/>
                </a:schemeClr>
              </a:solidFill>
              <a:latin typeface="Constantia"/>
              <a:cs typeface="Constantia"/>
            </a:endParaRPr>
          </a:p>
          <a:p>
            <a:pPr marL="287020" marR="909955" indent="-274320">
              <a:lnSpc>
                <a:spcPct val="100000"/>
              </a:lnSpc>
              <a:spcBef>
                <a:spcPts val="434"/>
              </a:spcBef>
              <a:buClr>
                <a:srgbClr val="E7BB29"/>
              </a:buClr>
              <a:buSzPct val="94444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b="1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Карандаши</a:t>
            </a:r>
            <a:r>
              <a:rPr sz="2000" b="1" spc="-6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цветные</a:t>
            </a:r>
            <a:r>
              <a:rPr sz="2000" b="1" spc="-8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мягкие</a:t>
            </a:r>
            <a:r>
              <a:rPr sz="2000" b="1" spc="-7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–</a:t>
            </a:r>
            <a:r>
              <a:rPr sz="2000" b="1" spc="-1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4</a:t>
            </a:r>
            <a:r>
              <a:rPr sz="2000" b="1" spc="-5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1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цвета </a:t>
            </a:r>
            <a:r>
              <a:rPr sz="2000" b="1" spc="-434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(черный,</a:t>
            </a:r>
            <a:r>
              <a:rPr sz="2000" b="1" spc="-2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красный,</a:t>
            </a:r>
            <a:r>
              <a:rPr sz="2000" b="1" spc="-5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синий,</a:t>
            </a:r>
            <a:r>
              <a:rPr sz="2000" b="1" spc="-5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1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зеленый);</a:t>
            </a:r>
            <a:endParaRPr sz="2000" b="1" dirty="0">
              <a:solidFill>
                <a:schemeClr val="tx2">
                  <a:lumMod val="50000"/>
                </a:schemeClr>
              </a:solidFill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434"/>
              </a:spcBef>
              <a:buClr>
                <a:srgbClr val="E7BB29"/>
              </a:buClr>
              <a:buSzPct val="94444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Краска</a:t>
            </a:r>
            <a:r>
              <a:rPr sz="2000" b="1" spc="-8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гуашь</a:t>
            </a:r>
            <a:r>
              <a:rPr sz="2000" b="1" spc="-5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1-2</a:t>
            </a:r>
            <a:r>
              <a:rPr sz="2000" b="1" spc="-3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1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цвета,</a:t>
            </a:r>
            <a:r>
              <a:rPr sz="2000" b="1" spc="-3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2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пальчиковые</a:t>
            </a:r>
            <a:r>
              <a:rPr sz="2000" b="1" spc="-6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1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краски,</a:t>
            </a:r>
            <a:endParaRPr sz="2000" b="1" dirty="0">
              <a:solidFill>
                <a:schemeClr val="tx2">
                  <a:lumMod val="50000"/>
                </a:schemeClr>
              </a:solidFill>
              <a:latin typeface="Constantia"/>
              <a:cs typeface="Constantia"/>
            </a:endParaRPr>
          </a:p>
          <a:p>
            <a:pPr marL="287020">
              <a:lnSpc>
                <a:spcPct val="100000"/>
              </a:lnSpc>
            </a:pPr>
            <a:r>
              <a:rPr sz="2000" b="1" spc="-1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непроливайки,</a:t>
            </a:r>
            <a:r>
              <a:rPr sz="2000" b="1" spc="-3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1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розетки</a:t>
            </a:r>
            <a:r>
              <a:rPr sz="2000" b="1" spc="-9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для</a:t>
            </a:r>
            <a:r>
              <a:rPr sz="2000" b="1" spc="-4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краски,</a:t>
            </a:r>
            <a:r>
              <a:rPr sz="2000" b="1" spc="-3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1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кисточки;</a:t>
            </a:r>
            <a:endParaRPr sz="2000" b="1" dirty="0">
              <a:solidFill>
                <a:schemeClr val="tx2">
                  <a:lumMod val="50000"/>
                </a:schemeClr>
              </a:solidFill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430"/>
              </a:spcBef>
              <a:buClr>
                <a:srgbClr val="E7BB29"/>
              </a:buClr>
              <a:buSzPct val="94444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Книжки-раскраски;</a:t>
            </a:r>
            <a:endParaRPr sz="2000" b="1" dirty="0">
              <a:solidFill>
                <a:schemeClr val="tx2">
                  <a:lumMod val="50000"/>
                </a:schemeClr>
              </a:solidFill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434"/>
              </a:spcBef>
              <a:buClr>
                <a:srgbClr val="E7BB29"/>
              </a:buClr>
              <a:buSzPct val="94444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b="1" spc="-2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Шаблоны</a:t>
            </a:r>
            <a:r>
              <a:rPr sz="2000" b="1" spc="-5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из</a:t>
            </a:r>
            <a:r>
              <a:rPr sz="2000" b="1" spc="-7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бумаги,</a:t>
            </a:r>
            <a:r>
              <a:rPr sz="2000" b="1" spc="-6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губки;</a:t>
            </a:r>
          </a:p>
          <a:p>
            <a:pPr marL="287020" indent="-274320">
              <a:lnSpc>
                <a:spcPct val="100000"/>
              </a:lnSpc>
              <a:spcBef>
                <a:spcPts val="430"/>
              </a:spcBef>
              <a:buClr>
                <a:srgbClr val="E7BB29"/>
              </a:buClr>
              <a:buSzPct val="94444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b="1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Пластилин</a:t>
            </a:r>
            <a:r>
              <a:rPr sz="2000" b="1" spc="-8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мягкий,</a:t>
            </a:r>
            <a:r>
              <a:rPr sz="2000" b="1" spc="-6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3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глина,</a:t>
            </a:r>
            <a:r>
              <a:rPr sz="2000" b="1" spc="-8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дощечки;</a:t>
            </a:r>
            <a:endParaRPr sz="2000" b="1" dirty="0">
              <a:solidFill>
                <a:schemeClr val="tx2">
                  <a:lumMod val="50000"/>
                </a:schemeClr>
              </a:solidFill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434"/>
              </a:spcBef>
              <a:buClr>
                <a:srgbClr val="E7BB29"/>
              </a:buClr>
              <a:buSzPct val="94444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Фар</a:t>
            </a:r>
            <a:r>
              <a:rPr sz="2000" b="1" spc="3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т</a:t>
            </a: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у</a:t>
            </a:r>
            <a:r>
              <a:rPr sz="2000" b="1" spc="-1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к</a:t>
            </a:r>
            <a:r>
              <a:rPr sz="2000" b="1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и</a:t>
            </a:r>
            <a:r>
              <a:rPr sz="2000" b="1" spc="-11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д</a:t>
            </a:r>
            <a:r>
              <a:rPr sz="2000" b="1" spc="-10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л</a:t>
            </a:r>
            <a:r>
              <a:rPr sz="2000" b="1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я</a:t>
            </a:r>
            <a:r>
              <a:rPr sz="2000" b="1" spc="-4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 </a:t>
            </a:r>
            <a:r>
              <a:rPr sz="2000" b="1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р</a:t>
            </a:r>
            <a:r>
              <a:rPr sz="2000" b="1" spc="-15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а</a:t>
            </a:r>
            <a:r>
              <a:rPr sz="2000" b="1" dirty="0">
                <a:solidFill>
                  <a:schemeClr val="tx2">
                    <a:lumMod val="50000"/>
                  </a:schemeClr>
                </a:solidFill>
                <a:latin typeface="Constantia"/>
                <a:cs typeface="Constantia"/>
              </a:rPr>
              <a:t>боты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08597" y="2209800"/>
            <a:ext cx="2304288" cy="34411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8475" y="590336"/>
            <a:ext cx="8229600" cy="10291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09775" marR="5080" indent="-1986280">
              <a:lnSpc>
                <a:spcPct val="100000"/>
              </a:lnSpc>
              <a:spcBef>
                <a:spcPts val="105"/>
              </a:spcBef>
            </a:pPr>
            <a:r>
              <a:rPr b="1" spc="-40" dirty="0">
                <a:solidFill>
                  <a:schemeClr val="tx2">
                    <a:lumMod val="50000"/>
                  </a:schemeClr>
                </a:solidFill>
              </a:rPr>
              <a:t>С</a:t>
            </a:r>
            <a:r>
              <a:rPr b="1" dirty="0">
                <a:solidFill>
                  <a:schemeClr val="tx2">
                    <a:lumMod val="50000"/>
                  </a:schemeClr>
                </a:solidFill>
              </a:rPr>
              <a:t>ос</a:t>
            </a:r>
            <a:r>
              <a:rPr b="1" spc="-40" dirty="0">
                <a:solidFill>
                  <a:schemeClr val="tx2">
                    <a:lumMod val="50000"/>
                  </a:schemeClr>
                </a:solidFill>
              </a:rPr>
              <a:t>т</a:t>
            </a:r>
            <a:r>
              <a:rPr b="1" dirty="0">
                <a:solidFill>
                  <a:schemeClr val="tx2">
                    <a:lumMod val="50000"/>
                  </a:schemeClr>
                </a:solidFill>
              </a:rPr>
              <a:t>а</a:t>
            </a:r>
            <a:r>
              <a:rPr b="1" spc="-100" dirty="0">
                <a:solidFill>
                  <a:schemeClr val="tx2">
                    <a:lumMod val="50000"/>
                  </a:schemeClr>
                </a:solidFill>
              </a:rPr>
              <a:t>в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</a:rPr>
              <a:t>ляю</a:t>
            </a:r>
            <a:r>
              <a:rPr b="1" spc="-15" dirty="0">
                <a:solidFill>
                  <a:schemeClr val="tx2">
                    <a:lumMod val="50000"/>
                  </a:schemeClr>
                </a:solidFill>
              </a:rPr>
              <a:t>щ</a:t>
            </a:r>
            <a:r>
              <a:rPr b="1" dirty="0">
                <a:solidFill>
                  <a:schemeClr val="tx2">
                    <a:lumMod val="50000"/>
                  </a:schemeClr>
                </a:solidFill>
              </a:rPr>
              <a:t>ие</a:t>
            </a:r>
            <a:r>
              <a:rPr b="1" spc="-145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dirty="0">
                <a:solidFill>
                  <a:schemeClr val="tx2">
                    <a:lumMod val="50000"/>
                  </a:schemeClr>
                </a:solidFill>
              </a:rPr>
              <a:t>м</a:t>
            </a:r>
            <a:r>
              <a:rPr b="1" spc="-75" dirty="0">
                <a:solidFill>
                  <a:schemeClr val="tx2">
                    <a:lumMod val="50000"/>
                  </a:schemeClr>
                </a:solidFill>
              </a:rPr>
              <a:t>а</a:t>
            </a:r>
            <a:r>
              <a:rPr b="1" spc="-35" dirty="0">
                <a:solidFill>
                  <a:schemeClr val="tx2">
                    <a:lumMod val="50000"/>
                  </a:schemeClr>
                </a:solidFill>
              </a:rPr>
              <a:t>т</a:t>
            </a:r>
            <a:r>
              <a:rPr b="1" dirty="0">
                <a:solidFill>
                  <a:schemeClr val="tx2">
                    <a:lumMod val="50000"/>
                  </a:schemeClr>
                </a:solidFill>
              </a:rPr>
              <a:t>ериалы</a:t>
            </a:r>
            <a:r>
              <a:rPr b="1" spc="-175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</a:rPr>
              <a:t>дл</a:t>
            </a:r>
            <a:r>
              <a:rPr b="1" dirty="0">
                <a:solidFill>
                  <a:schemeClr val="tx2">
                    <a:lumMod val="50000"/>
                  </a:schemeClr>
                </a:solidFill>
              </a:rPr>
              <a:t>я</a:t>
            </a:r>
            <a:r>
              <a:rPr b="1" spc="-14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</a:rPr>
              <a:t>у</a:t>
            </a:r>
            <a:r>
              <a:rPr b="1" spc="-70" dirty="0">
                <a:solidFill>
                  <a:schemeClr val="tx2">
                    <a:lumMod val="50000"/>
                  </a:schemeClr>
                </a:solidFill>
              </a:rPr>
              <a:t>г</a:t>
            </a:r>
            <a:r>
              <a:rPr b="1" spc="-145" dirty="0">
                <a:solidFill>
                  <a:schemeClr val="tx2">
                    <a:lumMod val="50000"/>
                  </a:schemeClr>
                </a:solidFill>
              </a:rPr>
              <a:t>о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</a:rPr>
              <a:t>лка  </a:t>
            </a:r>
            <a:r>
              <a:rPr b="1" dirty="0">
                <a:solidFill>
                  <a:schemeClr val="tx2">
                    <a:lumMod val="50000"/>
                  </a:schemeClr>
                </a:solidFill>
              </a:rPr>
              <a:t>младшей</a:t>
            </a:r>
            <a:r>
              <a:rPr b="1" spc="-1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</a:rPr>
              <a:t>группы: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26887" y="1752600"/>
            <a:ext cx="8397875" cy="51732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indent="-274955">
              <a:lnSpc>
                <a:spcPct val="100000"/>
              </a:lnSpc>
              <a:spcBef>
                <a:spcPts val="100"/>
              </a:spcBef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000" b="1" spc="-20" dirty="0">
                <a:latin typeface="Constantia"/>
                <a:cs typeface="Constantia"/>
              </a:rPr>
              <a:t>Бумага</a:t>
            </a:r>
            <a:r>
              <a:rPr sz="2000" b="1" spc="-85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различной</a:t>
            </a:r>
            <a:r>
              <a:rPr sz="2000" b="1" spc="-35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плотности,</a:t>
            </a:r>
            <a:r>
              <a:rPr sz="2000" b="1" spc="-25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цвета</a:t>
            </a:r>
            <a:r>
              <a:rPr sz="2000" b="1" spc="-8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и</a:t>
            </a:r>
            <a:r>
              <a:rPr sz="2000" b="1" spc="-55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размера;</a:t>
            </a:r>
            <a:endParaRPr sz="2000" b="1" dirty="0">
              <a:latin typeface="Constantia"/>
              <a:cs typeface="Constantia"/>
            </a:endParaRPr>
          </a:p>
          <a:p>
            <a:pPr marL="287020" indent="-274955">
              <a:lnSpc>
                <a:spcPct val="100000"/>
              </a:lnSpc>
              <a:spcBef>
                <a:spcPts val="5"/>
              </a:spcBef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000" b="1" dirty="0">
                <a:latin typeface="Constantia"/>
                <a:cs typeface="Constantia"/>
              </a:rPr>
              <a:t>Карандаши</a:t>
            </a:r>
            <a:r>
              <a:rPr sz="2000" b="1" spc="-50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цветные,</a:t>
            </a:r>
            <a:r>
              <a:rPr sz="2000" b="1" spc="-35" dirty="0">
                <a:latin typeface="Constantia"/>
                <a:cs typeface="Constantia"/>
              </a:rPr>
              <a:t> </a:t>
            </a:r>
            <a:r>
              <a:rPr sz="2000" b="1" spc="-15" dirty="0" err="1" smtClean="0">
                <a:latin typeface="Constantia"/>
                <a:cs typeface="Constantia"/>
              </a:rPr>
              <a:t>фломастеры</a:t>
            </a:r>
            <a:endParaRPr lang="ru-RU" sz="2000" b="1" spc="-15" dirty="0" smtClean="0">
              <a:latin typeface="Constantia"/>
              <a:cs typeface="Constantia"/>
            </a:endParaRPr>
          </a:p>
          <a:p>
            <a:pPr marL="287020" indent="-274955">
              <a:lnSpc>
                <a:spcPct val="100000"/>
              </a:lnSpc>
              <a:spcBef>
                <a:spcPts val="5"/>
              </a:spcBef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000" b="1" spc="-30" dirty="0" smtClean="0">
                <a:latin typeface="Constantia"/>
                <a:cs typeface="Constantia"/>
              </a:rPr>
              <a:t> </a:t>
            </a:r>
            <a:r>
              <a:rPr sz="2000" b="1" spc="-15" dirty="0">
                <a:latin typeface="Constantia"/>
                <a:cs typeface="Constantia"/>
              </a:rPr>
              <a:t>(достаточно</a:t>
            </a:r>
            <a:r>
              <a:rPr sz="2000" b="1" spc="-3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6</a:t>
            </a:r>
            <a:r>
              <a:rPr sz="2000" b="1" spc="-45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основных</a:t>
            </a:r>
            <a:r>
              <a:rPr sz="2000" b="1" spc="-4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цветов);</a:t>
            </a:r>
            <a:endParaRPr sz="2000" b="1" dirty="0">
              <a:latin typeface="Constantia"/>
              <a:cs typeface="Constantia"/>
            </a:endParaRPr>
          </a:p>
          <a:p>
            <a:pPr marL="287020" indent="-274955">
              <a:lnSpc>
                <a:spcPct val="100000"/>
              </a:lnSpc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000" b="1" spc="-5" dirty="0">
                <a:latin typeface="Constantia"/>
                <a:cs typeface="Constantia"/>
              </a:rPr>
              <a:t>Краска</a:t>
            </a:r>
            <a:r>
              <a:rPr sz="2000" b="1" spc="-95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гуашь</a:t>
            </a:r>
            <a:r>
              <a:rPr sz="2000" b="1" spc="-65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(3-4</a:t>
            </a:r>
            <a:r>
              <a:rPr sz="2000" b="1" spc="-5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основных</a:t>
            </a:r>
            <a:r>
              <a:rPr sz="2000" b="1" spc="-50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цвета);</a:t>
            </a:r>
            <a:endParaRPr sz="2000" b="1" dirty="0">
              <a:latin typeface="Constantia"/>
              <a:cs typeface="Constantia"/>
            </a:endParaRPr>
          </a:p>
          <a:p>
            <a:pPr marL="287020" indent="-274955">
              <a:lnSpc>
                <a:spcPct val="100000"/>
              </a:lnSpc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000" b="1" spc="-10" dirty="0">
                <a:latin typeface="Constantia"/>
                <a:cs typeface="Constantia"/>
              </a:rPr>
              <a:t>Кисточки,</a:t>
            </a:r>
            <a:r>
              <a:rPr sz="2000" b="1" spc="-45" dirty="0">
                <a:latin typeface="Constantia"/>
                <a:cs typeface="Constantia"/>
              </a:rPr>
              <a:t> </a:t>
            </a:r>
            <a:r>
              <a:rPr sz="2000" b="1" spc="-15" dirty="0">
                <a:latin typeface="Constantia"/>
                <a:cs typeface="Constantia"/>
              </a:rPr>
              <a:t>подставки,</a:t>
            </a:r>
            <a:r>
              <a:rPr sz="2000" b="1" spc="-70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салфетки;</a:t>
            </a:r>
            <a:endParaRPr sz="2000" b="1" dirty="0">
              <a:latin typeface="Constantia"/>
              <a:cs typeface="Constantia"/>
            </a:endParaRPr>
          </a:p>
          <a:p>
            <a:pPr marL="287020" indent="-274955">
              <a:lnSpc>
                <a:spcPct val="100000"/>
              </a:lnSpc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000" b="1" spc="-5" dirty="0">
                <a:latin typeface="Constantia"/>
                <a:cs typeface="Constantia"/>
              </a:rPr>
              <a:t>Силуэты,</a:t>
            </a:r>
            <a:r>
              <a:rPr sz="2000" b="1" spc="-6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трафареты,</a:t>
            </a:r>
            <a:r>
              <a:rPr sz="2000" b="1" spc="-25" dirty="0">
                <a:latin typeface="Constantia"/>
                <a:cs typeface="Constantia"/>
              </a:rPr>
              <a:t> </a:t>
            </a:r>
            <a:r>
              <a:rPr sz="2000" b="1" spc="-20" dirty="0">
                <a:latin typeface="Constantia"/>
                <a:cs typeface="Constantia"/>
              </a:rPr>
              <a:t>шаблоны</a:t>
            </a:r>
            <a:r>
              <a:rPr sz="2000" b="1" spc="-40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предметов</a:t>
            </a:r>
            <a:r>
              <a:rPr sz="2000" b="1" spc="-4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простых</a:t>
            </a:r>
            <a:r>
              <a:rPr sz="2000" b="1" spc="-8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форм;</a:t>
            </a:r>
          </a:p>
          <a:p>
            <a:pPr marL="287020" indent="-274955">
              <a:lnSpc>
                <a:spcPct val="100000"/>
              </a:lnSpc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000" b="1" dirty="0">
                <a:latin typeface="Constantia"/>
                <a:cs typeface="Constantia"/>
              </a:rPr>
              <a:t>Дым</a:t>
            </a:r>
            <a:r>
              <a:rPr sz="2000" b="1" spc="-50" dirty="0">
                <a:latin typeface="Constantia"/>
                <a:cs typeface="Constantia"/>
              </a:rPr>
              <a:t>к</a:t>
            </a:r>
            <a:r>
              <a:rPr sz="2000" b="1" dirty="0">
                <a:latin typeface="Constantia"/>
                <a:cs typeface="Constantia"/>
              </a:rPr>
              <a:t>о</a:t>
            </a:r>
            <a:r>
              <a:rPr sz="2000" b="1" spc="-10" dirty="0">
                <a:latin typeface="Constantia"/>
                <a:cs typeface="Constantia"/>
              </a:rPr>
              <a:t>в</a:t>
            </a:r>
            <a:r>
              <a:rPr sz="2000" b="1" spc="-5" dirty="0">
                <a:latin typeface="Constantia"/>
                <a:cs typeface="Constantia"/>
              </a:rPr>
              <a:t>с</a:t>
            </a:r>
            <a:r>
              <a:rPr sz="2000" b="1" spc="-10" dirty="0">
                <a:latin typeface="Constantia"/>
                <a:cs typeface="Constantia"/>
              </a:rPr>
              <a:t>к</a:t>
            </a:r>
            <a:r>
              <a:rPr sz="2000" b="1" dirty="0">
                <a:latin typeface="Constantia"/>
                <a:cs typeface="Constantia"/>
              </a:rPr>
              <a:t>ие</a:t>
            </a:r>
            <a:r>
              <a:rPr sz="2000" b="1" spc="-9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иг</a:t>
            </a:r>
            <a:r>
              <a:rPr sz="2000" b="1" spc="-25" dirty="0">
                <a:latin typeface="Constantia"/>
                <a:cs typeface="Constantia"/>
              </a:rPr>
              <a:t>р</a:t>
            </a:r>
            <a:r>
              <a:rPr sz="2000" b="1" spc="-5" dirty="0">
                <a:latin typeface="Constantia"/>
                <a:cs typeface="Constantia"/>
              </a:rPr>
              <a:t>у</a:t>
            </a:r>
            <a:r>
              <a:rPr sz="2000" b="1" spc="-10" dirty="0">
                <a:latin typeface="Constantia"/>
                <a:cs typeface="Constantia"/>
              </a:rPr>
              <a:t>шк</a:t>
            </a:r>
            <a:r>
              <a:rPr sz="2000" b="1" dirty="0">
                <a:latin typeface="Constantia"/>
                <a:cs typeface="Constantia"/>
              </a:rPr>
              <a:t>и;</a:t>
            </a:r>
          </a:p>
          <a:p>
            <a:pPr marL="287020" indent="-274955">
              <a:lnSpc>
                <a:spcPct val="100000"/>
              </a:lnSpc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000" b="1" spc="-5" dirty="0">
                <a:latin typeface="Constantia"/>
                <a:cs typeface="Constantia"/>
              </a:rPr>
              <a:t>Альбом</a:t>
            </a:r>
            <a:r>
              <a:rPr sz="2000" b="1" spc="-5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по</a:t>
            </a:r>
            <a:r>
              <a:rPr sz="2000" b="1" spc="-11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декоративно-прикладному</a:t>
            </a:r>
            <a:r>
              <a:rPr sz="2000" b="1" spc="-50" dirty="0">
                <a:latin typeface="Constantia"/>
                <a:cs typeface="Constantia"/>
              </a:rPr>
              <a:t> </a:t>
            </a:r>
            <a:r>
              <a:rPr sz="2000" b="1" spc="-15" dirty="0">
                <a:latin typeface="Constantia"/>
                <a:cs typeface="Constantia"/>
              </a:rPr>
              <a:t>искусству</a:t>
            </a:r>
            <a:r>
              <a:rPr sz="2000" b="1" spc="-5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-дымковская</a:t>
            </a:r>
            <a:r>
              <a:rPr sz="2000" b="1" spc="-30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роспись;</a:t>
            </a:r>
            <a:endParaRPr sz="2000" b="1" dirty="0">
              <a:latin typeface="Constantia"/>
              <a:cs typeface="Constantia"/>
            </a:endParaRPr>
          </a:p>
          <a:p>
            <a:pPr marL="287020" marR="5080" indent="-274955">
              <a:lnSpc>
                <a:spcPct val="80000"/>
              </a:lnSpc>
              <a:spcBef>
                <a:spcPts val="430"/>
              </a:spcBef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000" b="1" spc="-5" dirty="0">
                <a:latin typeface="Constantia"/>
                <a:cs typeface="Constantia"/>
              </a:rPr>
              <a:t>Силуэты</a:t>
            </a:r>
            <a:r>
              <a:rPr sz="2000" b="1" spc="-60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игрушек,</a:t>
            </a:r>
            <a:r>
              <a:rPr sz="2000" b="1" spc="-30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вырезанные</a:t>
            </a:r>
            <a:r>
              <a:rPr sz="2000" b="1" spc="-50" dirty="0">
                <a:latin typeface="Constantia"/>
                <a:cs typeface="Constantia"/>
              </a:rPr>
              <a:t> </a:t>
            </a:r>
            <a:r>
              <a:rPr sz="2000" b="1" spc="-15" dirty="0">
                <a:latin typeface="Constantia"/>
                <a:cs typeface="Constantia"/>
              </a:rPr>
              <a:t>воспитателем</a:t>
            </a:r>
            <a:r>
              <a:rPr sz="2000" b="1" spc="-5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(птичка,</a:t>
            </a:r>
            <a:r>
              <a:rPr sz="2000" b="1" spc="-30" dirty="0">
                <a:latin typeface="Constantia"/>
                <a:cs typeface="Constantia"/>
              </a:rPr>
              <a:t> </a:t>
            </a:r>
            <a:r>
              <a:rPr sz="2000" b="1" spc="-25" dirty="0">
                <a:latin typeface="Constantia"/>
                <a:cs typeface="Constantia"/>
              </a:rPr>
              <a:t>козлик,</a:t>
            </a:r>
            <a:r>
              <a:rPr sz="2000" b="1" spc="-15" dirty="0">
                <a:latin typeface="Constantia"/>
                <a:cs typeface="Constantia"/>
              </a:rPr>
              <a:t> конь)</a:t>
            </a:r>
            <a:r>
              <a:rPr sz="2000" b="1" spc="-3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и</a:t>
            </a:r>
            <a:r>
              <a:rPr sz="2000" b="1" spc="-60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разных </a:t>
            </a:r>
            <a:r>
              <a:rPr sz="2000" b="1" spc="-434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предметов</a:t>
            </a:r>
            <a:r>
              <a:rPr sz="2000" b="1" spc="-15" dirty="0">
                <a:latin typeface="Constantia"/>
                <a:cs typeface="Constantia"/>
              </a:rPr>
              <a:t> </a:t>
            </a:r>
            <a:r>
              <a:rPr sz="2000" b="1" spc="-30" dirty="0">
                <a:latin typeface="Constantia"/>
                <a:cs typeface="Constantia"/>
              </a:rPr>
              <a:t>(блюдечко,</a:t>
            </a:r>
            <a:r>
              <a:rPr sz="2000" b="1" spc="-15" dirty="0">
                <a:latin typeface="Constantia"/>
                <a:cs typeface="Constantia"/>
              </a:rPr>
              <a:t> платочки,</a:t>
            </a:r>
            <a:r>
              <a:rPr sz="2000" b="1" spc="-25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рукавички);</a:t>
            </a:r>
            <a:endParaRPr sz="2000" b="1" dirty="0">
              <a:latin typeface="Constantia"/>
              <a:cs typeface="Constantia"/>
            </a:endParaRPr>
          </a:p>
          <a:p>
            <a:pPr marL="287020" indent="-274955">
              <a:lnSpc>
                <a:spcPct val="100000"/>
              </a:lnSpc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000" b="1" dirty="0">
                <a:latin typeface="Constantia"/>
                <a:cs typeface="Constantia"/>
              </a:rPr>
              <a:t>Пластилин,</a:t>
            </a:r>
            <a:r>
              <a:rPr sz="2000" b="1" spc="-70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пластическая</a:t>
            </a:r>
            <a:r>
              <a:rPr sz="2000" b="1" spc="-75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масса;</a:t>
            </a:r>
            <a:endParaRPr sz="2000" b="1" dirty="0">
              <a:latin typeface="Constantia"/>
              <a:cs typeface="Constantia"/>
            </a:endParaRPr>
          </a:p>
          <a:p>
            <a:pPr marL="287020" indent="-274955">
              <a:lnSpc>
                <a:spcPct val="100000"/>
              </a:lnSpc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000" b="1" spc="-10" dirty="0">
                <a:latin typeface="Constantia"/>
                <a:cs typeface="Constantia"/>
              </a:rPr>
              <a:t>Палочка</a:t>
            </a:r>
            <a:r>
              <a:rPr sz="2000" b="1" spc="-9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с</a:t>
            </a:r>
            <a:r>
              <a:rPr sz="2000" b="1" spc="-75" dirty="0">
                <a:latin typeface="Constantia"/>
                <a:cs typeface="Constantia"/>
              </a:rPr>
              <a:t> </a:t>
            </a:r>
            <a:r>
              <a:rPr sz="2000" b="1" spc="-15" dirty="0">
                <a:latin typeface="Constantia"/>
                <a:cs typeface="Constantia"/>
              </a:rPr>
              <a:t>заточенным</a:t>
            </a:r>
            <a:r>
              <a:rPr sz="2000" b="1" spc="-25" dirty="0">
                <a:latin typeface="Constantia"/>
                <a:cs typeface="Constantia"/>
              </a:rPr>
              <a:t> </a:t>
            </a:r>
            <a:r>
              <a:rPr sz="2000" b="1" spc="-15" dirty="0">
                <a:latin typeface="Constantia"/>
                <a:cs typeface="Constantia"/>
              </a:rPr>
              <a:t>концом</a:t>
            </a:r>
            <a:r>
              <a:rPr sz="2000" b="1" spc="-35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(для</a:t>
            </a:r>
            <a:r>
              <a:rPr sz="2000" b="1" spc="-75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украшения);</a:t>
            </a:r>
            <a:endParaRPr sz="2000" b="1" dirty="0">
              <a:latin typeface="Constantia"/>
              <a:cs typeface="Constantia"/>
            </a:endParaRPr>
          </a:p>
          <a:p>
            <a:pPr marL="287020" indent="-274955">
              <a:lnSpc>
                <a:spcPct val="100000"/>
              </a:lnSpc>
              <a:spcBef>
                <a:spcPts val="5"/>
              </a:spcBef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000" b="1" spc="-35" dirty="0">
                <a:latin typeface="Constantia"/>
                <a:cs typeface="Constantia"/>
              </a:rPr>
              <a:t>Готовые</a:t>
            </a:r>
            <a:r>
              <a:rPr sz="2000" b="1" spc="-11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детали</a:t>
            </a:r>
            <a:r>
              <a:rPr sz="2000" b="1" spc="-6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из</a:t>
            </a:r>
            <a:r>
              <a:rPr sz="2000" b="1" spc="-5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бумаги</a:t>
            </a:r>
            <a:r>
              <a:rPr sz="2000" b="1" spc="-70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разной</a:t>
            </a:r>
            <a:r>
              <a:rPr sz="2000" b="1" spc="-45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формы,</a:t>
            </a:r>
            <a:r>
              <a:rPr sz="2000" b="1" spc="-3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величины,</a:t>
            </a:r>
            <a:r>
              <a:rPr sz="2000" b="1" spc="-20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цвета;</a:t>
            </a:r>
            <a:endParaRPr sz="2000" b="1" dirty="0">
              <a:latin typeface="Constantia"/>
              <a:cs typeface="Constantia"/>
            </a:endParaRPr>
          </a:p>
          <a:p>
            <a:pPr marL="287020" indent="-274955">
              <a:lnSpc>
                <a:spcPct val="100000"/>
              </a:lnSpc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000" b="1" dirty="0">
                <a:latin typeface="Constantia"/>
                <a:cs typeface="Constantia"/>
              </a:rPr>
              <a:t>Клей,</a:t>
            </a:r>
            <a:r>
              <a:rPr sz="2000" b="1" spc="-70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салфетки,</a:t>
            </a:r>
            <a:r>
              <a:rPr sz="2000" b="1" spc="-45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клеенки;</a:t>
            </a:r>
            <a:endParaRPr sz="2000" b="1" dirty="0">
              <a:latin typeface="Constantia"/>
              <a:cs typeface="Constantia"/>
            </a:endParaRPr>
          </a:p>
          <a:p>
            <a:pPr marL="287020" indent="-274955">
              <a:lnSpc>
                <a:spcPct val="100000"/>
              </a:lnSpc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000" b="1" spc="-10" dirty="0">
                <a:latin typeface="Constantia"/>
                <a:cs typeface="Constantia"/>
              </a:rPr>
              <a:t>Ватные</a:t>
            </a:r>
            <a:r>
              <a:rPr sz="2000" b="1" spc="-85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палочки,</a:t>
            </a:r>
            <a:r>
              <a:rPr sz="2000" b="1" spc="-45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штампы;</a:t>
            </a:r>
            <a:endParaRPr sz="2000" b="1" dirty="0">
              <a:latin typeface="Constantia"/>
              <a:cs typeface="Constantia"/>
            </a:endParaRPr>
          </a:p>
          <a:p>
            <a:pPr marL="287020" indent="-274955">
              <a:lnSpc>
                <a:spcPct val="100000"/>
              </a:lnSpc>
              <a:buClr>
                <a:srgbClr val="E7BB29"/>
              </a:buClr>
              <a:buSzPct val="94444"/>
              <a:buFont typeface="Segoe UI Symbol"/>
              <a:buChar char="⚫"/>
              <a:tabLst>
                <a:tab pos="287020" algn="l"/>
                <a:tab pos="287655" algn="l"/>
              </a:tabLst>
            </a:pPr>
            <a:r>
              <a:rPr sz="2000" b="1" spc="-5" dirty="0">
                <a:latin typeface="Constantia"/>
                <a:cs typeface="Constantia"/>
              </a:rPr>
              <a:t>Дидактические</a:t>
            </a:r>
            <a:r>
              <a:rPr sz="2000" b="1" spc="-100" dirty="0">
                <a:latin typeface="Constantia"/>
                <a:cs typeface="Constantia"/>
              </a:rPr>
              <a:t> </a:t>
            </a:r>
            <a:r>
              <a:rPr sz="2000" b="1" dirty="0">
                <a:latin typeface="Constantia"/>
                <a:cs typeface="Constantia"/>
              </a:rPr>
              <a:t>игры</a:t>
            </a:r>
            <a:r>
              <a:rPr sz="2000" b="1" spc="-55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на</a:t>
            </a:r>
            <a:r>
              <a:rPr sz="2000" b="1" spc="-75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закрепление</a:t>
            </a:r>
            <a:r>
              <a:rPr sz="2000" b="1" spc="-85" dirty="0">
                <a:latin typeface="Constantia"/>
                <a:cs typeface="Constantia"/>
              </a:rPr>
              <a:t> </a:t>
            </a:r>
            <a:r>
              <a:rPr sz="2000" b="1" spc="-5" dirty="0">
                <a:latin typeface="Constantia"/>
                <a:cs typeface="Constantia"/>
              </a:rPr>
              <a:t>основных</a:t>
            </a:r>
            <a:r>
              <a:rPr sz="2000" b="1" spc="-45" dirty="0">
                <a:latin typeface="Constantia"/>
                <a:cs typeface="Constantia"/>
              </a:rPr>
              <a:t> </a:t>
            </a:r>
            <a:r>
              <a:rPr sz="2000" b="1" spc="-10" dirty="0">
                <a:latin typeface="Constantia"/>
                <a:cs typeface="Constantia"/>
              </a:rPr>
              <a:t>цветов</a:t>
            </a:r>
            <a:r>
              <a:rPr sz="1800" b="1" spc="-10" dirty="0">
                <a:latin typeface="Constantia"/>
                <a:cs typeface="Constantia"/>
              </a:rPr>
              <a:t>.</a:t>
            </a:r>
            <a:endParaRPr sz="1800" b="1" dirty="0">
              <a:latin typeface="Constantia"/>
              <a:cs typeface="Constantia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452" y="1782417"/>
            <a:ext cx="2158310" cy="14179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87529" y="14488"/>
            <a:ext cx="7175471" cy="10291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084070" marR="5080" indent="-2072005">
              <a:lnSpc>
                <a:spcPct val="100000"/>
              </a:lnSpc>
              <a:spcBef>
                <a:spcPts val="105"/>
              </a:spcBef>
            </a:pPr>
            <a:r>
              <a:rPr b="1" spc="-20" dirty="0">
                <a:solidFill>
                  <a:schemeClr val="tx2">
                    <a:lumMod val="50000"/>
                  </a:schemeClr>
                </a:solidFill>
              </a:rPr>
              <a:t>Составляющие</a:t>
            </a:r>
            <a:r>
              <a:rPr b="1" spc="-145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spc="-15" dirty="0">
                <a:solidFill>
                  <a:schemeClr val="tx2">
                    <a:lumMod val="50000"/>
                  </a:schemeClr>
                </a:solidFill>
              </a:rPr>
              <a:t>материалы</a:t>
            </a:r>
            <a:r>
              <a:rPr b="1" spc="-17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dirty="0" err="1">
                <a:solidFill>
                  <a:schemeClr val="tx2">
                    <a:lumMod val="50000"/>
                  </a:schemeClr>
                </a:solidFill>
              </a:rPr>
              <a:t>для</a:t>
            </a:r>
            <a:r>
              <a:rPr b="1" spc="-14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spc="-40" dirty="0" err="1" smtClean="0">
                <a:solidFill>
                  <a:schemeClr val="tx2">
                    <a:lumMod val="50000"/>
                  </a:schemeClr>
                </a:solidFill>
              </a:rPr>
              <a:t>уголка</a:t>
            </a:r>
            <a:r>
              <a:rPr b="1" spc="-4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spc="-75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spc="-5" dirty="0" err="1" smtClean="0">
                <a:solidFill>
                  <a:schemeClr val="tx2">
                    <a:lumMod val="50000"/>
                  </a:schemeClr>
                </a:solidFill>
              </a:rPr>
              <a:t>средней</a:t>
            </a:r>
            <a:r>
              <a:rPr b="1" spc="-9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b="1" spc="-10" dirty="0">
                <a:solidFill>
                  <a:schemeClr val="tx2">
                    <a:lumMod val="50000"/>
                  </a:schemeClr>
                </a:solidFill>
              </a:rPr>
              <a:t>группы: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28600" y="1043616"/>
            <a:ext cx="8534400" cy="5407248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287020" indent="-274320">
              <a:lnSpc>
                <a:spcPct val="100000"/>
              </a:lnSpc>
              <a:spcBef>
                <a:spcPts val="484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spc="-10" dirty="0">
                <a:latin typeface="Constantia"/>
                <a:cs typeface="Constantia"/>
              </a:rPr>
              <a:t>Цветные</a:t>
            </a:r>
            <a:r>
              <a:rPr sz="1600" b="1" spc="-60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карандаши</a:t>
            </a:r>
            <a:r>
              <a:rPr sz="1600" b="1" spc="-40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в</a:t>
            </a:r>
            <a:r>
              <a:rPr sz="1600" b="1" spc="-35" dirty="0">
                <a:latin typeface="Constantia"/>
                <a:cs typeface="Constantia"/>
              </a:rPr>
              <a:t> </a:t>
            </a:r>
            <a:r>
              <a:rPr sz="1600" b="1" spc="-20" dirty="0">
                <a:latin typeface="Constantia"/>
                <a:cs typeface="Constantia"/>
              </a:rPr>
              <a:t>более</a:t>
            </a:r>
            <a:r>
              <a:rPr sz="1600" b="1" spc="-70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расширенной</a:t>
            </a:r>
            <a:r>
              <a:rPr sz="1600" b="1" spc="-1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гамме,</a:t>
            </a:r>
            <a:r>
              <a:rPr sz="1600" b="1" spc="-2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восковые</a:t>
            </a:r>
            <a:r>
              <a:rPr sz="1600" b="1" spc="-8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мелки;</a:t>
            </a:r>
            <a:endParaRPr sz="1600" b="1" dirty="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380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spc="-20" dirty="0">
                <a:latin typeface="Constantia"/>
                <a:cs typeface="Constantia"/>
              </a:rPr>
              <a:t>Бумага</a:t>
            </a:r>
            <a:r>
              <a:rPr sz="1600" b="1" spc="-7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белая,</a:t>
            </a:r>
            <a:r>
              <a:rPr sz="1600" b="1" spc="-3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цветная,</a:t>
            </a:r>
            <a:r>
              <a:rPr sz="1600" b="1" spc="-25" dirty="0">
                <a:latin typeface="Constantia"/>
                <a:cs typeface="Constantia"/>
              </a:rPr>
              <a:t> </a:t>
            </a:r>
            <a:r>
              <a:rPr sz="1600" b="1" spc="-15" dirty="0">
                <a:latin typeface="Constantia"/>
                <a:cs typeface="Constantia"/>
              </a:rPr>
              <a:t>бархатная;</a:t>
            </a:r>
            <a:endParaRPr sz="1600" b="1" dirty="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385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spc="-10" dirty="0">
                <a:latin typeface="Constantia"/>
                <a:cs typeface="Constantia"/>
              </a:rPr>
              <a:t>Краска</a:t>
            </a:r>
            <a:r>
              <a:rPr sz="1600" b="1" spc="-55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гуашь</a:t>
            </a:r>
            <a:r>
              <a:rPr sz="1600" b="1" spc="-40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(6</a:t>
            </a:r>
            <a:r>
              <a:rPr sz="1600" b="1" spc="-40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цв),</a:t>
            </a:r>
            <a:r>
              <a:rPr sz="1600" b="1" spc="-30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палитра;</a:t>
            </a:r>
            <a:endParaRPr sz="1600" b="1" dirty="0">
              <a:latin typeface="Constantia"/>
              <a:cs typeface="Constantia"/>
            </a:endParaRPr>
          </a:p>
          <a:p>
            <a:pPr marL="286385" marR="1146175" indent="-274320">
              <a:lnSpc>
                <a:spcPct val="100000"/>
              </a:lnSpc>
              <a:spcBef>
                <a:spcPts val="385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spc="-5" dirty="0">
                <a:latin typeface="Constantia"/>
                <a:cs typeface="Constantia"/>
              </a:rPr>
              <a:t>Альбомы, </a:t>
            </a:r>
            <a:r>
              <a:rPr sz="1600" b="1" spc="-10" dirty="0">
                <a:latin typeface="Constantia"/>
                <a:cs typeface="Constantia"/>
              </a:rPr>
              <a:t>раскраски </a:t>
            </a:r>
            <a:r>
              <a:rPr sz="1600" b="1" spc="-5" dirty="0">
                <a:latin typeface="Constantia"/>
                <a:cs typeface="Constantia"/>
              </a:rPr>
              <a:t>по </a:t>
            </a:r>
            <a:r>
              <a:rPr sz="1600" b="1" spc="-10" dirty="0">
                <a:latin typeface="Constantia"/>
                <a:cs typeface="Constantia"/>
              </a:rPr>
              <a:t>декоративно-прикладному </a:t>
            </a:r>
            <a:r>
              <a:rPr sz="1600" b="1" spc="-15" dirty="0">
                <a:latin typeface="Constantia"/>
                <a:cs typeface="Constantia"/>
              </a:rPr>
              <a:t>искусству </a:t>
            </a:r>
            <a:r>
              <a:rPr sz="1600" b="1" spc="-5" dirty="0">
                <a:latin typeface="Constantia"/>
                <a:cs typeface="Constantia"/>
              </a:rPr>
              <a:t>- </a:t>
            </a:r>
            <a:r>
              <a:rPr sz="1600" b="1" spc="-390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филимоновская,</a:t>
            </a:r>
            <a:r>
              <a:rPr sz="1600" b="1" spc="-3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дымковская</a:t>
            </a:r>
            <a:r>
              <a:rPr sz="1600" b="1" spc="-25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роспись;</a:t>
            </a:r>
            <a:endParaRPr sz="1600" b="1" dirty="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385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spc="-200" dirty="0">
                <a:latin typeface="Constantia"/>
                <a:cs typeface="Constantia"/>
              </a:rPr>
              <a:t>Г</a:t>
            </a:r>
            <a:r>
              <a:rPr sz="1600" b="1" spc="-5" dirty="0">
                <a:latin typeface="Constantia"/>
                <a:cs typeface="Constantia"/>
              </a:rPr>
              <a:t>о</a:t>
            </a:r>
            <a:r>
              <a:rPr sz="1600" b="1" spc="-10" dirty="0">
                <a:latin typeface="Constantia"/>
                <a:cs typeface="Constantia"/>
              </a:rPr>
              <a:t>р</a:t>
            </a:r>
            <a:r>
              <a:rPr sz="1600" b="1" spc="-55" dirty="0">
                <a:latin typeface="Constantia"/>
                <a:cs typeface="Constantia"/>
              </a:rPr>
              <a:t>о</a:t>
            </a:r>
            <a:r>
              <a:rPr sz="1600" b="1" spc="-15" dirty="0">
                <a:latin typeface="Constantia"/>
                <a:cs typeface="Constantia"/>
              </a:rPr>
              <a:t>д</a:t>
            </a:r>
            <a:r>
              <a:rPr sz="1600" b="1" spc="-5" dirty="0">
                <a:latin typeface="Constantia"/>
                <a:cs typeface="Constantia"/>
              </a:rPr>
              <a:t>ец</a:t>
            </a:r>
            <a:r>
              <a:rPr sz="1600" b="1" spc="-10" dirty="0">
                <a:latin typeface="Constantia"/>
                <a:cs typeface="Constantia"/>
              </a:rPr>
              <a:t>ки</a:t>
            </a:r>
            <a:r>
              <a:rPr sz="1600" b="1" spc="-5" dirty="0">
                <a:latin typeface="Constantia"/>
                <a:cs typeface="Constantia"/>
              </a:rPr>
              <a:t>е</a:t>
            </a:r>
            <a:r>
              <a:rPr sz="1600" b="1" spc="-65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иг</a:t>
            </a:r>
            <a:r>
              <a:rPr sz="1600" b="1" spc="-35" dirty="0">
                <a:latin typeface="Constantia"/>
                <a:cs typeface="Constantia"/>
              </a:rPr>
              <a:t>р</a:t>
            </a:r>
            <a:r>
              <a:rPr sz="1600" b="1" spc="-10" dirty="0">
                <a:latin typeface="Constantia"/>
                <a:cs typeface="Constantia"/>
              </a:rPr>
              <a:t>ушки;</a:t>
            </a:r>
            <a:endParaRPr sz="1600" b="1" dirty="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385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spc="-10" dirty="0">
                <a:latin typeface="Constantia"/>
                <a:cs typeface="Constantia"/>
              </a:rPr>
              <a:t>Образцы</a:t>
            </a:r>
            <a:r>
              <a:rPr sz="1600" b="1" spc="-3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игрушек,</a:t>
            </a:r>
            <a:r>
              <a:rPr sz="1600" b="1" spc="1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вылепленные</a:t>
            </a:r>
            <a:r>
              <a:rPr sz="1600" b="1" spc="-105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детьми</a:t>
            </a:r>
            <a:r>
              <a:rPr sz="1600" b="1" spc="-15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и</a:t>
            </a:r>
            <a:r>
              <a:rPr sz="1600" b="1" spc="-55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предметы</a:t>
            </a:r>
            <a:r>
              <a:rPr sz="1600" b="1" spc="-15" dirty="0">
                <a:latin typeface="Constantia"/>
                <a:cs typeface="Constantia"/>
              </a:rPr>
              <a:t> народного</a:t>
            </a:r>
            <a:r>
              <a:rPr sz="1600" b="1" spc="-4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промысла;</a:t>
            </a:r>
            <a:endParaRPr sz="1600" b="1" dirty="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385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spc="-15" dirty="0">
                <a:latin typeface="Constantia"/>
                <a:cs typeface="Constantia"/>
              </a:rPr>
              <a:t>Стеки;</a:t>
            </a:r>
            <a:endParaRPr sz="1600" b="1" dirty="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385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spc="-5" dirty="0">
                <a:latin typeface="Constantia"/>
                <a:cs typeface="Constantia"/>
              </a:rPr>
              <a:t>Клей, </a:t>
            </a:r>
            <a:r>
              <a:rPr sz="1600" b="1" spc="-15" dirty="0">
                <a:latin typeface="Constantia"/>
                <a:cs typeface="Constantia"/>
              </a:rPr>
              <a:t>ножницы</a:t>
            </a:r>
            <a:r>
              <a:rPr sz="1600" b="1" spc="-30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с</a:t>
            </a:r>
            <a:r>
              <a:rPr sz="1600" b="1" spc="-70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безопасными</a:t>
            </a:r>
            <a:r>
              <a:rPr sz="1600" b="1" spc="-10" dirty="0">
                <a:latin typeface="Constantia"/>
                <a:cs typeface="Constantia"/>
              </a:rPr>
              <a:t> </a:t>
            </a:r>
            <a:r>
              <a:rPr sz="1600" b="1" spc="-20" dirty="0">
                <a:latin typeface="Constantia"/>
                <a:cs typeface="Constantia"/>
              </a:rPr>
              <a:t>(закругленными)</a:t>
            </a:r>
            <a:r>
              <a:rPr sz="1600" b="1" spc="1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концами</a:t>
            </a:r>
            <a:r>
              <a:rPr sz="1600" b="1" spc="-75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лезвий;</a:t>
            </a:r>
            <a:endParaRPr sz="1600" b="1" dirty="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385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spc="-35" dirty="0">
                <a:latin typeface="Constantia"/>
                <a:cs typeface="Constantia"/>
              </a:rPr>
              <a:t>Готовые</a:t>
            </a:r>
            <a:r>
              <a:rPr sz="1600" b="1" spc="-80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формы</a:t>
            </a:r>
            <a:r>
              <a:rPr sz="1600" b="1" spc="-10" dirty="0">
                <a:latin typeface="Constantia"/>
                <a:cs typeface="Constantia"/>
              </a:rPr>
              <a:t> предметов</a:t>
            </a:r>
            <a:r>
              <a:rPr sz="1600" b="1" spc="20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(птицы,</a:t>
            </a:r>
            <a:r>
              <a:rPr sz="1600" b="1" spc="-10" dirty="0">
                <a:latin typeface="Constantia"/>
                <a:cs typeface="Constantia"/>
              </a:rPr>
              <a:t> животные,</a:t>
            </a:r>
            <a:r>
              <a:rPr sz="1600" b="1" spc="1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цветы,</a:t>
            </a:r>
            <a:r>
              <a:rPr sz="1600" b="1" spc="-20" dirty="0">
                <a:latin typeface="Constantia"/>
                <a:cs typeface="Constantia"/>
              </a:rPr>
              <a:t> </a:t>
            </a:r>
            <a:r>
              <a:rPr sz="1600" b="1" spc="-15" dirty="0">
                <a:latin typeface="Constantia"/>
                <a:cs typeface="Constantia"/>
              </a:rPr>
              <a:t>насекомые);</a:t>
            </a:r>
            <a:endParaRPr sz="1600" b="1" dirty="0">
              <a:latin typeface="Constantia"/>
              <a:cs typeface="Constantia"/>
            </a:endParaRPr>
          </a:p>
          <a:p>
            <a:pPr marL="286385" marR="954405" indent="-274320">
              <a:lnSpc>
                <a:spcPct val="100000"/>
              </a:lnSpc>
              <a:spcBef>
                <a:spcPts val="385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spc="-5" dirty="0">
                <a:latin typeface="Constantia"/>
                <a:cs typeface="Constantia"/>
              </a:rPr>
              <a:t>Д</a:t>
            </a:r>
            <a:r>
              <a:rPr sz="1600" b="1" dirty="0">
                <a:latin typeface="Constantia"/>
                <a:cs typeface="Constantia"/>
              </a:rPr>
              <a:t>и</a:t>
            </a:r>
            <a:r>
              <a:rPr sz="1600" b="1" spc="-5" dirty="0">
                <a:latin typeface="Constantia"/>
                <a:cs typeface="Constantia"/>
              </a:rPr>
              <a:t>д</a:t>
            </a:r>
            <a:r>
              <a:rPr sz="1600" b="1" dirty="0">
                <a:latin typeface="Constantia"/>
                <a:cs typeface="Constantia"/>
              </a:rPr>
              <a:t>а</a:t>
            </a:r>
            <a:r>
              <a:rPr sz="1600" b="1" spc="-10" dirty="0">
                <a:latin typeface="Constantia"/>
                <a:cs typeface="Constantia"/>
              </a:rPr>
              <a:t>к</a:t>
            </a:r>
            <a:r>
              <a:rPr sz="1600" b="1" spc="-15" dirty="0">
                <a:latin typeface="Constantia"/>
                <a:cs typeface="Constantia"/>
              </a:rPr>
              <a:t>т</a:t>
            </a:r>
            <a:r>
              <a:rPr sz="1600" b="1" spc="-5" dirty="0">
                <a:latin typeface="Constantia"/>
                <a:cs typeface="Constantia"/>
              </a:rPr>
              <a:t>ич</a:t>
            </a:r>
            <a:r>
              <a:rPr sz="1600" b="1" dirty="0">
                <a:latin typeface="Constantia"/>
                <a:cs typeface="Constantia"/>
              </a:rPr>
              <a:t>е</a:t>
            </a:r>
            <a:r>
              <a:rPr sz="1600" b="1" spc="-10" dirty="0">
                <a:latin typeface="Constantia"/>
                <a:cs typeface="Constantia"/>
              </a:rPr>
              <a:t>с</a:t>
            </a:r>
            <a:r>
              <a:rPr sz="1600" b="1" spc="-15" dirty="0">
                <a:latin typeface="Constantia"/>
                <a:cs typeface="Constantia"/>
              </a:rPr>
              <a:t>к</a:t>
            </a:r>
            <a:r>
              <a:rPr sz="1600" b="1" spc="-5" dirty="0">
                <a:latin typeface="Constantia"/>
                <a:cs typeface="Constantia"/>
              </a:rPr>
              <a:t>ие</a:t>
            </a:r>
            <a:r>
              <a:rPr sz="1600" b="1" spc="-30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иг</a:t>
            </a:r>
            <a:r>
              <a:rPr sz="1600" b="1" spc="-15" dirty="0">
                <a:latin typeface="Constantia"/>
                <a:cs typeface="Constantia"/>
              </a:rPr>
              <a:t>р</a:t>
            </a:r>
            <a:r>
              <a:rPr sz="1600" b="1" spc="-5" dirty="0">
                <a:latin typeface="Constantia"/>
                <a:cs typeface="Constantia"/>
              </a:rPr>
              <a:t>ы</a:t>
            </a:r>
            <a:r>
              <a:rPr sz="1600" b="1" spc="-25" dirty="0">
                <a:latin typeface="Constantia"/>
                <a:cs typeface="Constantia"/>
              </a:rPr>
              <a:t> </a:t>
            </a:r>
            <a:r>
              <a:rPr sz="1600" b="1" spc="-15" dirty="0">
                <a:latin typeface="Constantia"/>
                <a:cs typeface="Constantia"/>
              </a:rPr>
              <a:t>п</a:t>
            </a:r>
            <a:r>
              <a:rPr sz="1600" b="1" spc="-5" dirty="0">
                <a:latin typeface="Constantia"/>
                <a:cs typeface="Constantia"/>
              </a:rPr>
              <a:t>о</a:t>
            </a:r>
            <a:r>
              <a:rPr sz="1600" b="1" spc="-100" dirty="0">
                <a:latin typeface="Constantia"/>
                <a:cs typeface="Constantia"/>
              </a:rPr>
              <a:t> </a:t>
            </a:r>
            <a:r>
              <a:rPr sz="1600" b="1" spc="-15" dirty="0">
                <a:latin typeface="Constantia"/>
                <a:cs typeface="Constantia"/>
              </a:rPr>
              <a:t>д</a:t>
            </a:r>
            <a:r>
              <a:rPr sz="1600" b="1" spc="-5" dirty="0">
                <a:latin typeface="Constantia"/>
                <a:cs typeface="Constantia"/>
              </a:rPr>
              <a:t>е</a:t>
            </a:r>
            <a:r>
              <a:rPr sz="1600" b="1" spc="-45" dirty="0">
                <a:latin typeface="Constantia"/>
                <a:cs typeface="Constantia"/>
              </a:rPr>
              <a:t>к</a:t>
            </a:r>
            <a:r>
              <a:rPr sz="1600" b="1" spc="-5" dirty="0">
                <a:latin typeface="Constantia"/>
                <a:cs typeface="Constantia"/>
              </a:rPr>
              <a:t>о</a:t>
            </a:r>
            <a:r>
              <a:rPr sz="1600" b="1" spc="-10" dirty="0">
                <a:latin typeface="Constantia"/>
                <a:cs typeface="Constantia"/>
              </a:rPr>
              <a:t>р</a:t>
            </a:r>
            <a:r>
              <a:rPr sz="1600" b="1" spc="-40" dirty="0">
                <a:latin typeface="Constantia"/>
                <a:cs typeface="Constantia"/>
              </a:rPr>
              <a:t>а</a:t>
            </a:r>
            <a:r>
              <a:rPr sz="1600" b="1" spc="-10" dirty="0">
                <a:latin typeface="Constantia"/>
                <a:cs typeface="Constantia"/>
              </a:rPr>
              <a:t>тивн</a:t>
            </a:r>
            <a:r>
              <a:rPr sz="1600" b="1" dirty="0">
                <a:latin typeface="Constantia"/>
                <a:cs typeface="Constantia"/>
              </a:rPr>
              <a:t>о</a:t>
            </a:r>
            <a:r>
              <a:rPr sz="1600" b="1" spc="-5" dirty="0">
                <a:latin typeface="Constantia"/>
                <a:cs typeface="Constantia"/>
              </a:rPr>
              <a:t>-п</a:t>
            </a:r>
            <a:r>
              <a:rPr sz="1600" b="1" spc="-15" dirty="0">
                <a:latin typeface="Constantia"/>
                <a:cs typeface="Constantia"/>
              </a:rPr>
              <a:t>р</a:t>
            </a:r>
            <a:r>
              <a:rPr sz="1600" b="1" spc="-5" dirty="0">
                <a:latin typeface="Constantia"/>
                <a:cs typeface="Constantia"/>
              </a:rPr>
              <a:t>иклад</a:t>
            </a:r>
            <a:r>
              <a:rPr sz="1600" b="1" spc="-10" dirty="0">
                <a:latin typeface="Constantia"/>
                <a:cs typeface="Constantia"/>
              </a:rPr>
              <a:t>ном</a:t>
            </a:r>
            <a:r>
              <a:rPr sz="1600" b="1" spc="-5" dirty="0">
                <a:latin typeface="Constantia"/>
                <a:cs typeface="Constantia"/>
              </a:rPr>
              <a:t>у</a:t>
            </a:r>
            <a:r>
              <a:rPr sz="1600" b="1" spc="-35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ис</a:t>
            </a:r>
            <a:r>
              <a:rPr sz="1600" b="1" spc="-10" dirty="0">
                <a:latin typeface="Constantia"/>
                <a:cs typeface="Constantia"/>
              </a:rPr>
              <a:t>к</a:t>
            </a:r>
            <a:r>
              <a:rPr sz="1600" b="1" spc="-45" dirty="0">
                <a:latin typeface="Constantia"/>
                <a:cs typeface="Constantia"/>
              </a:rPr>
              <a:t>у</a:t>
            </a:r>
            <a:r>
              <a:rPr sz="1600" b="1" spc="-50" dirty="0">
                <a:latin typeface="Constantia"/>
                <a:cs typeface="Constantia"/>
              </a:rPr>
              <a:t>с</a:t>
            </a:r>
            <a:r>
              <a:rPr sz="1600" b="1" spc="-10" dirty="0">
                <a:latin typeface="Constantia"/>
                <a:cs typeface="Constantia"/>
              </a:rPr>
              <a:t>с</a:t>
            </a:r>
            <a:r>
              <a:rPr sz="1600" b="1" spc="-15" dirty="0">
                <a:latin typeface="Constantia"/>
                <a:cs typeface="Constantia"/>
              </a:rPr>
              <a:t>т</a:t>
            </a:r>
            <a:r>
              <a:rPr sz="1600" b="1" spc="-10" dirty="0">
                <a:latin typeface="Constantia"/>
                <a:cs typeface="Constantia"/>
              </a:rPr>
              <a:t>в</a:t>
            </a:r>
            <a:r>
              <a:rPr sz="1600" b="1" spc="-5" dirty="0">
                <a:latin typeface="Constantia"/>
                <a:cs typeface="Constantia"/>
              </a:rPr>
              <a:t>у </a:t>
            </a:r>
            <a:r>
              <a:rPr sz="1600" b="1" spc="-10" dirty="0">
                <a:latin typeface="Constantia"/>
                <a:cs typeface="Constantia"/>
              </a:rPr>
              <a:t>на  композиционные</a:t>
            </a:r>
            <a:r>
              <a:rPr sz="1600" b="1" spc="-5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навыки;</a:t>
            </a:r>
            <a:endParaRPr sz="1600" b="1" dirty="0">
              <a:latin typeface="Constantia"/>
              <a:cs typeface="Constantia"/>
            </a:endParaRPr>
          </a:p>
          <a:p>
            <a:pPr marL="286385" marR="384175" indent="-274320">
              <a:lnSpc>
                <a:spcPct val="100000"/>
              </a:lnSpc>
              <a:spcBef>
                <a:spcPts val="385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spc="-10" dirty="0">
                <a:latin typeface="Constantia"/>
                <a:cs typeface="Constantia"/>
              </a:rPr>
              <a:t>Сыпучий </a:t>
            </a:r>
            <a:r>
              <a:rPr sz="1600" b="1" spc="-15" dirty="0">
                <a:latin typeface="Constantia"/>
                <a:cs typeface="Constantia"/>
              </a:rPr>
              <a:t>(крупы, сахар…) </a:t>
            </a:r>
            <a:r>
              <a:rPr sz="1600" b="1" spc="-5" dirty="0">
                <a:latin typeface="Constantia"/>
                <a:cs typeface="Constantia"/>
              </a:rPr>
              <a:t>и </a:t>
            </a:r>
            <a:r>
              <a:rPr sz="1600" b="1" spc="-10" dirty="0">
                <a:latin typeface="Constantia"/>
                <a:cs typeface="Constantia"/>
              </a:rPr>
              <a:t>природный материал </a:t>
            </a:r>
            <a:r>
              <a:rPr sz="1600" b="1" spc="-5" dirty="0">
                <a:latin typeface="Constantia"/>
                <a:cs typeface="Constantia"/>
              </a:rPr>
              <a:t>(засушенные </a:t>
            </a:r>
            <a:r>
              <a:rPr sz="1600" b="1" spc="-10" dirty="0">
                <a:latin typeface="Constantia"/>
                <a:cs typeface="Constantia"/>
              </a:rPr>
              <a:t>листья, </a:t>
            </a:r>
            <a:r>
              <a:rPr sz="1600" b="1" spc="-39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т</a:t>
            </a:r>
            <a:r>
              <a:rPr sz="1600" b="1" spc="-15" dirty="0">
                <a:latin typeface="Constantia"/>
                <a:cs typeface="Constantia"/>
              </a:rPr>
              <a:t>р</a:t>
            </a:r>
            <a:r>
              <a:rPr sz="1600" b="1" spc="-5" dirty="0">
                <a:latin typeface="Constantia"/>
                <a:cs typeface="Constantia"/>
              </a:rPr>
              <a:t>авы,</a:t>
            </a:r>
            <a:r>
              <a:rPr sz="1600" b="1" spc="-7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леп</a:t>
            </a:r>
            <a:r>
              <a:rPr sz="1600" b="1" spc="-5" dirty="0">
                <a:latin typeface="Constantia"/>
                <a:cs typeface="Constantia"/>
              </a:rPr>
              <a:t>е</a:t>
            </a:r>
            <a:r>
              <a:rPr sz="1600" b="1" spc="-10" dirty="0">
                <a:latin typeface="Constantia"/>
                <a:cs typeface="Constantia"/>
              </a:rPr>
              <a:t>с</a:t>
            </a:r>
            <a:r>
              <a:rPr sz="1600" b="1" spc="-15" dirty="0">
                <a:latin typeface="Constantia"/>
                <a:cs typeface="Constantia"/>
              </a:rPr>
              <a:t>т</a:t>
            </a:r>
            <a:r>
              <a:rPr sz="1600" b="1" spc="-10" dirty="0">
                <a:latin typeface="Constantia"/>
                <a:cs typeface="Constantia"/>
              </a:rPr>
              <a:t>к</a:t>
            </a:r>
            <a:r>
              <a:rPr sz="1600" b="1" spc="-5" dirty="0">
                <a:latin typeface="Constantia"/>
                <a:cs typeface="Constantia"/>
              </a:rPr>
              <a:t>и</a:t>
            </a:r>
            <a:r>
              <a:rPr sz="1600" b="1" spc="-3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цве</a:t>
            </a:r>
            <a:r>
              <a:rPr sz="1600" b="1" spc="-30" dirty="0">
                <a:latin typeface="Constantia"/>
                <a:cs typeface="Constantia"/>
              </a:rPr>
              <a:t>т</a:t>
            </a:r>
            <a:r>
              <a:rPr sz="1600" b="1" spc="-5" dirty="0">
                <a:latin typeface="Constantia"/>
                <a:cs typeface="Constantia"/>
              </a:rPr>
              <a:t>ов,</a:t>
            </a:r>
            <a:r>
              <a:rPr sz="1600" b="1" spc="-40" dirty="0">
                <a:latin typeface="Constantia"/>
                <a:cs typeface="Constantia"/>
              </a:rPr>
              <a:t> </a:t>
            </a:r>
            <a:r>
              <a:rPr sz="1600" b="1" spc="-50" dirty="0">
                <a:latin typeface="Constantia"/>
                <a:cs typeface="Constantia"/>
              </a:rPr>
              <a:t>с</a:t>
            </a:r>
            <a:r>
              <a:rPr sz="1600" b="1" spc="-5" dirty="0">
                <a:latin typeface="Constantia"/>
                <a:cs typeface="Constantia"/>
              </a:rPr>
              <a:t>еме</a:t>
            </a:r>
            <a:r>
              <a:rPr sz="1600" b="1" spc="-10" dirty="0">
                <a:latin typeface="Constantia"/>
                <a:cs typeface="Constantia"/>
              </a:rPr>
              <a:t>н</a:t>
            </a:r>
            <a:r>
              <a:rPr sz="1600" b="1" spc="-5" dirty="0">
                <a:latin typeface="Constantia"/>
                <a:cs typeface="Constantia"/>
              </a:rPr>
              <a:t>а</a:t>
            </a:r>
            <a:r>
              <a:rPr sz="1600" b="1" spc="-55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и</a:t>
            </a:r>
            <a:r>
              <a:rPr sz="1600" b="1" spc="-65" dirty="0">
                <a:latin typeface="Constantia"/>
                <a:cs typeface="Constantia"/>
              </a:rPr>
              <a:t> </a:t>
            </a:r>
            <a:r>
              <a:rPr sz="1600" b="1" spc="-105" dirty="0">
                <a:latin typeface="Constantia"/>
                <a:cs typeface="Constantia"/>
              </a:rPr>
              <a:t>т</a:t>
            </a:r>
            <a:r>
              <a:rPr sz="1600" b="1" spc="-5" dirty="0">
                <a:latin typeface="Constantia"/>
                <a:cs typeface="Constantia"/>
              </a:rPr>
              <a:t>.</a:t>
            </a:r>
            <a:r>
              <a:rPr sz="1600" b="1" spc="-55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д.);</a:t>
            </a:r>
            <a:endParaRPr sz="1600" b="1" dirty="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385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spc="-15" dirty="0">
                <a:latin typeface="Constantia"/>
                <a:cs typeface="Constantia"/>
              </a:rPr>
              <a:t>Репродукции</a:t>
            </a:r>
            <a:r>
              <a:rPr sz="1600" b="1" spc="-30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произведений</a:t>
            </a:r>
            <a:r>
              <a:rPr sz="1600" b="1" spc="-6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живописи;</a:t>
            </a:r>
            <a:endParaRPr sz="1600" b="1" dirty="0">
              <a:latin typeface="Constantia"/>
              <a:cs typeface="Constantia"/>
            </a:endParaRPr>
          </a:p>
          <a:p>
            <a:pPr marL="287020" indent="-274320">
              <a:lnSpc>
                <a:spcPct val="100000"/>
              </a:lnSpc>
              <a:spcBef>
                <a:spcPts val="384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spc="-10" dirty="0">
                <a:latin typeface="Constantia"/>
                <a:cs typeface="Constantia"/>
              </a:rPr>
              <a:t>Предметы</a:t>
            </a:r>
            <a:r>
              <a:rPr sz="1600" b="1" spc="-2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по</a:t>
            </a:r>
            <a:r>
              <a:rPr sz="1600" b="1" spc="-60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нетрадиционному</a:t>
            </a:r>
            <a:r>
              <a:rPr sz="1600" b="1" spc="-2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рисованию</a:t>
            </a:r>
            <a:r>
              <a:rPr sz="1600" b="1" spc="-25" dirty="0">
                <a:latin typeface="Constantia"/>
                <a:cs typeface="Constantia"/>
              </a:rPr>
              <a:t> </a:t>
            </a:r>
            <a:r>
              <a:rPr sz="1600" b="1" spc="-15" dirty="0">
                <a:latin typeface="Constantia"/>
                <a:cs typeface="Constantia"/>
              </a:rPr>
              <a:t>(поролон,</a:t>
            </a:r>
            <a:r>
              <a:rPr sz="1600" b="1" spc="-10" dirty="0">
                <a:latin typeface="Constantia"/>
                <a:cs typeface="Constantia"/>
              </a:rPr>
              <a:t> свечи,</a:t>
            </a:r>
            <a:r>
              <a:rPr sz="1600" b="1" spc="-25" dirty="0">
                <a:latin typeface="Constantia"/>
                <a:cs typeface="Constantia"/>
              </a:rPr>
              <a:t> </a:t>
            </a:r>
            <a:r>
              <a:rPr sz="1600" b="1" spc="-15" dirty="0" err="1" smtClean="0">
                <a:latin typeface="Constantia"/>
                <a:cs typeface="Constantia"/>
              </a:rPr>
              <a:t>ватные</a:t>
            </a:r>
            <a:r>
              <a:rPr lang="ru-RU" sz="1600" b="1" dirty="0">
                <a:latin typeface="Constantia"/>
                <a:cs typeface="Constantia"/>
              </a:rPr>
              <a:t> </a:t>
            </a:r>
            <a:r>
              <a:rPr sz="1600" b="1" spc="-10" dirty="0" err="1" smtClean="0">
                <a:latin typeface="Constantia"/>
                <a:cs typeface="Constantia"/>
              </a:rPr>
              <a:t>палочки</a:t>
            </a:r>
            <a:r>
              <a:rPr sz="1600" b="1" spc="-10" dirty="0">
                <a:latin typeface="Constantia"/>
                <a:cs typeface="Constantia"/>
              </a:rPr>
              <a:t>,</a:t>
            </a:r>
            <a:r>
              <a:rPr sz="1600" b="1" spc="-1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зубные</a:t>
            </a:r>
            <a:r>
              <a:rPr sz="1600" b="1" spc="-5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щётки,</a:t>
            </a:r>
            <a:r>
              <a:rPr sz="1600" b="1" spc="5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штампы,</a:t>
            </a:r>
            <a:r>
              <a:rPr sz="1600" b="1" spc="-15" dirty="0">
                <a:latin typeface="Constantia"/>
                <a:cs typeface="Constantia"/>
              </a:rPr>
              <a:t> трубочки</a:t>
            </a:r>
            <a:r>
              <a:rPr sz="1600" b="1" spc="-40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для</a:t>
            </a:r>
            <a:r>
              <a:rPr sz="1600" b="1" spc="-40" dirty="0">
                <a:latin typeface="Constantia"/>
                <a:cs typeface="Constantia"/>
              </a:rPr>
              <a:t> </a:t>
            </a:r>
            <a:r>
              <a:rPr sz="1600" b="1" spc="-15" dirty="0">
                <a:latin typeface="Constantia"/>
                <a:cs typeface="Constantia"/>
              </a:rPr>
              <a:t>коктейля</a:t>
            </a:r>
            <a:r>
              <a:rPr sz="1600" b="1" spc="-30" dirty="0">
                <a:latin typeface="Constantia"/>
                <a:cs typeface="Constantia"/>
              </a:rPr>
              <a:t> </a:t>
            </a:r>
            <a:r>
              <a:rPr sz="1600" b="1" spc="-5" dirty="0">
                <a:latin typeface="Constantia"/>
                <a:cs typeface="Constantia"/>
              </a:rPr>
              <a:t>и</a:t>
            </a:r>
            <a:r>
              <a:rPr sz="1600" b="1" spc="-40" dirty="0">
                <a:latin typeface="Constantia"/>
                <a:cs typeface="Constantia"/>
              </a:rPr>
              <a:t> </a:t>
            </a:r>
            <a:r>
              <a:rPr sz="1600" b="1" spc="-15" dirty="0">
                <a:latin typeface="Constantia"/>
                <a:cs typeface="Constantia"/>
              </a:rPr>
              <a:t>пр.);</a:t>
            </a:r>
            <a:endParaRPr sz="1600" b="1" dirty="0">
              <a:latin typeface="Constantia"/>
              <a:cs typeface="Constantia"/>
            </a:endParaRPr>
          </a:p>
          <a:p>
            <a:pPr marL="286385" marR="194945" indent="-274320">
              <a:lnSpc>
                <a:spcPct val="100000"/>
              </a:lnSpc>
              <a:spcBef>
                <a:spcPts val="385"/>
              </a:spcBef>
              <a:buClr>
                <a:srgbClr val="E7BB29"/>
              </a:buClr>
              <a:buSzPct val="93750"/>
              <a:buFont typeface="Segoe UI Symbol"/>
              <a:buChar char="⚫"/>
              <a:tabLst>
                <a:tab pos="286385" algn="l"/>
                <a:tab pos="287020" algn="l"/>
              </a:tabLst>
            </a:pPr>
            <a:r>
              <a:rPr sz="1600" b="1" spc="-15" dirty="0">
                <a:latin typeface="Constantia"/>
                <a:cs typeface="Constantia"/>
              </a:rPr>
              <a:t>Схемы </a:t>
            </a:r>
            <a:r>
              <a:rPr sz="1600" b="1" spc="-5" dirty="0">
                <a:latin typeface="Constantia"/>
                <a:cs typeface="Constantia"/>
              </a:rPr>
              <a:t>– </a:t>
            </a:r>
            <a:r>
              <a:rPr sz="1600" b="1" spc="-10" dirty="0">
                <a:latin typeface="Constantia"/>
                <a:cs typeface="Constantia"/>
              </a:rPr>
              <a:t>алгоритмы рисования, </a:t>
            </a:r>
            <a:r>
              <a:rPr sz="1600" b="1" spc="-15" dirty="0">
                <a:latin typeface="Constantia"/>
                <a:cs typeface="Constantia"/>
              </a:rPr>
              <a:t>изготовления поделок, </a:t>
            </a:r>
            <a:r>
              <a:rPr sz="1600" b="1" spc="-10" dirty="0">
                <a:latin typeface="Constantia"/>
                <a:cs typeface="Constantia"/>
              </a:rPr>
              <a:t>лепки </a:t>
            </a:r>
            <a:r>
              <a:rPr sz="1600" b="1" spc="-15" dirty="0">
                <a:latin typeface="Constantia"/>
                <a:cs typeface="Constantia"/>
              </a:rPr>
              <a:t>различных </a:t>
            </a:r>
            <a:r>
              <a:rPr sz="1600" b="1" spc="-390" dirty="0">
                <a:latin typeface="Constantia"/>
                <a:cs typeface="Constantia"/>
              </a:rPr>
              <a:t> </a:t>
            </a:r>
            <a:r>
              <a:rPr sz="1600" b="1" spc="-10" dirty="0">
                <a:latin typeface="Constantia"/>
                <a:cs typeface="Constantia"/>
              </a:rPr>
              <a:t>предметов</a:t>
            </a:r>
            <a:endParaRPr sz="1600" b="1" dirty="0">
              <a:latin typeface="Constantia"/>
              <a:cs typeface="Constant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03698" y="1386944"/>
            <a:ext cx="2175867" cy="1371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рандаши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Карандаши" id="{43A7522A-7FCF-4929-A0B1-966C9DF51CC6}" vid="{B394AD63-38DD-4957-B53C-C555B5DB952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912</TotalTime>
  <Words>1409</Words>
  <Application>Microsoft Office PowerPoint</Application>
  <PresentationFormat>Экран (4:3)</PresentationFormat>
  <Paragraphs>147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Calibri</vt:lpstr>
      <vt:lpstr>Constantia</vt:lpstr>
      <vt:lpstr>Segoe UI Symbol</vt:lpstr>
      <vt:lpstr>Times New Roman</vt:lpstr>
      <vt:lpstr>Карандаши</vt:lpstr>
      <vt:lpstr>Центр художественного творчества  по художественно – эстетическому развитию дошкольника в разных возрастных группах в контексте ФГОС ДО</vt:lpstr>
      <vt:lpstr>Художественно-эстетическое развитие (согласно Программе  «От рождения до школы»)</vt:lpstr>
      <vt:lpstr>  «Чем больше мастерства  в детской руке,  тем умнее ребенок»  В. А. Сухомлинский Цель художественного творчества:    </vt:lpstr>
      <vt:lpstr>Воспитательные задачи изобразительной деятельности:    </vt:lpstr>
      <vt:lpstr>Воспитательные задачи изобразительной деятельности:    </vt:lpstr>
      <vt:lpstr>Требования к созданию и  оформлению центра художественного творчества                     в соответствии с ФГОС</vt:lpstr>
      <vt:lpstr>Составляющие материалы для уголка  группы раннего возраста:</vt:lpstr>
      <vt:lpstr>Составляющие материалы для уголка  младшей группы:</vt:lpstr>
      <vt:lpstr>Составляющие материалы для уголка  средней группы:</vt:lpstr>
      <vt:lpstr>Составляющие материалы  для уголка  старшей группы:</vt:lpstr>
      <vt:lpstr>Составляющие материалы для уголка  подготовительной группы:</vt:lpstr>
      <vt:lpstr>Наглядность  в центре художественного творчества</vt:lpstr>
      <vt:lpstr>Выводы</vt:lpstr>
      <vt:lpstr>Рекомендации педагогам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«Содержание уголка детского творчества по художественно-эстетическому развитию дошкольника в разных возрастных параллелях в контексте ФГОС ДО»</dc:title>
  <dc:creator>Елена</dc:creator>
  <cp:lastModifiedBy>Tema</cp:lastModifiedBy>
  <cp:revision>85</cp:revision>
  <dcterms:created xsi:type="dcterms:W3CDTF">2023-02-04T16:04:45Z</dcterms:created>
  <dcterms:modified xsi:type="dcterms:W3CDTF">2023-02-16T20:40:34Z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2020-12-13T00:00:00Z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2023-02-04T00:00:00Z</vt:filetime>
  </property>
</Properties>
</file>