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jpg"/>
  <Override PartName="/ppt/media/image7.jpg" ContentType="image/jpg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2" r:id="rId1"/>
  </p:sldMasterIdLst>
  <p:notesMasterIdLst>
    <p:notesMasterId r:id="rId18"/>
  </p:notesMasterIdLst>
  <p:sldIdLst>
    <p:sldId id="279" r:id="rId2"/>
    <p:sldId id="280" r:id="rId3"/>
    <p:sldId id="282" r:id="rId4"/>
    <p:sldId id="287" r:id="rId5"/>
    <p:sldId id="289" r:id="rId6"/>
    <p:sldId id="258" r:id="rId7"/>
    <p:sldId id="259" r:id="rId8"/>
    <p:sldId id="260" r:id="rId9"/>
    <p:sldId id="261" r:id="rId10"/>
    <p:sldId id="281" r:id="rId11"/>
    <p:sldId id="263" r:id="rId12"/>
    <p:sldId id="290" r:id="rId13"/>
    <p:sldId id="283" r:id="rId14"/>
    <p:sldId id="285" r:id="rId15"/>
    <p:sldId id="288" r:id="rId16"/>
    <p:sldId id="28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9DE59-B6BD-40F4-BD04-3EA08C1C2A31}" type="datetimeFigureOut">
              <a:rPr lang="ru-RU" smtClean="0"/>
              <a:t>17.02.2023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AC8DF-7841-40F5-B8F2-75B5BA2EC0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74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C8DF-7841-40F5-B8F2-75B5BA2EC09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848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AC8DF-7841-40F5-B8F2-75B5BA2EC09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96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32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220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58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37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8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72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94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4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20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3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2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97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18" Type="http://schemas.openxmlformats.org/officeDocument/2006/relationships/image" Target="../media/image31.jpeg"/><Relationship Id="rId3" Type="http://schemas.openxmlformats.org/officeDocument/2006/relationships/image" Target="../media/image16.jpeg"/><Relationship Id="rId21" Type="http://schemas.openxmlformats.org/officeDocument/2006/relationships/image" Target="../media/image34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17" Type="http://schemas.openxmlformats.org/officeDocument/2006/relationships/image" Target="../media/image3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eg"/><Relationship Id="rId20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5" Type="http://schemas.openxmlformats.org/officeDocument/2006/relationships/image" Target="../media/image28.jpeg"/><Relationship Id="rId10" Type="http://schemas.openxmlformats.org/officeDocument/2006/relationships/image" Target="../media/image23.jpeg"/><Relationship Id="rId19" Type="http://schemas.openxmlformats.org/officeDocument/2006/relationships/image" Target="../media/image32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Relationship Id="rId22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929" y="2133600"/>
            <a:ext cx="7162800" cy="129539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Ц</a:t>
            </a:r>
            <a:r>
              <a:rPr lang="ru-RU" b="1" dirty="0" smtClean="0">
                <a:solidFill>
                  <a:srgbClr val="7030A0"/>
                </a:solidFill>
              </a:rPr>
              <a:t>ентр художественного </a:t>
            </a:r>
            <a:r>
              <a:rPr lang="ru-RU" b="1" dirty="0" smtClean="0">
                <a:solidFill>
                  <a:srgbClr val="7030A0"/>
                </a:solidFill>
              </a:rPr>
              <a:t>творчества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по </a:t>
            </a:r>
            <a:r>
              <a:rPr lang="ru-RU" b="1" dirty="0" smtClean="0">
                <a:solidFill>
                  <a:srgbClr val="7030A0"/>
                </a:solidFill>
              </a:rPr>
              <a:t>художественно – эстетическому развитию дошкольника в разных возрастных группах в контексте ФГОС ДО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0" y="3733800"/>
            <a:ext cx="4038600" cy="1600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Подготовила: </a:t>
            </a:r>
            <a:r>
              <a:rPr lang="ru-RU" sz="2000" b="1" dirty="0" err="1" smtClean="0">
                <a:solidFill>
                  <a:schemeClr val="tx1"/>
                </a:solidFill>
              </a:rPr>
              <a:t>Миннуллина</a:t>
            </a:r>
            <a:r>
              <a:rPr lang="ru-RU" sz="2000" b="1" dirty="0" smtClean="0">
                <a:solidFill>
                  <a:schemeClr val="tx1"/>
                </a:solidFill>
              </a:rPr>
              <a:t> Ф.А.-воспитатель </a:t>
            </a:r>
            <a:r>
              <a:rPr lang="ru-RU" sz="2000" b="1" dirty="0" smtClean="0">
                <a:solidFill>
                  <a:schemeClr val="tx1"/>
                </a:solidFill>
              </a:rPr>
              <a:t>ВКК, педагог дополнительного образования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МБДОУ – детский сад №55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9000" y="5029200"/>
            <a:ext cx="2076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b="1" dirty="0"/>
              <a:t>Екатеринбург-2023</a:t>
            </a:r>
          </a:p>
        </p:txBody>
      </p:sp>
    </p:spTree>
    <p:extLst>
      <p:ext uri="{BB962C8B-B14F-4D97-AF65-F5344CB8AC3E}">
        <p14:creationId xmlns:p14="http://schemas.microsoft.com/office/powerpoint/2010/main" val="20669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0"/>
            <a:ext cx="6201367" cy="838200"/>
          </a:xfrm>
        </p:spPr>
        <p:txBody>
          <a:bodyPr>
            <a:normAutofit fontScale="90000"/>
          </a:bodyPr>
          <a:lstStyle/>
          <a:p>
            <a:r>
              <a:rPr lang="ru-RU" b="1" spc="-4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ос</a:t>
            </a:r>
            <a:r>
              <a:rPr lang="ru-RU" b="1" spc="-4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b="1" spc="-1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</a:rPr>
              <a:t>ля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</a:rPr>
              <a:t>ю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щие</a:t>
            </a:r>
            <a:r>
              <a:rPr lang="ru-RU" b="1" spc="-15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lang="ru-RU" b="1" spc="-75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b="1" spc="-35" dirty="0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ериалы</a:t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spc="-175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</a:rPr>
              <a:t>дл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lang="ru-RU" b="1" spc="-14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lang="ru-RU" b="1" spc="-7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lang="ru-RU" b="1" spc="-145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</a:rPr>
              <a:t>лка  старшей</a:t>
            </a:r>
            <a:r>
              <a:rPr lang="ru-RU" b="1" spc="-12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</a:rPr>
              <a:t>группы: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268" y="838200"/>
            <a:ext cx="8763000" cy="4906962"/>
          </a:xfrm>
        </p:spPr>
        <p:txBody>
          <a:bodyPr>
            <a:noAutofit/>
          </a:bodyPr>
          <a:lstStyle/>
          <a:p>
            <a:pPr marL="287020" indent="-274320">
              <a:lnSpc>
                <a:spcPct val="100000"/>
              </a:lnSpc>
              <a:spcBef>
                <a:spcPts val="9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Акварель,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цветные</a:t>
            </a:r>
            <a:r>
              <a:rPr lang="ru-RU" sz="1600" b="1" spc="-7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мелки, пастель,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сангина</a:t>
            </a:r>
            <a:r>
              <a:rPr lang="ru-RU" sz="1600" b="1" spc="-5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8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угольный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карандаш;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5" dirty="0" smtClean="0">
                <a:latin typeface="Constantia" panose="02030602050306030303" pitchFamily="18" charset="0"/>
                <a:cs typeface="Constantia"/>
              </a:rPr>
              <a:t>Простой и цветные</a:t>
            </a:r>
            <a:r>
              <a:rPr lang="ru-RU" sz="1600" b="1" spc="-35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 smtClean="0">
                <a:latin typeface="Constantia" panose="02030602050306030303" pitchFamily="18" charset="0"/>
                <a:cs typeface="Constantia"/>
              </a:rPr>
              <a:t>карандаши;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ts val="173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Альбомы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 err="1" smtClean="0">
                <a:latin typeface="Constantia" panose="02030602050306030303" pitchFamily="18" charset="0"/>
                <a:cs typeface="Constantia"/>
              </a:rPr>
              <a:t>Полхов-майданская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,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 smtClean="0">
                <a:latin typeface="Constantia" panose="02030602050306030303" pitchFamily="18" charset="0"/>
                <a:cs typeface="Constantia"/>
              </a:rPr>
              <a:t>Гжельская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,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 smtClean="0">
                <a:latin typeface="Constantia" panose="02030602050306030303" pitchFamily="18" charset="0"/>
                <a:cs typeface="Constantia"/>
              </a:rPr>
              <a:t>Хохломская, </a:t>
            </a:r>
          </a:p>
          <a:p>
            <a:pPr marL="287020" indent="-274320">
              <a:lnSpc>
                <a:spcPts val="173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5" dirty="0" err="1" smtClean="0">
                <a:latin typeface="Constantia" panose="02030602050306030303" pitchFamily="18" charset="0"/>
                <a:cs typeface="Constantia"/>
              </a:rPr>
              <a:t>Урало</a:t>
            </a:r>
            <a:r>
              <a:rPr lang="ru-RU" sz="1600" b="1" spc="-15" dirty="0" smtClean="0">
                <a:latin typeface="Constantia" panose="02030602050306030303" pitchFamily="18" charset="0"/>
                <a:cs typeface="Constantia"/>
              </a:rPr>
              <a:t> – сибирская,</a:t>
            </a:r>
            <a:r>
              <a:rPr lang="ru-RU" sz="1600" b="1" spc="10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 err="1" smtClean="0">
                <a:latin typeface="Constantia" panose="02030602050306030303" pitchFamily="18" charset="0"/>
                <a:cs typeface="Constantia"/>
              </a:rPr>
              <a:t>Каргопольская</a:t>
            </a:r>
            <a:r>
              <a:rPr lang="ru-RU" sz="1600" b="1" spc="-20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роспись,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 smtClean="0">
                <a:latin typeface="Constantia" panose="02030602050306030303" pitchFamily="18" charset="0"/>
                <a:cs typeface="Constantia"/>
              </a:rPr>
              <a:t>народные</a:t>
            </a:r>
            <a:r>
              <a:rPr lang="ru-RU" sz="1600" b="1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 smtClean="0">
                <a:latin typeface="Constantia" panose="02030602050306030303" pitchFamily="18" charset="0"/>
                <a:cs typeface="Constantia"/>
              </a:rPr>
              <a:t>игрушки,</a:t>
            </a:r>
            <a:r>
              <a:rPr lang="ru-RU" sz="1600" b="1" spc="-40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матрешки;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Фигурки,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либо</a:t>
            </a:r>
            <a:r>
              <a:rPr lang="ru-RU" sz="1600" b="1" spc="-6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бумага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в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форме</a:t>
            </a:r>
            <a:r>
              <a:rPr lang="ru-RU" sz="1600" b="1" spc="-3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народного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изделия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(поднос,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солонка,</a:t>
            </a:r>
            <a:r>
              <a:rPr lang="ru-RU" sz="1600" b="1" spc="-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чашка,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розетка</a:t>
            </a:r>
            <a:r>
              <a:rPr lang="ru-RU" sz="1600" b="1" spc="-5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7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др.);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marR="241935" indent="-274320">
              <a:lnSpc>
                <a:spcPts val="1540"/>
              </a:lnSpc>
              <a:spcBef>
                <a:spcPts val="370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Бумага</a:t>
            </a:r>
            <a:r>
              <a:rPr lang="ru-RU" sz="1600" b="1" spc="-6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в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форме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одежды</a:t>
            </a:r>
            <a:r>
              <a:rPr lang="ru-RU" sz="1600" b="1" spc="-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3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головных</a:t>
            </a:r>
            <a:r>
              <a:rPr lang="ru-RU" sz="1600" b="1" spc="-7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уборов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(кокошник,</a:t>
            </a:r>
            <a:r>
              <a:rPr lang="ru-RU" sz="1600" b="1" spc="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платок,</a:t>
            </a:r>
            <a:r>
              <a:rPr lang="ru-RU" sz="1600" b="1" spc="-3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свитер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7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др.),</a:t>
            </a:r>
            <a:r>
              <a:rPr lang="ru-RU" sz="1600" b="1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предметов </a:t>
            </a:r>
            <a:r>
              <a:rPr lang="ru-RU" sz="1600" b="1" spc="-38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быта</a:t>
            </a:r>
            <a:r>
              <a:rPr lang="ru-RU" sz="1600" b="1" spc="-4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(салфетка,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полотенце);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marR="703580" indent="-274320">
              <a:lnSpc>
                <a:spcPts val="1540"/>
              </a:lnSpc>
              <a:spcBef>
                <a:spcPts val="37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Природный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материал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(шишки, 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желуди,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ветки,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ягоды)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для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изготовления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игрушек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 </a:t>
            </a:r>
            <a:r>
              <a:rPr lang="ru-RU" sz="1600" b="1" spc="-39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сувениров;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10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Бросовый материал (катушки,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проволока</a:t>
            </a:r>
            <a:r>
              <a:rPr lang="ru-RU" sz="1600" b="1" spc="-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в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цветной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обмотке,</a:t>
            </a:r>
            <a:r>
              <a:rPr lang="ru-RU" sz="1600" b="1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пустые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 smtClean="0">
                <a:latin typeface="Constantia" panose="02030602050306030303" pitchFamily="18" charset="0"/>
                <a:cs typeface="Constantia"/>
              </a:rPr>
              <a:t>коробки</a:t>
            </a:r>
            <a:r>
              <a:rPr lang="ru-RU" sz="1600" b="1" spc="-15" dirty="0" smtClean="0">
                <a:latin typeface="Constantia" panose="02030602050306030303" pitchFamily="18" charset="0"/>
                <a:cs typeface="Constantia"/>
              </a:rPr>
              <a:t>, др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.);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Разнообразные</a:t>
            </a:r>
            <a:r>
              <a:rPr lang="ru-RU" sz="1600" b="1" spc="-7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материалы</a:t>
            </a:r>
            <a:r>
              <a:rPr lang="ru-RU" sz="1600" b="1" spc="-6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для</a:t>
            </a:r>
            <a:r>
              <a:rPr lang="ru-RU" sz="1600" b="1" spc="-9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лепки:</a:t>
            </a:r>
            <a:r>
              <a:rPr lang="ru-RU" sz="1600" b="1" spc="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косточки,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зернышки,</a:t>
            </a:r>
            <a:r>
              <a:rPr lang="ru-RU" sz="1600" b="1" spc="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бусинки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5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30" dirty="0">
                <a:latin typeface="Constantia" panose="02030602050306030303" pitchFamily="18" charset="0"/>
                <a:cs typeface="Constantia"/>
              </a:rPr>
              <a:t>т.д.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Кусочки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ткани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разной</a:t>
            </a:r>
            <a:r>
              <a:rPr lang="ru-RU" sz="1600" b="1" spc="-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фактуры,</a:t>
            </a:r>
            <a:r>
              <a:rPr lang="ru-RU" sz="1600" b="1" spc="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нитки,</a:t>
            </a:r>
            <a:r>
              <a:rPr lang="ru-RU" sz="1600" b="1" spc="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тонкие</a:t>
            </a:r>
            <a:r>
              <a:rPr lang="ru-RU" sz="1600" b="1" spc="-7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ленточки</a:t>
            </a:r>
            <a:r>
              <a:rPr lang="ru-RU" sz="1600" b="1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(для</a:t>
            </a:r>
            <a:r>
              <a:rPr lang="ru-RU" sz="1600" b="1" spc="-6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аппликации);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ct val="10000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Книжные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материалы</a:t>
            </a:r>
            <a:r>
              <a:rPr lang="ru-RU" sz="1600" b="1" spc="-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по</a:t>
            </a:r>
            <a:r>
              <a:rPr lang="ru-RU" sz="1600" b="1" spc="-6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разным</a:t>
            </a:r>
            <a:r>
              <a:rPr lang="ru-RU" sz="1600" b="1" spc="-4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жанрам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живописи,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архитектуры;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indent="-274320">
              <a:lnSpc>
                <a:spcPts val="1730"/>
              </a:lnSpc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Репродукции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 картин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известных</a:t>
            </a:r>
            <a:r>
              <a:rPr lang="ru-RU" sz="1600" b="1" spc="-6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художников,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демонстрирующие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различные</a:t>
            </a:r>
            <a:r>
              <a:rPr lang="ru-RU" sz="1600" b="1" spc="-6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жанры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>
              <a:lnSpc>
                <a:spcPts val="1535"/>
              </a:lnSpc>
            </a:pP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(пейзаж,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портрет,</a:t>
            </a:r>
            <a:r>
              <a:rPr lang="ru-RU" sz="1600" b="1" spc="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натюрморт),</a:t>
            </a:r>
            <a:r>
              <a:rPr lang="ru-RU" sz="1600" b="1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а</a:t>
            </a:r>
            <a:r>
              <a:rPr lang="ru-RU" sz="1600" b="1" spc="-6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также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портреты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живописцев</a:t>
            </a:r>
            <a:r>
              <a:rPr lang="ru-RU" sz="1600" b="1" spc="2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И.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Шишкин,</a:t>
            </a:r>
            <a:r>
              <a:rPr lang="ru-RU" sz="1600" b="1" spc="4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И.</a:t>
            </a:r>
            <a:r>
              <a:rPr lang="ru-RU" sz="1600" b="1" spc="-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Левитан,</a:t>
            </a:r>
            <a:r>
              <a:rPr lang="ru-RU" sz="1600" b="1" spc="3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5" dirty="0" err="1" smtClean="0">
                <a:latin typeface="Constantia" panose="02030602050306030303" pitchFamily="18" charset="0"/>
                <a:cs typeface="Constantia"/>
              </a:rPr>
              <a:t>В.</a:t>
            </a:r>
            <a:r>
              <a:rPr lang="ru-RU" sz="1600" b="1" spc="-10" dirty="0" err="1" smtClean="0">
                <a:latin typeface="Constantia" panose="02030602050306030303" pitchFamily="18" charset="0"/>
                <a:cs typeface="Constantia"/>
              </a:rPr>
              <a:t>Серов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,</a:t>
            </a:r>
            <a:r>
              <a:rPr lang="ru-RU" sz="1600" b="1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И.</a:t>
            </a:r>
            <a:r>
              <a:rPr lang="ru-RU" sz="1600" b="1" spc="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Грабарь,</a:t>
            </a:r>
            <a:r>
              <a:rPr lang="ru-RU" sz="1600" b="1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П.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Кончаловский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8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др.;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marR="468630" indent="-274320">
              <a:lnSpc>
                <a:spcPct val="80000"/>
              </a:lnSpc>
              <a:spcBef>
                <a:spcPts val="390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Дидактические игры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по декоративно-прикладному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искусству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на </a:t>
            </a:r>
            <a:r>
              <a:rPr lang="ru-RU" sz="1600" b="1" spc="-25" dirty="0">
                <a:latin typeface="Constantia" panose="02030602050306030303" pitchFamily="18" charset="0"/>
                <a:cs typeface="Constantia"/>
              </a:rPr>
              <a:t>углубление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знаний </a:t>
            </a:r>
            <a:r>
              <a:rPr lang="ru-RU" sz="1600" b="1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(последовательность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выполнения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элементов</a:t>
            </a:r>
            <a:r>
              <a:rPr lang="ru-RU" sz="1600" b="1" spc="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 smtClean="0">
                <a:latin typeface="Constantia" panose="02030602050306030303" pitchFamily="18" charset="0"/>
                <a:cs typeface="Constantia"/>
              </a:rPr>
              <a:t>народной росписи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);</a:t>
            </a:r>
            <a:r>
              <a:rPr lang="ru-RU" sz="1600" b="1" spc="4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игры</a:t>
            </a:r>
            <a:r>
              <a:rPr lang="ru-RU" sz="1600" b="1" spc="-4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о</a:t>
            </a:r>
            <a:r>
              <a:rPr lang="ru-RU" sz="1600" b="1" spc="-5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жанрах</a:t>
            </a:r>
            <a:r>
              <a:rPr lang="ru-RU" sz="1600" b="1" spc="-3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живописи;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pPr marL="287020" marR="5080" indent="-274320">
              <a:lnSpc>
                <a:spcPct val="80000"/>
              </a:lnSpc>
              <a:spcBef>
                <a:spcPts val="380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-30" dirty="0">
                <a:latin typeface="Constantia" panose="02030602050306030303" pitchFamily="18" charset="0"/>
                <a:cs typeface="Constantia"/>
              </a:rPr>
              <a:t>Художники</a:t>
            </a:r>
            <a:r>
              <a:rPr lang="ru-RU" sz="1600" b="1" spc="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-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иллюстраторы</a:t>
            </a:r>
            <a:r>
              <a:rPr lang="ru-RU" sz="1600" b="1" spc="-3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детских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книг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40" dirty="0">
                <a:latin typeface="Constantia" panose="02030602050306030303" pitchFamily="18" charset="0"/>
                <a:cs typeface="Constantia"/>
              </a:rPr>
              <a:t>(Ю.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Васнецов,</a:t>
            </a:r>
            <a:r>
              <a:rPr lang="ru-RU" sz="1600" b="1" spc="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0" dirty="0">
                <a:latin typeface="Constantia" panose="02030602050306030303" pitchFamily="18" charset="0"/>
                <a:cs typeface="Constantia"/>
              </a:rPr>
              <a:t>Е.</a:t>
            </a:r>
            <a:r>
              <a:rPr lang="ru-RU" sz="1600" b="1" spc="2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20" dirty="0" err="1">
                <a:latin typeface="Constantia" panose="02030602050306030303" pitchFamily="18" charset="0"/>
                <a:cs typeface="Constantia"/>
              </a:rPr>
              <a:t>Рачев</a:t>
            </a:r>
            <a:r>
              <a:rPr lang="ru-RU" sz="1600" b="1" spc="-20" dirty="0">
                <a:latin typeface="Constantia" panose="02030602050306030303" pitchFamily="18" charset="0"/>
                <a:cs typeface="Constantia"/>
              </a:rPr>
              <a:t>,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Е. </a:t>
            </a:r>
            <a:r>
              <a:rPr lang="ru-RU" sz="1600" b="1" spc="-10" dirty="0" err="1">
                <a:latin typeface="Constantia" panose="02030602050306030303" pitchFamily="18" charset="0"/>
                <a:cs typeface="Constantia"/>
              </a:rPr>
              <a:t>Чарушин</a:t>
            </a:r>
            <a:r>
              <a:rPr lang="ru-RU" sz="1600" b="1" spc="-10" dirty="0" smtClean="0">
                <a:latin typeface="Constantia" panose="02030602050306030303" pitchFamily="18" charset="0"/>
                <a:cs typeface="Constantia"/>
              </a:rPr>
              <a:t>,</a:t>
            </a:r>
          </a:p>
          <a:p>
            <a:pPr marL="287020" marR="5080" indent="-274320">
              <a:lnSpc>
                <a:spcPct val="80000"/>
              </a:lnSpc>
              <a:spcBef>
                <a:spcPts val="380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1600" b="1" spc="25" dirty="0" smtClean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И.</a:t>
            </a:r>
            <a:r>
              <a:rPr lang="ru-RU" sz="1600" b="1" spc="1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 err="1">
                <a:latin typeface="Constantia" panose="02030602050306030303" pitchFamily="18" charset="0"/>
                <a:cs typeface="Constantia"/>
              </a:rPr>
              <a:t>Билибин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385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5" dirty="0">
                <a:latin typeface="Constantia" panose="02030602050306030303" pitchFamily="18" charset="0"/>
                <a:cs typeface="Constantia"/>
              </a:rPr>
              <a:t>и</a:t>
            </a:r>
            <a:r>
              <a:rPr lang="ru-RU" sz="1600" b="1" spc="-80" dirty="0">
                <a:latin typeface="Constantia" panose="02030602050306030303" pitchFamily="18" charset="0"/>
                <a:cs typeface="Constantia"/>
              </a:rPr>
              <a:t> </a:t>
            </a:r>
            <a:r>
              <a:rPr lang="ru-RU" sz="1600" b="1" spc="-15" dirty="0">
                <a:latin typeface="Constantia" panose="02030602050306030303" pitchFamily="18" charset="0"/>
                <a:cs typeface="Constantia"/>
              </a:rPr>
              <a:t>др.).</a:t>
            </a:r>
            <a:endParaRPr lang="ru-RU" sz="1600" b="1" dirty="0">
              <a:latin typeface="Constantia" panose="02030602050306030303" pitchFamily="18" charset="0"/>
              <a:cs typeface="Constantia"/>
            </a:endParaRPr>
          </a:p>
          <a:p>
            <a:endParaRPr lang="ru-RU" sz="1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09" y="228600"/>
            <a:ext cx="1143000" cy="150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5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383" y="342472"/>
            <a:ext cx="79248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17600" marR="5080" indent="-1022985">
              <a:lnSpc>
                <a:spcPct val="100000"/>
              </a:lnSpc>
              <a:spcBef>
                <a:spcPts val="105"/>
              </a:spcBef>
            </a:pPr>
            <a:r>
              <a:rPr b="1" spc="-40" dirty="0" err="1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</a:rPr>
              <a:t>ос</a:t>
            </a:r>
            <a:r>
              <a:rPr b="1" spc="-40" dirty="0" err="1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b="1" spc="-100" dirty="0" err="1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b="1" spc="-5" dirty="0" err="1">
                <a:solidFill>
                  <a:schemeClr val="tx2">
                    <a:lumMod val="50000"/>
                  </a:schemeClr>
                </a:solidFill>
              </a:rPr>
              <a:t>ляю</a:t>
            </a:r>
            <a:r>
              <a:rPr b="1" spc="-15" dirty="0" err="1">
                <a:solidFill>
                  <a:schemeClr val="tx2">
                    <a:lumMod val="50000"/>
                  </a:schemeClr>
                </a:solidFill>
              </a:rPr>
              <a:t>щ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</a:rPr>
              <a:t>ие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dirty="0" err="1" smtClean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b="1" spc="-75" dirty="0" err="1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b="1" spc="-35" dirty="0" err="1" smtClean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b="1" dirty="0" err="1" smtClean="0">
                <a:solidFill>
                  <a:schemeClr val="tx2">
                    <a:lumMod val="50000"/>
                  </a:schemeClr>
                </a:solidFill>
              </a:rPr>
              <a:t>ериалы</a:t>
            </a:r>
            <a:r>
              <a:rPr lang="ru-RU" b="1" spc="-17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 err="1" smtClean="0">
                <a:solidFill>
                  <a:schemeClr val="tx2">
                    <a:lumMod val="50000"/>
                  </a:schemeClr>
                </a:solidFill>
              </a:rPr>
              <a:t>дл</a:t>
            </a:r>
            <a:r>
              <a:rPr b="1" dirty="0" err="1" smtClean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b="1" spc="-14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b="1" spc="-7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лка  </a:t>
            </a:r>
            <a:r>
              <a:rPr b="1" spc="-20" dirty="0">
                <a:solidFill>
                  <a:schemeClr val="tx2">
                    <a:lumMod val="50000"/>
                  </a:schemeClr>
                </a:solidFill>
              </a:rPr>
              <a:t>подготовительной</a:t>
            </a:r>
            <a:r>
              <a:rPr b="1" spc="-13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</a:rPr>
              <a:t>группы: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2158" y="1371600"/>
            <a:ext cx="8201025" cy="5137817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87020" marR="493395" indent="-274955">
              <a:lnSpc>
                <a:spcPct val="80400"/>
              </a:lnSpc>
              <a:spcBef>
                <a:spcPts val="540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900" b="1" spc="-20" dirty="0">
                <a:latin typeface="Constantia"/>
                <a:cs typeface="Constantia"/>
              </a:rPr>
              <a:t>Дополнительно</a:t>
            </a:r>
            <a:r>
              <a:rPr sz="1900" b="1" spc="-60" dirty="0">
                <a:latin typeface="Constantia"/>
                <a:cs typeface="Constantia"/>
              </a:rPr>
              <a:t> </a:t>
            </a:r>
            <a:r>
              <a:rPr sz="1900" b="1" spc="-5" dirty="0">
                <a:latin typeface="Constantia"/>
                <a:cs typeface="Constantia"/>
              </a:rPr>
              <a:t>к</a:t>
            </a:r>
            <a:r>
              <a:rPr sz="1900" b="1" spc="-75" dirty="0">
                <a:latin typeface="Constantia"/>
                <a:cs typeface="Constantia"/>
              </a:rPr>
              <a:t> </a:t>
            </a:r>
            <a:r>
              <a:rPr sz="1900" b="1" spc="-10" dirty="0">
                <a:latin typeface="Constantia"/>
                <a:cs typeface="Constantia"/>
              </a:rPr>
              <a:t>материалам</a:t>
            </a:r>
            <a:r>
              <a:rPr sz="1900" b="1" spc="-60" dirty="0">
                <a:latin typeface="Constantia"/>
                <a:cs typeface="Constantia"/>
              </a:rPr>
              <a:t> </a:t>
            </a:r>
            <a:r>
              <a:rPr sz="1900" b="1" spc="-10" dirty="0">
                <a:latin typeface="Constantia"/>
                <a:cs typeface="Constantia"/>
              </a:rPr>
              <a:t>старшей</a:t>
            </a:r>
            <a:r>
              <a:rPr sz="1900" b="1" spc="-30" dirty="0">
                <a:latin typeface="Constantia"/>
                <a:cs typeface="Constantia"/>
              </a:rPr>
              <a:t> </a:t>
            </a:r>
            <a:r>
              <a:rPr sz="1900" b="1" spc="-10" dirty="0">
                <a:latin typeface="Constantia"/>
                <a:cs typeface="Constantia"/>
              </a:rPr>
              <a:t>группы</a:t>
            </a:r>
            <a:r>
              <a:rPr sz="1900" b="1" spc="-80" dirty="0">
                <a:latin typeface="Constantia"/>
                <a:cs typeface="Constantia"/>
              </a:rPr>
              <a:t> </a:t>
            </a:r>
            <a:r>
              <a:rPr sz="1900" b="1" spc="-20" dirty="0">
                <a:latin typeface="Constantia"/>
                <a:cs typeface="Constantia"/>
              </a:rPr>
              <a:t>используется</a:t>
            </a:r>
            <a:r>
              <a:rPr sz="1900" b="1" spc="-75" dirty="0">
                <a:latin typeface="Constantia"/>
                <a:cs typeface="Constantia"/>
              </a:rPr>
              <a:t> </a:t>
            </a:r>
            <a:r>
              <a:rPr sz="1900" b="1" spc="-5" dirty="0">
                <a:latin typeface="Constantia"/>
                <a:cs typeface="Constantia"/>
              </a:rPr>
              <a:t>с</a:t>
            </a:r>
            <a:r>
              <a:rPr sz="1800" b="1" spc="-5" dirty="0">
                <a:latin typeface="Constantia"/>
                <a:cs typeface="Constantia"/>
              </a:rPr>
              <a:t>ухая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 </a:t>
            </a:r>
            <a:r>
              <a:rPr sz="1800" b="1" spc="-434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жирная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пастель,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гелевая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ручка;</a:t>
            </a:r>
            <a:endParaRPr sz="18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800" b="1" spc="-10" dirty="0">
                <a:latin typeface="Constantia"/>
                <a:cs typeface="Constantia"/>
              </a:rPr>
              <a:t>Жостовская,</a:t>
            </a:r>
            <a:r>
              <a:rPr sz="1800" b="1" spc="-3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мезенская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роспись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др.;</a:t>
            </a:r>
            <a:endParaRPr sz="18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800" b="1" spc="-20" dirty="0">
                <a:latin typeface="Constantia"/>
                <a:cs typeface="Constantia"/>
              </a:rPr>
              <a:t>Бумага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разной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фактуры</a:t>
            </a:r>
            <a:r>
              <a:rPr sz="1800" b="1" spc="-8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для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оригами: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офисная,</a:t>
            </a:r>
            <a:r>
              <a:rPr sz="1800" b="1" spc="-1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цветная,</a:t>
            </a:r>
            <a:r>
              <a:rPr sz="1800" b="1" spc="-1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писчая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др.;</a:t>
            </a:r>
            <a:endParaRPr sz="1800" b="1" dirty="0">
              <a:latin typeface="Constantia"/>
              <a:cs typeface="Constantia"/>
            </a:endParaRPr>
          </a:p>
          <a:p>
            <a:pPr marL="287020" marR="421640" indent="-274955" algn="just">
              <a:lnSpc>
                <a:spcPct val="80100"/>
              </a:lnSpc>
              <a:spcBef>
                <a:spcPts val="43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655" algn="l"/>
              </a:tabLst>
            </a:pPr>
            <a:r>
              <a:rPr sz="1800" b="1" spc="-35" dirty="0">
                <a:latin typeface="Constantia"/>
                <a:cs typeface="Constantia"/>
              </a:rPr>
              <a:t>Кусочки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ткани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разной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фактуры</a:t>
            </a:r>
            <a:r>
              <a:rPr sz="1800" b="1" spc="-3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(шелк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для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бабочки,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байка</a:t>
            </a:r>
            <a:r>
              <a:rPr sz="1800" b="1" spc="-114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для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зайчика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 </a:t>
            </a:r>
            <a:r>
              <a:rPr sz="1800" b="1" spc="-44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т.д.), </a:t>
            </a:r>
            <a:r>
              <a:rPr sz="1800" b="1" spc="-5" dirty="0">
                <a:latin typeface="Constantia"/>
                <a:cs typeface="Constantia"/>
              </a:rPr>
              <a:t>нитка </a:t>
            </a:r>
            <a:r>
              <a:rPr sz="1800" b="1" dirty="0">
                <a:latin typeface="Constantia"/>
                <a:cs typeface="Constantia"/>
              </a:rPr>
              <a:t>с </a:t>
            </a:r>
            <a:r>
              <a:rPr sz="1800" b="1" spc="-25" dirty="0">
                <a:latin typeface="Constantia"/>
                <a:cs typeface="Constantia"/>
              </a:rPr>
              <a:t>иголкой, </a:t>
            </a:r>
            <a:r>
              <a:rPr sz="1800" b="1" spc="-10" dirty="0">
                <a:latin typeface="Constantia"/>
                <a:cs typeface="Constantia"/>
              </a:rPr>
              <a:t>пуговицы </a:t>
            </a:r>
            <a:r>
              <a:rPr sz="1800" b="1" spc="-5" dirty="0">
                <a:latin typeface="Constantia"/>
                <a:cs typeface="Constantia"/>
              </a:rPr>
              <a:t>(мешочек </a:t>
            </a:r>
            <a:r>
              <a:rPr sz="1800" b="1" dirty="0">
                <a:latin typeface="Constantia"/>
                <a:cs typeface="Constantia"/>
              </a:rPr>
              <a:t>для </a:t>
            </a:r>
            <a:r>
              <a:rPr sz="1800" b="1" spc="-10" dirty="0">
                <a:latin typeface="Constantia"/>
                <a:cs typeface="Constantia"/>
              </a:rPr>
              <a:t>семян, </a:t>
            </a:r>
            <a:r>
              <a:rPr sz="1800" b="1" spc="5" dirty="0">
                <a:latin typeface="Constantia"/>
                <a:cs typeface="Constantia"/>
              </a:rPr>
              <a:t>фартук </a:t>
            </a:r>
            <a:r>
              <a:rPr sz="1800" b="1" dirty="0">
                <a:latin typeface="Constantia"/>
                <a:cs typeface="Constantia"/>
              </a:rPr>
              <a:t>для </a:t>
            </a:r>
            <a:r>
              <a:rPr sz="1800" b="1" spc="-30" dirty="0">
                <a:latin typeface="Constantia"/>
                <a:cs typeface="Constantia"/>
              </a:rPr>
              <a:t>кукол, </a:t>
            </a:r>
            <a:r>
              <a:rPr sz="1800" b="1" spc="-44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игольница),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мелок</a:t>
            </a:r>
            <a:r>
              <a:rPr sz="1800" b="1" spc="-12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для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контура;</a:t>
            </a:r>
            <a:endParaRPr sz="1800" b="1" dirty="0">
              <a:latin typeface="Constantia"/>
              <a:cs typeface="Constantia"/>
            </a:endParaRPr>
          </a:p>
          <a:p>
            <a:pPr marL="287020" indent="-274955" algn="just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655" algn="l"/>
              </a:tabLst>
            </a:pPr>
            <a:r>
              <a:rPr sz="1800" b="1" spc="-10" dirty="0">
                <a:latin typeface="Constantia"/>
                <a:cs typeface="Constantia"/>
              </a:rPr>
              <a:t>Природный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материал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(косточки,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травы,</a:t>
            </a:r>
            <a:r>
              <a:rPr sz="1800" b="1" spc="-2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корни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др.);</a:t>
            </a:r>
            <a:endParaRPr sz="1800" b="1" dirty="0">
              <a:latin typeface="Constantia"/>
              <a:cs typeface="Constantia"/>
            </a:endParaRPr>
          </a:p>
          <a:p>
            <a:pPr marL="287020" indent="-274955" algn="just">
              <a:lnSpc>
                <a:spcPts val="1945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655" algn="l"/>
              </a:tabLst>
            </a:pPr>
            <a:r>
              <a:rPr sz="1800" b="1" spc="-5" dirty="0">
                <a:latin typeface="Constantia"/>
                <a:cs typeface="Constantia"/>
              </a:rPr>
              <a:t>Произведения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живописи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(И. </a:t>
            </a:r>
            <a:r>
              <a:rPr sz="1800" b="1" spc="-5" dirty="0">
                <a:latin typeface="Constantia"/>
                <a:cs typeface="Constantia"/>
              </a:rPr>
              <a:t>Шишкин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(«Рожь»,</a:t>
            </a:r>
            <a:r>
              <a:rPr sz="1800" b="1" spc="-5" dirty="0">
                <a:latin typeface="Constantia"/>
                <a:cs typeface="Constantia"/>
              </a:rPr>
              <a:t> </a:t>
            </a:r>
            <a:r>
              <a:rPr sz="1800" b="1" spc="-35" dirty="0">
                <a:latin typeface="Constantia"/>
                <a:cs typeface="Constantia"/>
              </a:rPr>
              <a:t>«Утро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в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сосновом</a:t>
            </a:r>
            <a:r>
              <a:rPr sz="1800" b="1" spc="-10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лесу»),</a:t>
            </a:r>
            <a:r>
              <a:rPr sz="1800" b="1" spc="-1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И.</a:t>
            </a:r>
          </a:p>
          <a:p>
            <a:pPr marL="287020" marR="407670">
              <a:lnSpc>
                <a:spcPct val="80000"/>
              </a:lnSpc>
              <a:spcBef>
                <a:spcPts val="215"/>
              </a:spcBef>
            </a:pPr>
            <a:r>
              <a:rPr sz="1800" b="1" spc="-10" dirty="0">
                <a:latin typeface="Constantia"/>
                <a:cs typeface="Constantia"/>
              </a:rPr>
              <a:t>Левитан </a:t>
            </a:r>
            <a:r>
              <a:rPr sz="1800" b="1" spc="-15" dirty="0">
                <a:latin typeface="Constantia"/>
                <a:cs typeface="Constantia"/>
              </a:rPr>
              <a:t>(«Золотая </a:t>
            </a:r>
            <a:r>
              <a:rPr sz="1800" b="1" spc="-10" dirty="0">
                <a:latin typeface="Constantia"/>
                <a:cs typeface="Constantia"/>
              </a:rPr>
              <a:t>осень», </a:t>
            </a:r>
            <a:r>
              <a:rPr sz="1800" b="1" dirty="0">
                <a:latin typeface="Constantia"/>
                <a:cs typeface="Constantia"/>
              </a:rPr>
              <a:t>«Март», «Весна. </a:t>
            </a:r>
            <a:r>
              <a:rPr sz="1800" b="1" spc="-20" dirty="0">
                <a:latin typeface="Constantia"/>
                <a:cs typeface="Constantia"/>
              </a:rPr>
              <a:t>Большая </a:t>
            </a:r>
            <a:r>
              <a:rPr sz="1800" b="1" spc="-10" dirty="0">
                <a:latin typeface="Constantia"/>
                <a:cs typeface="Constantia"/>
              </a:rPr>
              <a:t>вода»), </a:t>
            </a:r>
            <a:r>
              <a:rPr sz="1800" b="1" spc="-5" dirty="0">
                <a:latin typeface="Constantia"/>
                <a:cs typeface="Constantia"/>
              </a:rPr>
              <a:t>А. Саврасов </a:t>
            </a:r>
            <a:r>
              <a:rPr sz="1800" b="1" spc="-445" dirty="0">
                <a:latin typeface="Constantia"/>
                <a:cs typeface="Constantia"/>
              </a:rPr>
              <a:t> </a:t>
            </a:r>
            <a:r>
              <a:rPr sz="1800" b="1" spc="-35" dirty="0">
                <a:latin typeface="Constantia"/>
                <a:cs typeface="Constantia"/>
              </a:rPr>
              <a:t>(«Грачи</a:t>
            </a:r>
            <a:r>
              <a:rPr sz="1800" b="1" spc="-6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прилетели»),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А.</a:t>
            </a:r>
            <a:r>
              <a:rPr sz="1800" b="1" spc="-1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Пластов </a:t>
            </a:r>
            <a:r>
              <a:rPr sz="1800" b="1" spc="-15" dirty="0">
                <a:latin typeface="Constantia"/>
                <a:cs typeface="Constantia"/>
              </a:rPr>
              <a:t>(«Полдень»,</a:t>
            </a:r>
            <a:r>
              <a:rPr sz="1800" b="1" spc="1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«Летом»,</a:t>
            </a:r>
            <a:r>
              <a:rPr sz="1800" b="1" spc="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«Сенокос»),</a:t>
            </a:r>
            <a:r>
              <a:rPr sz="1800" b="1" spc="15" dirty="0">
                <a:latin typeface="Constantia"/>
                <a:cs typeface="Constantia"/>
              </a:rPr>
              <a:t> </a:t>
            </a:r>
            <a:r>
              <a:rPr sz="1800" b="1" spc="-25" dirty="0" smtClean="0">
                <a:latin typeface="Constantia"/>
                <a:cs typeface="Constantia"/>
              </a:rPr>
              <a:t>В.</a:t>
            </a:r>
            <a:r>
              <a:rPr lang="ru-RU" b="1" dirty="0">
                <a:latin typeface="Constantia"/>
                <a:cs typeface="Constantia"/>
              </a:rPr>
              <a:t> </a:t>
            </a:r>
            <a:r>
              <a:rPr sz="1800" b="1" spc="-5" dirty="0" err="1" smtClean="0">
                <a:latin typeface="Constantia"/>
                <a:cs typeface="Constantia"/>
              </a:rPr>
              <a:t>Васнецов</a:t>
            </a:r>
            <a:r>
              <a:rPr sz="1800" b="1" spc="-20" dirty="0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(«Аленушка»,</a:t>
            </a:r>
            <a:r>
              <a:rPr sz="1800" b="1" spc="20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«Богатыри»,</a:t>
            </a:r>
            <a:r>
              <a:rPr sz="1800" b="1" spc="3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«Иван-царевич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на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Сером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волке»)</a:t>
            </a:r>
            <a:r>
              <a:rPr sz="1800" b="1" spc="-1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др.,</a:t>
            </a:r>
            <a:endParaRPr sz="1800" b="1" dirty="0">
              <a:latin typeface="Constantia"/>
              <a:cs typeface="Constantia"/>
            </a:endParaRPr>
          </a:p>
          <a:p>
            <a:pPr marL="287020" marR="477520" indent="-274955">
              <a:lnSpc>
                <a:spcPts val="1730"/>
              </a:lnSpc>
              <a:spcBef>
                <a:spcPts val="42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800" b="1" spc="-30" dirty="0">
                <a:latin typeface="Constantia"/>
                <a:cs typeface="Constantia"/>
              </a:rPr>
              <a:t>Художники</a:t>
            </a:r>
            <a:r>
              <a:rPr sz="1800" b="1" spc="-4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-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иллюстраторы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детских</a:t>
            </a:r>
            <a:r>
              <a:rPr sz="1800" b="1" spc="-8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книг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(И. </a:t>
            </a:r>
            <a:r>
              <a:rPr sz="1800" b="1" spc="-5" dirty="0">
                <a:latin typeface="Constantia"/>
                <a:cs typeface="Constantia"/>
              </a:rPr>
              <a:t>Билибин,</a:t>
            </a:r>
            <a:r>
              <a:rPr sz="1800" b="1" dirty="0">
                <a:latin typeface="Constantia"/>
                <a:cs typeface="Constantia"/>
              </a:rPr>
              <a:t> </a:t>
            </a:r>
            <a:r>
              <a:rPr sz="1800" b="1" spc="-55" dirty="0">
                <a:latin typeface="Constantia"/>
                <a:cs typeface="Constantia"/>
              </a:rPr>
              <a:t>Ю.</a:t>
            </a:r>
            <a:r>
              <a:rPr sz="1800" b="1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Васнецов,</a:t>
            </a:r>
            <a:r>
              <a:rPr sz="1800" b="1" spc="-20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В. </a:t>
            </a:r>
            <a:r>
              <a:rPr sz="1800" b="1" spc="-44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Конашевич,</a:t>
            </a:r>
            <a:r>
              <a:rPr sz="1800" b="1" dirty="0">
                <a:latin typeface="Constantia"/>
                <a:cs typeface="Constantia"/>
              </a:rPr>
              <a:t> </a:t>
            </a:r>
            <a:r>
              <a:rPr sz="1800" b="1" spc="-25" dirty="0">
                <a:latin typeface="Constantia"/>
                <a:cs typeface="Constantia"/>
              </a:rPr>
              <a:t>В.</a:t>
            </a:r>
            <a:r>
              <a:rPr sz="1800" b="1" spc="-7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Лебедев,</a:t>
            </a:r>
            <a:r>
              <a:rPr sz="1800" b="1" spc="-30" dirty="0">
                <a:latin typeface="Constantia"/>
                <a:cs typeface="Constantia"/>
              </a:rPr>
              <a:t> </a:t>
            </a:r>
            <a:r>
              <a:rPr sz="1800" b="1" spc="-80" dirty="0">
                <a:latin typeface="Constantia"/>
                <a:cs typeface="Constantia"/>
              </a:rPr>
              <a:t>Т.</a:t>
            </a:r>
            <a:r>
              <a:rPr sz="1800" b="1" spc="-1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Маврина,</a:t>
            </a:r>
            <a:r>
              <a:rPr sz="1800" b="1" spc="-1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Е.</a:t>
            </a:r>
            <a:r>
              <a:rPr sz="1800" b="1" spc="-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Чарушин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и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spc="-15" dirty="0">
                <a:latin typeface="Constantia"/>
                <a:cs typeface="Constantia"/>
              </a:rPr>
              <a:t>др.),</a:t>
            </a:r>
            <a:endParaRPr sz="1800" b="1" dirty="0">
              <a:latin typeface="Constantia"/>
              <a:cs typeface="Constantia"/>
            </a:endParaRPr>
          </a:p>
          <a:p>
            <a:pPr marL="287020" indent="-274955">
              <a:lnSpc>
                <a:spcPts val="1945"/>
              </a:lnSpc>
              <a:spcBef>
                <a:spcPts val="1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1800" b="1" spc="-5" dirty="0">
                <a:latin typeface="Constantia"/>
                <a:cs typeface="Constantia"/>
              </a:rPr>
              <a:t>Альбомы</a:t>
            </a:r>
            <a:r>
              <a:rPr sz="1800" b="1" spc="-55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различных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техник</a:t>
            </a:r>
            <a:r>
              <a:rPr sz="1800" b="1" spc="-9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изобразительной</a:t>
            </a:r>
            <a:r>
              <a:rPr sz="1800" b="1" spc="-7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деятельности,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5" dirty="0" err="1" smtClean="0">
                <a:latin typeface="Constantia"/>
                <a:cs typeface="Constantia"/>
              </a:rPr>
              <a:t>алгоритмы</a:t>
            </a:r>
            <a:r>
              <a:rPr lang="ru-RU" b="1" dirty="0">
                <a:latin typeface="Constantia"/>
                <a:cs typeface="Constantia"/>
              </a:rPr>
              <a:t> </a:t>
            </a:r>
            <a:r>
              <a:rPr sz="1800" b="1" spc="-15" dirty="0" err="1" smtClean="0">
                <a:latin typeface="Constantia"/>
                <a:cs typeface="Constantia"/>
              </a:rPr>
              <a:t>выполнения</a:t>
            </a:r>
            <a:r>
              <a:rPr sz="1800" b="1" spc="-35" dirty="0" smtClean="0">
                <a:latin typeface="Constantia"/>
                <a:cs typeface="Constantia"/>
              </a:rPr>
              <a:t> </a:t>
            </a:r>
            <a:r>
              <a:rPr sz="1800" b="1" spc="-20" dirty="0">
                <a:latin typeface="Constantia"/>
                <a:cs typeface="Constantia"/>
              </a:rPr>
              <a:t>работ,</a:t>
            </a:r>
            <a:r>
              <a:rPr sz="1800" b="1" spc="-4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образцы</a:t>
            </a:r>
            <a:r>
              <a:rPr sz="1800" b="1" spc="-60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альбомов</a:t>
            </a:r>
            <a:r>
              <a:rPr sz="1800" b="1" spc="-25" dirty="0">
                <a:latin typeface="Constantia"/>
                <a:cs typeface="Constantia"/>
              </a:rPr>
              <a:t> </a:t>
            </a:r>
            <a:r>
              <a:rPr sz="1800" b="1" dirty="0">
                <a:latin typeface="Constantia"/>
                <a:cs typeface="Constantia"/>
              </a:rPr>
              <a:t>по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жанровой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5" dirty="0" err="1">
                <a:latin typeface="Constantia"/>
                <a:cs typeface="Constantia"/>
              </a:rPr>
              <a:t>живописи</a:t>
            </a:r>
            <a:r>
              <a:rPr sz="1800" b="1" spc="-95" dirty="0">
                <a:latin typeface="Constantia"/>
                <a:cs typeface="Constantia"/>
              </a:rPr>
              <a:t> </a:t>
            </a:r>
            <a:r>
              <a:rPr sz="1800" b="1" dirty="0" smtClean="0">
                <a:latin typeface="Constantia"/>
                <a:cs typeface="Constantia"/>
              </a:rPr>
              <a:t>и</a:t>
            </a:r>
            <a:r>
              <a:rPr lang="ru-RU" sz="1800" b="1" dirty="0" smtClean="0">
                <a:latin typeface="Constantia"/>
                <a:cs typeface="Constantia"/>
              </a:rPr>
              <a:t> </a:t>
            </a:r>
            <a:r>
              <a:rPr sz="1800" b="1" spc="-10" dirty="0" err="1" smtClean="0">
                <a:latin typeface="Constantia"/>
                <a:cs typeface="Constantia"/>
              </a:rPr>
              <a:t>декоративно-прикладному</a:t>
            </a:r>
            <a:r>
              <a:rPr sz="1800" b="1" spc="-55" dirty="0" smtClean="0">
                <a:latin typeface="Constantia"/>
                <a:cs typeface="Constantia"/>
              </a:rPr>
              <a:t> </a:t>
            </a:r>
            <a:r>
              <a:rPr sz="1800" b="1" spc="-30" dirty="0">
                <a:latin typeface="Constantia"/>
                <a:cs typeface="Constantia"/>
              </a:rPr>
              <a:t>искусству, </a:t>
            </a:r>
            <a:r>
              <a:rPr sz="1800" b="1" spc="-5" dirty="0">
                <a:latin typeface="Constantia"/>
                <a:cs typeface="Constantia"/>
              </a:rPr>
              <a:t>музей</a:t>
            </a:r>
            <a:r>
              <a:rPr sz="1800" b="1" spc="-50" dirty="0">
                <a:latin typeface="Constantia"/>
                <a:cs typeface="Constantia"/>
              </a:rPr>
              <a:t> </a:t>
            </a:r>
            <a:r>
              <a:rPr sz="1800" b="1" spc="-10" dirty="0">
                <a:latin typeface="Constantia"/>
                <a:cs typeface="Constantia"/>
              </a:rPr>
              <a:t>народных</a:t>
            </a:r>
            <a:r>
              <a:rPr sz="1800" b="1" spc="-35" dirty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игрушек.</a:t>
            </a:r>
            <a:endParaRPr sz="1800" b="1" dirty="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817" y="228600"/>
            <a:ext cx="74676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lang="ru-RU" b="1" spc="-25" dirty="0" smtClean="0">
                <a:solidFill>
                  <a:srgbClr val="7030A0"/>
                </a:solidFill>
              </a:rPr>
              <a:t>Наглядность </a:t>
            </a:r>
            <a:br>
              <a:rPr lang="ru-RU" b="1" spc="-25" dirty="0" smtClean="0">
                <a:solidFill>
                  <a:srgbClr val="7030A0"/>
                </a:solidFill>
              </a:rPr>
            </a:br>
            <a:r>
              <a:rPr lang="ru-RU" b="1" spc="-25" dirty="0" smtClean="0">
                <a:solidFill>
                  <a:srgbClr val="7030A0"/>
                </a:solidFill>
              </a:rPr>
              <a:t>в центре художественного творчества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817" y="1371600"/>
            <a:ext cx="8229600" cy="4525963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7200" b="1" dirty="0"/>
              <a:t>Репродукции картин известных художников, демонстрирующие различные жанры (пейзаж, портрет, натюрморт), портреты живописцев.</a:t>
            </a:r>
          </a:p>
          <a:p>
            <a:pPr lvl="0"/>
            <a:r>
              <a:rPr lang="ru-RU" sz="7200" b="1" dirty="0"/>
              <a:t>Альбомы по декоративно-прикладному искусству («Гжель», «Хохлома», «Дымка» и др.). Если данная тема рассматривалась на занятии, по ней выкладывается дополнительным материал.</a:t>
            </a:r>
          </a:p>
          <a:p>
            <a:pPr lvl="0"/>
            <a:r>
              <a:rPr lang="ru-RU" sz="7200" b="1" dirty="0"/>
              <a:t>Образцы игрушек и предметов </a:t>
            </a:r>
            <a:r>
              <a:rPr lang="ru-RU" sz="7200" b="1" dirty="0" smtClean="0"/>
              <a:t>народного промысла</a:t>
            </a:r>
            <a:r>
              <a:rPr lang="ru-RU" sz="7200" b="1" dirty="0"/>
              <a:t>. </a:t>
            </a:r>
            <a:r>
              <a:rPr lang="ru-RU" sz="7200" b="1" dirty="0" smtClean="0"/>
              <a:t> </a:t>
            </a:r>
          </a:p>
          <a:p>
            <a:pPr lvl="0"/>
            <a:r>
              <a:rPr lang="ru-RU" sz="7200" b="1" i="1" u="sng" dirty="0" smtClean="0"/>
              <a:t>Для </a:t>
            </a:r>
            <a:r>
              <a:rPr lang="ru-RU" sz="7200" b="1" i="1" u="sng" dirty="0"/>
              <a:t>детей младшего дошкольного возраста </a:t>
            </a:r>
            <a:r>
              <a:rPr lang="ru-RU" sz="7200" b="1" dirty="0"/>
              <a:t>– 2 – 3 вида народных игрушек (</a:t>
            </a:r>
            <a:r>
              <a:rPr lang="ru-RU" sz="7200" b="1" dirty="0" err="1"/>
              <a:t>богородская</a:t>
            </a:r>
            <a:r>
              <a:rPr lang="ru-RU" sz="7200" b="1" dirty="0"/>
              <a:t> игрушка, семеновские и другие матрешки, городецкая резная игрушка (лошадки) и т.п.).</a:t>
            </a:r>
            <a:br>
              <a:rPr lang="ru-RU" sz="7200" b="1" dirty="0"/>
            </a:br>
            <a:r>
              <a:rPr lang="ru-RU" sz="7200" b="1" i="1" u="sng" dirty="0"/>
              <a:t>Для детей среднего и старшего дошкольного возраста </a:t>
            </a:r>
            <a:r>
              <a:rPr lang="ru-RU" sz="7200" b="1" dirty="0"/>
              <a:t>подбираются 3 – 4 вида произведений народного искусства (дымковская глиняная игрушка, работы хохломских и городецких мастеров и т.п.).</a:t>
            </a:r>
          </a:p>
          <a:p>
            <a:pPr lvl="0"/>
            <a:r>
              <a:rPr lang="ru-RU" sz="7200" b="1" dirty="0"/>
              <a:t>Папка с лучшими детскими работами.</a:t>
            </a:r>
          </a:p>
          <a:p>
            <a:pPr lvl="0"/>
            <a:r>
              <a:rPr lang="ru-RU" sz="7200" b="1" dirty="0"/>
              <a:t>Альбом с работами в нетрадиционных изобразительных техниках.</a:t>
            </a:r>
          </a:p>
          <a:p>
            <a:pPr lvl="0"/>
            <a:r>
              <a:rPr lang="ru-RU" sz="7200" b="1" dirty="0"/>
              <a:t>Коллекции красивых открыток по разным темам: Новый год, Восьмое марта, День Победы, День Космонавтики. Ребята могут использовать их как образцы для создания рисунков, плакатов.</a:t>
            </a:r>
          </a:p>
          <a:p>
            <a:pPr lvl="0"/>
            <a:r>
              <a:rPr lang="ru-RU" sz="7200" b="1" dirty="0"/>
              <a:t>Пошаговые схемы рисования популярных объектов (человек в разных позах, кошка, собака, лошадь и другие животные, птицы, цветы).</a:t>
            </a:r>
          </a:p>
          <a:p>
            <a:pPr lvl="0"/>
            <a:r>
              <a:rPr lang="ru-RU" sz="7200" b="1" dirty="0"/>
              <a:t>Плакаты на тему изобразительной деятельности</a:t>
            </a:r>
            <a:r>
              <a:rPr lang="ru-RU" sz="7200" b="1" dirty="0" smtClean="0"/>
              <a:t>.</a:t>
            </a:r>
          </a:p>
          <a:p>
            <a:pPr lvl="0"/>
            <a:r>
              <a:rPr lang="ru-RU" sz="7200" b="1" dirty="0" smtClean="0"/>
              <a:t>Дидактические игры художественной направленности</a:t>
            </a:r>
            <a:endParaRPr lang="ru-RU" sz="7200" b="1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057" y="-33787"/>
            <a:ext cx="3276600" cy="871987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Выводы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20415"/>
            <a:ext cx="8229600" cy="490696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sz="3200" b="1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</a:rPr>
              <a:t>Формирование творческих способностей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личности ребенка  –   одна  из важнейших 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задач детского сада. Это является необходимым</a:t>
            </a:r>
          </a:p>
          <a:p>
            <a:pPr marL="0" indent="0" algn="just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 условием для развития личности в целом.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sz="3800" b="1" dirty="0" smtClean="0"/>
              <a:t>При этом ведущая роль принадлежит взрослым: </a:t>
            </a:r>
          </a:p>
          <a:p>
            <a:pPr marL="0" indent="0" algn="just">
              <a:buNone/>
            </a:pPr>
            <a:r>
              <a:rPr lang="ru-RU" sz="3800" b="1" dirty="0" smtClean="0"/>
              <a:t>воспитателям и родителям. </a:t>
            </a:r>
          </a:p>
          <a:p>
            <a:pPr marL="0" indent="0" algn="just">
              <a:buNone/>
            </a:pPr>
            <a:r>
              <a:rPr lang="ru-RU" sz="3800" b="1" dirty="0" smtClean="0"/>
              <a:t>Особое значение для развития творческой деятельности ребенка имеет стимулирование творчества.</a:t>
            </a:r>
          </a:p>
          <a:p>
            <a:pPr marL="0" indent="0" algn="just">
              <a:buNone/>
            </a:pPr>
            <a:r>
              <a:rPr lang="ru-RU" sz="3800" b="1" dirty="0"/>
              <a:t> </a:t>
            </a:r>
            <a:r>
              <a:rPr lang="ru-RU" sz="3800" b="1" dirty="0" smtClean="0"/>
              <a:t> Центр художественного творчества способствует дошкольникам </a:t>
            </a:r>
            <a:r>
              <a:rPr lang="ru-RU" sz="3800" b="1" dirty="0"/>
              <a:t>в полной мере раскрыть свои изобразительные способности, закрепить материал, пройденный на занятии, реализовать свои собственные </a:t>
            </a:r>
            <a:r>
              <a:rPr lang="ru-RU" sz="3800" b="1" dirty="0" smtClean="0"/>
              <a:t>фантазии, если материалы </a:t>
            </a:r>
            <a:r>
              <a:rPr lang="ru-RU" sz="3800" b="1" dirty="0"/>
              <a:t>и наглядные пособия </a:t>
            </a:r>
            <a:r>
              <a:rPr lang="ru-RU" sz="3800" b="1" dirty="0" smtClean="0"/>
              <a:t>в </a:t>
            </a:r>
            <a:r>
              <a:rPr lang="ru-RU" sz="3800" b="1" dirty="0"/>
              <a:t>свободном </a:t>
            </a:r>
            <a:r>
              <a:rPr lang="ru-RU" sz="3800" b="1" dirty="0" smtClean="0"/>
              <a:t>доступе, также </a:t>
            </a:r>
            <a:r>
              <a:rPr lang="ru-RU" sz="3800" b="1" dirty="0"/>
              <a:t>важно яркое и оригинальное оформление этой зоны: ведь художественный вкус нужно развивать с самого раннего возраста.</a:t>
            </a:r>
          </a:p>
          <a:p>
            <a:pPr algn="just"/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53225" y="583993"/>
            <a:ext cx="2209800" cy="16573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794" y="5449087"/>
            <a:ext cx="1477234" cy="11817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984" y="5504686"/>
            <a:ext cx="1416510" cy="1102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6436" y="5504380"/>
            <a:ext cx="1251661" cy="10013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73" y="5504687"/>
            <a:ext cx="1613731" cy="11192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46" y="5452568"/>
            <a:ext cx="939861" cy="11748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0742" y="5521393"/>
            <a:ext cx="144780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Рекомендации педагогам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rmAutofit fontScale="92500"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Использовать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разные формы художественной деятельности: </a:t>
            </a:r>
            <a:r>
              <a:rPr lang="ru-RU" b="1" dirty="0"/>
              <a:t>коллективное творчество, самостоятельную деятельность по освоению нетрадиционных техник </a:t>
            </a:r>
            <a:r>
              <a:rPr lang="ru-RU" b="1" dirty="0" smtClean="0"/>
              <a:t>изображения</a:t>
            </a:r>
          </a:p>
          <a:p>
            <a:r>
              <a:rPr lang="ru-RU" b="1" dirty="0"/>
              <a:t>При планировании деятельности по художественному творчеству </a:t>
            </a:r>
            <a:r>
              <a:rPr lang="ru-RU" b="1" dirty="0">
                <a:solidFill>
                  <a:srgbClr val="C00000"/>
                </a:solidFill>
              </a:rPr>
              <a:t>соблюдать принцип от простого к сложному, </a:t>
            </a:r>
            <a:r>
              <a:rPr lang="ru-RU" b="1" dirty="0"/>
              <a:t>учитывайте возраст и индивидуальные способности детей</a:t>
            </a:r>
            <a:r>
              <a:rPr lang="ru-RU" b="1" dirty="0" smtClean="0"/>
              <a:t>.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Материалы</a:t>
            </a:r>
            <a:r>
              <a:rPr lang="ru-RU" b="1" dirty="0"/>
              <a:t>: карандаши. Краски, кисти, </a:t>
            </a:r>
            <a:r>
              <a:rPr lang="ru-RU" b="1" dirty="0" smtClean="0"/>
              <a:t>фломастеры, пластилин </a:t>
            </a:r>
            <a:r>
              <a:rPr lang="ru-RU" b="1" dirty="0"/>
              <a:t>и др. </a:t>
            </a:r>
            <a:r>
              <a:rPr lang="ru-RU" b="1" dirty="0">
                <a:solidFill>
                  <a:srgbClr val="C00000"/>
                </a:solidFill>
              </a:rPr>
              <a:t>необходимо располагать в доступном месте</a:t>
            </a:r>
            <a:r>
              <a:rPr lang="ru-RU" b="1" dirty="0"/>
              <a:t>, чтобы у ребенка возникло желание творить</a:t>
            </a:r>
          </a:p>
          <a:p>
            <a:pPr lvl="0"/>
            <a:r>
              <a:rPr lang="ru-RU" b="1" dirty="0" smtClean="0"/>
              <a:t> </a:t>
            </a:r>
            <a:r>
              <a:rPr lang="ru-RU" b="1" dirty="0"/>
              <a:t>Не критиковать ребенка, не торопить, </a:t>
            </a:r>
            <a:r>
              <a:rPr lang="ru-RU" b="1" dirty="0">
                <a:solidFill>
                  <a:srgbClr val="C00000"/>
                </a:solidFill>
              </a:rPr>
              <a:t>стимулировать деятельность дошкольника рисованием</a:t>
            </a:r>
            <a:r>
              <a:rPr lang="ru-RU" b="1" dirty="0"/>
              <a:t>, хвалить, помогать, доверять, ведь каждый ребёнок индивидуален</a:t>
            </a:r>
            <a:r>
              <a:rPr lang="ru-RU" b="1" dirty="0" smtClean="0"/>
              <a:t>!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Повышать свой профессиональный уровень и мастерство </a:t>
            </a:r>
            <a:r>
              <a:rPr lang="ru-RU" b="1" dirty="0"/>
              <a:t>в области художественно – творческой деятельности.</a:t>
            </a:r>
          </a:p>
          <a:p>
            <a:pPr lvl="0"/>
            <a:endParaRPr lang="ru-RU" dirty="0"/>
          </a:p>
          <a:p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0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28323" y="433544"/>
            <a:ext cx="2047932" cy="165003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5" y="3665435"/>
            <a:ext cx="1867332" cy="14004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48750" y="5189683"/>
            <a:ext cx="1899668" cy="14247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9643" y="599156"/>
            <a:ext cx="1882237" cy="13852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952" y="210783"/>
            <a:ext cx="1318498" cy="18566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412" y="5148098"/>
            <a:ext cx="1951787" cy="14025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42732" y="5152657"/>
            <a:ext cx="1848285" cy="138621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530" y="2181132"/>
            <a:ext cx="1393359" cy="14088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81" y="3757808"/>
            <a:ext cx="1902480" cy="131547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9302" y="480085"/>
            <a:ext cx="1857812" cy="139335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1" y="244862"/>
            <a:ext cx="1241983" cy="18226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1" y="2143788"/>
            <a:ext cx="1168598" cy="15216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195" y="5148098"/>
            <a:ext cx="1956794" cy="139533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66515" y="2357015"/>
            <a:ext cx="1601792" cy="120134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2423438" y="897179"/>
            <a:ext cx="1958454" cy="1468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9" y="3780465"/>
            <a:ext cx="1908419" cy="133738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37" y="2282526"/>
            <a:ext cx="1749621" cy="130740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6131" y="2743997"/>
            <a:ext cx="2151036" cy="161327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793" y="4521249"/>
            <a:ext cx="1875164" cy="13965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929" y="3665435"/>
            <a:ext cx="1949979" cy="140886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8483" y="2210914"/>
            <a:ext cx="2827611" cy="16411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400" b="1" dirty="0" smtClean="0">
                <a:solidFill>
                  <a:srgbClr val="C00000"/>
                </a:solidFill>
                <a:latin typeface="+mj-lt"/>
              </a:rPr>
              <a:t>Эстетическое воспитание –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это целенаправленный процесс формирования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творческой личности,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способной воспринимать,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оценивать прекрасное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и создавать художественные ценности                  </a:t>
            </a: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Борис Лихачё</a:t>
            </a:r>
            <a:r>
              <a:rPr lang="ru-RU" sz="3800" b="1" dirty="0" smtClean="0">
                <a:solidFill>
                  <a:schemeClr val="tx2">
                    <a:lumMod val="50000"/>
                  </a:schemeClr>
                </a:solidFill>
              </a:rPr>
              <a:t>в</a:t>
            </a:r>
            <a:endParaRPr lang="ru-RU" sz="38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539" y="12954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03234" y="2971800"/>
            <a:ext cx="3048000" cy="2286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297" y="2971800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65" y="3124200"/>
            <a:ext cx="3301001" cy="308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592873"/>
            <a:ext cx="7467600" cy="1143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19"/>
              </a:spcBef>
            </a:pPr>
            <a:r>
              <a:rPr lang="ru-RU" b="1" spc="-25" dirty="0">
                <a:solidFill>
                  <a:srgbClr val="7030A0"/>
                </a:solidFill>
              </a:rPr>
              <a:t>Художественно-эстетическое</a:t>
            </a:r>
            <a:r>
              <a:rPr lang="ru-RU" b="1" spc="-150" dirty="0">
                <a:solidFill>
                  <a:srgbClr val="7030A0"/>
                </a:solidFill>
              </a:rPr>
              <a:t> </a:t>
            </a:r>
            <a:r>
              <a:rPr lang="ru-RU" b="1" spc="-5" dirty="0">
                <a:solidFill>
                  <a:srgbClr val="7030A0"/>
                </a:solidFill>
              </a:rPr>
              <a:t>развитие</a:t>
            </a:r>
            <a:r>
              <a:rPr lang="ru-RU" spc="-5" dirty="0">
                <a:solidFill>
                  <a:srgbClr val="7030A0"/>
                </a:solidFill>
              </a:rPr>
              <a:t/>
            </a:r>
            <a:br>
              <a:rPr lang="ru-RU" spc="-5" dirty="0">
                <a:solidFill>
                  <a:srgbClr val="7030A0"/>
                </a:solidFill>
              </a:rPr>
            </a:br>
            <a:r>
              <a:rPr lang="ru-RU" sz="1800" b="1" dirty="0">
                <a:solidFill>
                  <a:srgbClr val="7030A0"/>
                </a:solidFill>
              </a:rPr>
              <a:t>(</a:t>
            </a:r>
            <a:r>
              <a:rPr lang="ru-RU" sz="1800" b="1" spc="-35" dirty="0">
                <a:solidFill>
                  <a:srgbClr val="7030A0"/>
                </a:solidFill>
              </a:rPr>
              <a:t>с</a:t>
            </a:r>
            <a:r>
              <a:rPr lang="ru-RU" sz="1800" b="1" dirty="0">
                <a:solidFill>
                  <a:srgbClr val="7030A0"/>
                </a:solidFill>
              </a:rPr>
              <a:t>о</a:t>
            </a:r>
            <a:r>
              <a:rPr lang="ru-RU" sz="1800" b="1" spc="-140" dirty="0">
                <a:solidFill>
                  <a:srgbClr val="7030A0"/>
                </a:solidFill>
              </a:rPr>
              <a:t>г</a:t>
            </a:r>
            <a:r>
              <a:rPr lang="ru-RU" sz="1800" b="1" spc="-5" dirty="0">
                <a:solidFill>
                  <a:srgbClr val="7030A0"/>
                </a:solidFill>
              </a:rPr>
              <a:t>л</a:t>
            </a:r>
            <a:r>
              <a:rPr lang="ru-RU" sz="1800" b="1" spc="-10" dirty="0">
                <a:solidFill>
                  <a:srgbClr val="7030A0"/>
                </a:solidFill>
              </a:rPr>
              <a:t>а</a:t>
            </a:r>
            <a:r>
              <a:rPr lang="ru-RU" sz="1800" b="1" spc="-5" dirty="0">
                <a:solidFill>
                  <a:srgbClr val="7030A0"/>
                </a:solidFill>
              </a:rPr>
              <a:t>с</a:t>
            </a:r>
            <a:r>
              <a:rPr lang="ru-RU" sz="1800" b="1" dirty="0">
                <a:solidFill>
                  <a:srgbClr val="7030A0"/>
                </a:solidFill>
              </a:rPr>
              <a:t>но</a:t>
            </a:r>
            <a:r>
              <a:rPr lang="ru-RU" sz="1800" b="1" spc="-50" dirty="0">
                <a:solidFill>
                  <a:srgbClr val="7030A0"/>
                </a:solidFill>
              </a:rPr>
              <a:t> </a:t>
            </a:r>
            <a:r>
              <a:rPr lang="ru-RU" sz="1800" b="1" spc="-20" dirty="0">
                <a:solidFill>
                  <a:srgbClr val="7030A0"/>
                </a:solidFill>
              </a:rPr>
              <a:t>П</a:t>
            </a:r>
            <a:r>
              <a:rPr lang="ru-RU" sz="1800" b="1" spc="-5" dirty="0">
                <a:solidFill>
                  <a:srgbClr val="7030A0"/>
                </a:solidFill>
              </a:rPr>
              <a:t>р</a:t>
            </a:r>
            <a:r>
              <a:rPr lang="ru-RU" sz="1800" b="1" dirty="0">
                <a:solidFill>
                  <a:srgbClr val="7030A0"/>
                </a:solidFill>
              </a:rPr>
              <a:t>ограмме </a:t>
            </a:r>
            <a:r>
              <a:rPr lang="ru-RU" sz="1800" b="1" spc="-90" dirty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«</a:t>
            </a:r>
            <a:r>
              <a:rPr lang="ru-RU" sz="1800" b="1" spc="-10" dirty="0">
                <a:solidFill>
                  <a:srgbClr val="7030A0"/>
                </a:solidFill>
              </a:rPr>
              <a:t>О</a:t>
            </a:r>
            <a:r>
              <a:rPr lang="ru-RU" sz="1800" b="1" dirty="0">
                <a:solidFill>
                  <a:srgbClr val="7030A0"/>
                </a:solidFill>
              </a:rPr>
              <a:t>т</a:t>
            </a:r>
            <a:r>
              <a:rPr lang="ru-RU" sz="1800" b="1" spc="-85" dirty="0">
                <a:solidFill>
                  <a:srgbClr val="7030A0"/>
                </a:solidFill>
              </a:rPr>
              <a:t> </a:t>
            </a:r>
            <a:r>
              <a:rPr lang="ru-RU" sz="1800" b="1" spc="-5" dirty="0">
                <a:solidFill>
                  <a:srgbClr val="7030A0"/>
                </a:solidFill>
              </a:rPr>
              <a:t>р</a:t>
            </a:r>
            <a:r>
              <a:rPr lang="ru-RU" sz="1800" b="1" spc="-35" dirty="0">
                <a:solidFill>
                  <a:srgbClr val="7030A0"/>
                </a:solidFill>
              </a:rPr>
              <a:t>о</a:t>
            </a:r>
            <a:r>
              <a:rPr lang="ru-RU" sz="1800" b="1" spc="-5" dirty="0">
                <a:solidFill>
                  <a:srgbClr val="7030A0"/>
                </a:solidFill>
              </a:rPr>
              <a:t>ж</a:t>
            </a:r>
            <a:r>
              <a:rPr lang="ru-RU" sz="1800" b="1" spc="-20" dirty="0">
                <a:solidFill>
                  <a:srgbClr val="7030A0"/>
                </a:solidFill>
              </a:rPr>
              <a:t>д</a:t>
            </a:r>
            <a:r>
              <a:rPr lang="ru-RU" sz="1800" b="1" dirty="0">
                <a:solidFill>
                  <a:srgbClr val="7030A0"/>
                </a:solidFill>
              </a:rPr>
              <a:t>ения</a:t>
            </a:r>
            <a:r>
              <a:rPr lang="ru-RU" sz="1800" b="1" spc="-125" dirty="0">
                <a:solidFill>
                  <a:srgbClr val="7030A0"/>
                </a:solidFill>
              </a:rPr>
              <a:t> </a:t>
            </a:r>
            <a:r>
              <a:rPr lang="ru-RU" sz="1800" b="1" spc="-10" dirty="0">
                <a:solidFill>
                  <a:srgbClr val="7030A0"/>
                </a:solidFill>
              </a:rPr>
              <a:t>д</a:t>
            </a:r>
            <a:r>
              <a:rPr lang="ru-RU" sz="1800" b="1" dirty="0">
                <a:solidFill>
                  <a:srgbClr val="7030A0"/>
                </a:solidFill>
              </a:rPr>
              <a:t>о</a:t>
            </a:r>
            <a:r>
              <a:rPr lang="ru-RU" sz="1800" b="1" spc="-95" dirty="0">
                <a:solidFill>
                  <a:srgbClr val="7030A0"/>
                </a:solidFill>
              </a:rPr>
              <a:t> </a:t>
            </a:r>
            <a:r>
              <a:rPr lang="ru-RU" sz="1800" b="1" dirty="0">
                <a:solidFill>
                  <a:srgbClr val="7030A0"/>
                </a:solidFill>
              </a:rPr>
              <a:t>ш</a:t>
            </a:r>
            <a:r>
              <a:rPr lang="ru-RU" sz="1800" b="1" spc="-45" dirty="0">
                <a:solidFill>
                  <a:srgbClr val="7030A0"/>
                </a:solidFill>
              </a:rPr>
              <a:t>к</a:t>
            </a:r>
            <a:r>
              <a:rPr lang="ru-RU" sz="1800" b="1" spc="-85" dirty="0">
                <a:solidFill>
                  <a:srgbClr val="7030A0"/>
                </a:solidFill>
              </a:rPr>
              <a:t>о</a:t>
            </a:r>
            <a:r>
              <a:rPr lang="ru-RU" sz="1800" b="1" spc="-5" dirty="0">
                <a:solidFill>
                  <a:srgbClr val="7030A0"/>
                </a:solidFill>
              </a:rPr>
              <a:t>лы»)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525963"/>
          </a:xfrm>
        </p:spPr>
        <p:txBody>
          <a:bodyPr>
            <a:normAutofit fontScale="92500"/>
          </a:bodyPr>
          <a:lstStyle/>
          <a:p>
            <a:pPr marL="167640" marR="160020" indent="1905" algn="ctr">
              <a:lnSpc>
                <a:spcPct val="110000"/>
              </a:lnSpc>
              <a:spcBef>
                <a:spcPts val="100"/>
              </a:spcBef>
            </a:pP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предполагает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предпосылок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ценностно-смыслового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восприятия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понимания произведений </a:t>
            </a:r>
            <a:r>
              <a:rPr lang="ru-RU" b="1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искусства (словесного, </a:t>
            </a:r>
            <a:r>
              <a:rPr lang="ru-RU" b="1" spc="-49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музыкального,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изобразительного),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мира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природы; </a:t>
            </a:r>
            <a:endParaRPr lang="ru-RU" b="1" spc="-1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7640" marR="160020" indent="1905" algn="ctr">
              <a:lnSpc>
                <a:spcPct val="110000"/>
              </a:lnSpc>
              <a:spcBef>
                <a:spcPts val="100"/>
              </a:spcBef>
            </a:pPr>
            <a:r>
              <a:rPr lang="ru-RU" b="1" spc="-1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становление </a:t>
            </a:r>
            <a:r>
              <a:rPr lang="ru-RU" b="1" spc="-49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эстетического</a:t>
            </a:r>
            <a:r>
              <a:rPr lang="ru-RU" b="1" spc="-13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отношения</a:t>
            </a:r>
            <a:r>
              <a:rPr lang="ru-RU" b="1" spc="-9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</a:t>
            </a:r>
            <a:r>
              <a:rPr lang="ru-RU" b="1" spc="-9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окружающему</a:t>
            </a:r>
            <a:r>
              <a:rPr lang="ru-RU" b="1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миру;</a:t>
            </a:r>
            <a:endParaRPr lang="ru-RU" b="1" spc="-60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7640" marR="160020" indent="1905" algn="ctr">
              <a:lnSpc>
                <a:spcPct val="110000"/>
              </a:lnSpc>
              <a:spcBef>
                <a:spcPts val="100"/>
              </a:spcBef>
            </a:pPr>
            <a:r>
              <a:rPr lang="ru-RU" b="1" spc="-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формирование </a:t>
            </a:r>
            <a:r>
              <a:rPr lang="ru-RU" b="1" spc="-484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элементарных</a:t>
            </a:r>
            <a:r>
              <a:rPr lang="ru-RU" b="1" spc="-9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представлений</a:t>
            </a:r>
            <a:r>
              <a:rPr lang="ru-RU" b="1" spc="-9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</a:t>
            </a:r>
            <a:r>
              <a:rPr lang="ru-RU" b="1" spc="-8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видах</a:t>
            </a:r>
            <a:r>
              <a:rPr lang="ru-RU" b="1" spc="-8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искусства;</a:t>
            </a:r>
            <a:r>
              <a:rPr lang="ru-RU" b="1" spc="-2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b="1" spc="-25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7640" marR="160020" indent="1905" algn="ctr">
              <a:lnSpc>
                <a:spcPct val="11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осприятие </a:t>
            </a:r>
            <a:r>
              <a:rPr lang="ru-RU" b="1" spc="-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музыки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ru-RU" b="1" spc="-5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художественной</a:t>
            </a:r>
            <a:r>
              <a:rPr lang="ru-RU" b="1" spc="-13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литературы,</a:t>
            </a:r>
            <a:r>
              <a:rPr lang="ru-RU" b="1" spc="-4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фольклора;</a:t>
            </a:r>
            <a:endParaRPr lang="ru-RU" b="1" spc="-35" dirty="0" smtClean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67640" marR="160020" indent="1905" algn="ctr">
              <a:lnSpc>
                <a:spcPct val="110000"/>
              </a:lnSpc>
              <a:spcBef>
                <a:spcPts val="100"/>
              </a:spcBef>
            </a:pPr>
            <a:r>
              <a:rPr lang="ru-RU" b="1" spc="-15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стимулирование </a:t>
            </a:r>
            <a:r>
              <a:rPr lang="ru-RU" b="1" spc="-490" dirty="0" smtClean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сопереживания</a:t>
            </a:r>
            <a:r>
              <a:rPr lang="ru-RU" b="1" spc="-6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персонажам</a:t>
            </a:r>
            <a:r>
              <a:rPr lang="ru-RU" b="1" spc="-8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художественных</a:t>
            </a:r>
            <a:r>
              <a:rPr lang="ru-RU" b="1" spc="-8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произведений;</a:t>
            </a:r>
          </a:p>
          <a:p>
            <a:pPr marL="10795" algn="ctr">
              <a:lnSpc>
                <a:spcPct val="100000"/>
              </a:lnSpc>
              <a:spcBef>
                <a:spcPts val="240"/>
              </a:spcBef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реализацию</a:t>
            </a:r>
            <a:r>
              <a:rPr lang="ru-RU" b="1" spc="-7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самостоятельной</a:t>
            </a:r>
            <a:r>
              <a:rPr lang="ru-RU" b="1" spc="-10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творческой</a:t>
            </a:r>
            <a:r>
              <a:rPr lang="ru-RU" b="1" spc="-10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деятельности</a:t>
            </a:r>
            <a:r>
              <a:rPr lang="ru-RU" b="1" spc="-114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детей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240"/>
              </a:spcBef>
              <a:buNone/>
            </a:pP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(изобразительной,</a:t>
            </a:r>
            <a:r>
              <a:rPr lang="ru-RU" b="1" spc="-6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музыкальной,</a:t>
            </a:r>
            <a:r>
              <a:rPr lang="ru-RU" b="1" spc="-65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spc="-10" dirty="0">
                <a:solidFill>
                  <a:schemeClr val="tx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театрализованной)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069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8600"/>
            <a:ext cx="8156714" cy="1590261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</a:br>
            <a:r>
              <a:rPr lang="ru-RU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7030A0"/>
                </a:solidFill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Чем больше </a:t>
            </a: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мастерства</a:t>
            </a:r>
            <a:b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в детской руке, </a:t>
            </a:r>
            <a:b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тем умнее 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>ребенок</a:t>
            </a: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»</a:t>
            </a:r>
            <a:b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a typeface="Times New Roman" panose="02020603050405020304" pitchFamily="18" charset="0"/>
              </a:rPr>
              <a:t>В. А. </a:t>
            </a:r>
            <a:r>
              <a:rPr lang="ru-RU" sz="20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Сухомлинский</a:t>
            </a:r>
            <a: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ea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Цель художественного творчества</a:t>
            </a:r>
            <a:r>
              <a:rPr lang="ru-RU" sz="3200" b="1" i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:   </a:t>
            </a:r>
            <a:r>
              <a:rPr lang="ru-RU" sz="36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7030A0"/>
                </a:solidFill>
                <a:ea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0919" y="2320886"/>
            <a:ext cx="8305800" cy="4525963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 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формирование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творческого потенциала детей, развитие интереса к изодеятельности, формирование эстетического восприятия, воображения,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художественно-творческих </a:t>
            </a:r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способностей, самостоятельности, активности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Основная задача </a:t>
            </a:r>
            <a:r>
              <a:rPr lang="ru-RU" sz="2800" b="1" dirty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изобразительной </a:t>
            </a:r>
            <a:r>
              <a:rPr lang="ru-RU" sz="2800" b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деятельности</a:t>
            </a: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i="1" dirty="0" smtClean="0">
                <a:solidFill>
                  <a:srgbClr val="7030A0"/>
                </a:solidFill>
                <a:latin typeface="+mj-lt"/>
                <a:ea typeface="Times New Roman" panose="02020603050405020304" pitchFamily="18" charset="0"/>
              </a:rPr>
              <a:t>      </a:t>
            </a:r>
            <a:r>
              <a:rPr lang="ru-RU" b="1" dirty="0" smtClean="0">
                <a:ea typeface="Times New Roman" panose="02020603050405020304" pitchFamily="18" charset="0"/>
              </a:rPr>
              <a:t>формирование творческих способностей детей </a:t>
            </a:r>
            <a:r>
              <a:rPr lang="ru-RU" b="1" dirty="0"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ea typeface="Times New Roman" panose="02020603050405020304" pitchFamily="18" charset="0"/>
              </a:rPr>
              <a:t>                            в создании выразительных образов различных предметов доступными для данного возраста изобразительными средствами.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Воспитательные задачи </a:t>
            </a:r>
            <a:r>
              <a:rPr lang="ru-RU" sz="32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изобразительной </a:t>
            </a:r>
            <a:r>
              <a:rPr lang="ru-RU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деятельности</a:t>
            </a:r>
            <a:r>
              <a:rPr lang="ru-RU" sz="3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:   </a:t>
            </a:r>
            <a:r>
              <a:rPr lang="ru-RU" sz="36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7030A0"/>
                </a:solidFill>
                <a:ea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87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>
                <a:solidFill>
                  <a:srgbClr val="7030A0"/>
                </a:solidFill>
              </a:rPr>
              <a:t>В</a:t>
            </a:r>
            <a:r>
              <a:rPr lang="ru-RU" sz="1800" b="1" i="1" dirty="0" smtClean="0">
                <a:solidFill>
                  <a:srgbClr val="7030A0"/>
                </a:solidFill>
              </a:rPr>
              <a:t>оспитывать чувство прекрасного и культуру деятельности; формировать навыки сотрудничества и коллективной работы;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</a:rPr>
              <a:t>Воспитывать эмоциональный отклик на красоту природы, любовь к родному краю, основы экологической культуры;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</a:rPr>
              <a:t>Воспитывать интерес, уважение к людям, которые трудятся на благо других людей;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</a:rPr>
              <a:t>Воспитывать предметное отношение к предметам рукотворного мира;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Приобщение к народному и профессиональному искусству через ознакомление с лучшими образцами отечественного и мирового искусства,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rgbClr val="7030A0"/>
                </a:solidFill>
                <a:ea typeface="Arial" panose="020B0604020202020204" pitchFamily="34" charset="0"/>
              </a:rPr>
              <a:t>В</a:t>
            </a: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оспитывать эмоциональный отклик на отраженные в произведениях искусства поступки, события, соотносить со своими представлениями о красивом, радостном и печальном</a:t>
            </a:r>
            <a:r>
              <a:rPr lang="ru-RU" sz="1800" b="1" i="1" dirty="0" smtClean="0">
                <a:solidFill>
                  <a:srgbClr val="7030A0"/>
                </a:solidFill>
                <a:ea typeface="Arial" panose="020B0604020202020204" pitchFamily="34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Воспитывать целеустремленность, аккуратность, умение доводить начатое дело до конца;</a:t>
            </a:r>
          </a:p>
        </p:txBody>
      </p:sp>
    </p:spTree>
    <p:extLst>
      <p:ext uri="{BB962C8B-B14F-4D97-AF65-F5344CB8AC3E}">
        <p14:creationId xmlns:p14="http://schemas.microsoft.com/office/powerpoint/2010/main" val="218932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Воспитательные задачи </a:t>
            </a:r>
            <a:r>
              <a:rPr lang="ru-RU" sz="3200" b="1" dirty="0" smtClean="0">
                <a:solidFill>
                  <a:srgbClr val="7030A0"/>
                </a:solidFill>
                <a:ea typeface="Times New Roman" panose="02020603050405020304" pitchFamily="18" charset="0"/>
              </a:rPr>
              <a:t>изобразительной </a:t>
            </a:r>
            <a:r>
              <a:rPr lang="ru-RU" sz="3200" b="1" dirty="0">
                <a:solidFill>
                  <a:srgbClr val="7030A0"/>
                </a:solidFill>
                <a:ea typeface="Times New Roman" panose="02020603050405020304" pitchFamily="18" charset="0"/>
              </a:rPr>
              <a:t>деятельности</a:t>
            </a:r>
            <a:r>
              <a:rPr lang="ru-RU" sz="32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>:   </a:t>
            </a:r>
            <a:r>
              <a:rPr lang="ru-RU" sz="3600" b="1" i="1" dirty="0">
                <a:solidFill>
                  <a:srgbClr val="7030A0"/>
                </a:solidFill>
                <a:ea typeface="Times New Roman" panose="02020603050405020304" pitchFamily="18" charset="0"/>
              </a:rPr>
              <a:t/>
            </a:r>
            <a:br>
              <a:rPr lang="ru-RU" sz="3600" b="1" i="1" dirty="0">
                <a:solidFill>
                  <a:srgbClr val="7030A0"/>
                </a:solidFill>
                <a:ea typeface="Times New Roman" panose="02020603050405020304" pitchFamily="18" charset="0"/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066800"/>
            <a:ext cx="8305800" cy="487680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>
                <a:solidFill>
                  <a:srgbClr val="7030A0"/>
                </a:solidFill>
              </a:rPr>
              <a:t>В</a:t>
            </a:r>
            <a:r>
              <a:rPr lang="ru-RU" sz="1800" b="1" i="1" dirty="0" smtClean="0">
                <a:solidFill>
                  <a:srgbClr val="7030A0"/>
                </a:solidFill>
              </a:rPr>
              <a:t>оспитывать чувство прекрасного и культуру деятельности; формировать навыки сотрудничества и коллективной работы;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</a:rPr>
              <a:t>Воспитывать эмоциональный отклик на красоту природы, любовь к родному краю, основы экологической культуры;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</a:rPr>
              <a:t>Воспитывать интерес, уважение к людям, которые трудятся на благо других людей;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</a:rPr>
              <a:t>Воспитывать предметное отношение к предметам рукотворного мира;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Приобщение к народному и профессиональному искусству через ознакомление с лучшими образцами отечественного и мирового искусства,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 </a:t>
            </a:r>
            <a:r>
              <a:rPr lang="ru-RU" sz="1800" b="1" i="1" dirty="0">
                <a:solidFill>
                  <a:srgbClr val="7030A0"/>
                </a:solidFill>
                <a:ea typeface="Arial" panose="020B0604020202020204" pitchFamily="34" charset="0"/>
              </a:rPr>
              <a:t>В</a:t>
            </a: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оспитывать эмоциональный отклик на отраженные в произведениях искусства поступки, события, соотносить со своими представлениями о красивом, радостном и печальном</a:t>
            </a:r>
            <a:r>
              <a:rPr lang="ru-RU" sz="1800" b="1" i="1" dirty="0" smtClean="0">
                <a:solidFill>
                  <a:srgbClr val="7030A0"/>
                </a:solidFill>
                <a:ea typeface="Arial" panose="020B0604020202020204" pitchFamily="34" charset="0"/>
              </a:rPr>
              <a:t>;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i="1" dirty="0" smtClean="0">
                <a:solidFill>
                  <a:srgbClr val="7030A0"/>
                </a:solidFill>
                <a:effectLst/>
                <a:ea typeface="Arial" panose="020B0604020202020204" pitchFamily="34" charset="0"/>
              </a:rPr>
              <a:t>Воспитывать целеустремленность, аккуратность, умение доводить начатое дело до конца;</a:t>
            </a:r>
          </a:p>
        </p:txBody>
      </p:sp>
    </p:spTree>
    <p:extLst>
      <p:ext uri="{BB962C8B-B14F-4D97-AF65-F5344CB8AC3E}">
        <p14:creationId xmlns:p14="http://schemas.microsoft.com/office/powerpoint/2010/main" val="153823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483781"/>
            <a:ext cx="8028283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50165">
              <a:lnSpc>
                <a:spcPct val="100000"/>
              </a:lnSpc>
              <a:spcBef>
                <a:spcPts val="105"/>
              </a:spcBef>
              <a:tabLst>
                <a:tab pos="4262755" algn="l"/>
              </a:tabLst>
            </a:pPr>
            <a:r>
              <a:rPr sz="3200" b="1" spc="-25" dirty="0">
                <a:solidFill>
                  <a:srgbClr val="7030A0"/>
                </a:solidFill>
              </a:rPr>
              <a:t>Требования </a:t>
            </a:r>
            <a:r>
              <a:rPr sz="3200" b="1" dirty="0">
                <a:solidFill>
                  <a:srgbClr val="7030A0"/>
                </a:solidFill>
              </a:rPr>
              <a:t>к </a:t>
            </a:r>
            <a:r>
              <a:rPr sz="3200" b="1" spc="-25" dirty="0" err="1">
                <a:solidFill>
                  <a:srgbClr val="7030A0"/>
                </a:solidFill>
              </a:rPr>
              <a:t>созданию</a:t>
            </a:r>
            <a:r>
              <a:rPr sz="3200" b="1" spc="-25" dirty="0">
                <a:solidFill>
                  <a:srgbClr val="7030A0"/>
                </a:solidFill>
              </a:rPr>
              <a:t> </a:t>
            </a:r>
            <a:r>
              <a:rPr sz="3200" b="1" dirty="0" smtClean="0">
                <a:solidFill>
                  <a:srgbClr val="7030A0"/>
                </a:solidFill>
              </a:rPr>
              <a:t>и </a:t>
            </a:r>
            <a:r>
              <a:rPr sz="3200" b="1" spc="-755" dirty="0" smtClean="0">
                <a:solidFill>
                  <a:srgbClr val="7030A0"/>
                </a:solidFill>
              </a:rPr>
              <a:t> </a:t>
            </a:r>
            <a:r>
              <a:rPr sz="3200" b="1" dirty="0" err="1">
                <a:solidFill>
                  <a:srgbClr val="7030A0"/>
                </a:solidFill>
              </a:rPr>
              <a:t>оформ</a:t>
            </a:r>
            <a:r>
              <a:rPr sz="3200" b="1" spc="-15" dirty="0" err="1">
                <a:solidFill>
                  <a:srgbClr val="7030A0"/>
                </a:solidFill>
              </a:rPr>
              <a:t>л</a:t>
            </a:r>
            <a:r>
              <a:rPr sz="3200" b="1" dirty="0" err="1">
                <a:solidFill>
                  <a:srgbClr val="7030A0"/>
                </a:solidFill>
              </a:rPr>
              <a:t>ению</a:t>
            </a:r>
            <a:r>
              <a:rPr sz="3200" b="1" spc="-185" dirty="0">
                <a:solidFill>
                  <a:srgbClr val="7030A0"/>
                </a:solidFill>
              </a:rPr>
              <a:t> </a:t>
            </a:r>
            <a:r>
              <a:rPr lang="ru-RU" sz="3200" b="1" spc="-5" dirty="0" smtClean="0">
                <a:solidFill>
                  <a:srgbClr val="7030A0"/>
                </a:solidFill>
              </a:rPr>
              <a:t>центра</a:t>
            </a:r>
            <a:r>
              <a:rPr lang="ru-RU" sz="3200" b="1" dirty="0" smtClean="0">
                <a:solidFill>
                  <a:srgbClr val="7030A0"/>
                </a:solidFill>
              </a:rPr>
              <a:t> художественного творчества                     в соответствии с ФГОС</a:t>
            </a:r>
            <a:endParaRPr sz="3200" b="1" dirty="0">
              <a:solidFill>
                <a:srgbClr val="7030A0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" y="1974574"/>
            <a:ext cx="8561683" cy="4236416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59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20" dirty="0" err="1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Оборудование</a:t>
            </a:r>
            <a:r>
              <a:rPr sz="2400" b="1" spc="-6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соответствует</a:t>
            </a:r>
            <a:r>
              <a:rPr sz="2400" b="1" spc="-6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потребностям</a:t>
            </a:r>
            <a:r>
              <a:rPr sz="2400" b="1" spc="-6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данного</a:t>
            </a:r>
            <a:r>
              <a:rPr sz="2400" b="1" spc="-7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возраста</a:t>
            </a:r>
            <a:endParaRPr sz="2400" b="1" dirty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5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2400" b="1" spc="-10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Соответствие</a:t>
            </a:r>
            <a:r>
              <a:rPr lang="ru-RU" sz="2400" b="1" spc="-100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lang="ru-RU" sz="2400" b="1" spc="-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санитарно-гигиеническим</a:t>
            </a:r>
            <a:r>
              <a:rPr lang="ru-RU" sz="2400" b="1" spc="-110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lang="ru-RU" sz="2400" b="1" spc="-10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требованиям</a:t>
            </a:r>
            <a:endParaRPr lang="ru-RU" sz="2400" b="1" dirty="0" smtClean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5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5" dirty="0" err="1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Высокая</a:t>
            </a:r>
            <a:r>
              <a:rPr sz="2400" b="1" spc="-9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эстетичность</a:t>
            </a:r>
            <a:endParaRPr sz="2400" b="1" dirty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5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Полифункциональность</a:t>
            </a:r>
            <a:endParaRPr sz="2400" b="1" dirty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9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15" dirty="0" err="1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Вариативность</a:t>
            </a:r>
            <a:endParaRPr lang="ru-RU" sz="2400" b="1" spc="-15" dirty="0" smtClean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9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2400" b="1" spc="-1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Доступность</a:t>
            </a:r>
          </a:p>
          <a:p>
            <a:pPr marL="287020" indent="-274320">
              <a:spcBef>
                <a:spcPts val="459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lang="ru-RU" sz="2400" b="1" spc="-2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Соблюдение</a:t>
            </a:r>
            <a:r>
              <a:rPr lang="ru-RU" sz="2400" b="1" spc="-5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lang="ru-RU" sz="2400" b="1" spc="-1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гендерного</a:t>
            </a:r>
            <a:r>
              <a:rPr lang="ru-RU" sz="2400" b="1" spc="-9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lang="ru-RU" sz="2400" b="1" spc="-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принципа</a:t>
            </a:r>
            <a:endParaRPr sz="2400" b="1" dirty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55"/>
              </a:spcBef>
              <a:buClr>
                <a:srgbClr val="E7BB29"/>
              </a:buClr>
              <a:buSzPct val="94736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400" b="1" spc="-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Безопасность</a:t>
            </a:r>
            <a:r>
              <a:rPr sz="2400" b="1" spc="-7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и</a:t>
            </a:r>
            <a:r>
              <a:rPr sz="2400" b="1" spc="-6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2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высокое</a:t>
            </a:r>
            <a:r>
              <a:rPr sz="2400" b="1" spc="-8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5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качество</a:t>
            </a:r>
            <a:r>
              <a:rPr sz="2400" b="1" spc="-9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0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материалов,</a:t>
            </a:r>
            <a:r>
              <a:rPr sz="2400" b="1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                         </a:t>
            </a:r>
            <a:r>
              <a:rPr sz="2400" b="1" spc="-20" dirty="0" err="1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используемых</a:t>
            </a:r>
            <a:r>
              <a:rPr sz="2400" b="1" spc="-70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в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sz="2400" b="1" spc="-15" dirty="0" err="1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создании</a:t>
            </a:r>
            <a:r>
              <a:rPr sz="2400" b="1" spc="-95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 </a:t>
            </a:r>
            <a:r>
              <a:rPr lang="ru-RU" sz="2400" b="1" spc="-10" dirty="0" smtClean="0">
                <a:solidFill>
                  <a:schemeClr val="bg2">
                    <a:lumMod val="10000"/>
                  </a:schemeClr>
                </a:solidFill>
                <a:cs typeface="Constantia"/>
              </a:rPr>
              <a:t>центра</a:t>
            </a:r>
            <a:endParaRPr sz="2400" b="1" dirty="0">
              <a:solidFill>
                <a:schemeClr val="bg2">
                  <a:lumMod val="10000"/>
                </a:schemeClr>
              </a:solidFill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459"/>
              </a:spcBef>
              <a:buClr>
                <a:srgbClr val="E7BB29"/>
              </a:buClr>
              <a:buSzPct val="94736"/>
              <a:tabLst>
                <a:tab pos="286385" algn="l"/>
                <a:tab pos="287020" algn="l"/>
              </a:tabLst>
            </a:pPr>
            <a:endParaRPr sz="2400" b="1" dirty="0">
              <a:solidFill>
                <a:schemeClr val="bg2">
                  <a:lumMod val="10000"/>
                </a:schemeClr>
              </a:solidFill>
              <a:cs typeface="Constant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670" y="2792896"/>
            <a:ext cx="1932283" cy="3178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397" y="2792897"/>
            <a:ext cx="2254882" cy="1855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4326" y="817474"/>
            <a:ext cx="7528559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75385" marR="5080" indent="-1163320">
              <a:lnSpc>
                <a:spcPct val="100000"/>
              </a:lnSpc>
              <a:spcBef>
                <a:spcPts val="105"/>
              </a:spcBef>
            </a:pPr>
            <a:r>
              <a:rPr b="1" spc="-4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ос</a:t>
            </a:r>
            <a:r>
              <a:rPr b="1" spc="-4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b="1" spc="-1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ля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</a:rPr>
              <a:t>ю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щие</a:t>
            </a:r>
            <a:r>
              <a:rPr b="1" spc="-15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b="1" spc="-75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b="1" spc="-35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ериалы</a:t>
            </a:r>
            <a:r>
              <a:rPr b="1" spc="-17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дл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b="1" spc="-14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b="1" spc="-7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лка 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</a:rPr>
              <a:t>группы</a:t>
            </a:r>
            <a:r>
              <a:rPr b="1" spc="-10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15" dirty="0">
                <a:solidFill>
                  <a:schemeClr val="tx2">
                    <a:lumMod val="50000"/>
                  </a:schemeClr>
                </a:solidFill>
              </a:rPr>
              <a:t>раннего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</a:rPr>
              <a:t>возраста: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5800" y="2209800"/>
            <a:ext cx="5253127" cy="406970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535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Бумага</a:t>
            </a:r>
            <a:r>
              <a:rPr sz="2000" b="1" spc="-9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белая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и</a:t>
            </a:r>
            <a:r>
              <a:rPr sz="2000" b="1" spc="-7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цветная</a:t>
            </a:r>
            <a:r>
              <a:rPr sz="2000" b="1" spc="-6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А5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и</a:t>
            </a:r>
            <a:r>
              <a:rPr sz="2000" b="1" spc="-6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А4;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87020" marR="909955" indent="-274320">
              <a:lnSpc>
                <a:spcPct val="100000"/>
              </a:lnSpc>
              <a:spcBef>
                <a:spcPts val="434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Карандаши</a:t>
            </a:r>
            <a:r>
              <a:rPr sz="2000" b="1" spc="-6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цветные</a:t>
            </a:r>
            <a:r>
              <a:rPr sz="2000" b="1" spc="-8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мягкие</a:t>
            </a:r>
            <a:r>
              <a:rPr sz="2000" b="1" spc="-7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–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4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цвета </a:t>
            </a:r>
            <a:r>
              <a:rPr sz="2000" b="1" spc="-434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(черный,</a:t>
            </a:r>
            <a:r>
              <a:rPr sz="2000" b="1" spc="-2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красный,</a:t>
            </a:r>
            <a:r>
              <a:rPr sz="2000" b="1" spc="-5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синий,</a:t>
            </a:r>
            <a:r>
              <a:rPr sz="2000" b="1" spc="-5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зеленый);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Краска</a:t>
            </a:r>
            <a:r>
              <a:rPr sz="2000" b="1" spc="-8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гуашь</a:t>
            </a:r>
            <a:r>
              <a:rPr sz="2000" b="1" spc="-5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1-2</a:t>
            </a:r>
            <a:r>
              <a:rPr sz="2000" b="1" spc="-3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цвета,</a:t>
            </a:r>
            <a:r>
              <a:rPr sz="2000" b="1" spc="-3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пальчиковые</a:t>
            </a:r>
            <a:r>
              <a:rPr sz="2000" b="1" spc="-6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краски,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87020">
              <a:lnSpc>
                <a:spcPct val="100000"/>
              </a:lnSpc>
            </a:pP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непроливайки,</a:t>
            </a:r>
            <a:r>
              <a:rPr sz="2000" b="1" spc="-3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розетки</a:t>
            </a:r>
            <a:r>
              <a:rPr sz="2000" b="1" spc="-9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для</a:t>
            </a:r>
            <a:r>
              <a:rPr sz="2000" b="1" spc="-4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краски,</a:t>
            </a:r>
            <a:r>
              <a:rPr sz="2000" b="1" spc="-3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кисточки;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Книжки-раскраски;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spc="-2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Шаблоны</a:t>
            </a:r>
            <a:r>
              <a:rPr sz="2000" b="1" spc="-5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из</a:t>
            </a:r>
            <a:r>
              <a:rPr sz="2000" b="1" spc="-7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бумаги,</a:t>
            </a:r>
            <a:r>
              <a:rPr sz="2000" b="1" spc="-6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губки;</a:t>
            </a:r>
          </a:p>
          <a:p>
            <a:pPr marL="287020" indent="-274320">
              <a:lnSpc>
                <a:spcPct val="100000"/>
              </a:lnSpc>
              <a:spcBef>
                <a:spcPts val="43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Пластилин</a:t>
            </a:r>
            <a:r>
              <a:rPr sz="2000" b="1" spc="-8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мягкий,</a:t>
            </a:r>
            <a:r>
              <a:rPr sz="2000" b="1" spc="-6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3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глина,</a:t>
            </a:r>
            <a:r>
              <a:rPr sz="2000" b="1" spc="-8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дощечки;</a:t>
            </a:r>
            <a:endParaRPr sz="2000" b="1" dirty="0">
              <a:solidFill>
                <a:schemeClr val="tx2">
                  <a:lumMod val="50000"/>
                </a:schemeClr>
              </a:solidFill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434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Фар</a:t>
            </a:r>
            <a:r>
              <a:rPr sz="2000" b="1" spc="3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т</a:t>
            </a:r>
            <a:r>
              <a:rPr sz="2000" b="1" spc="-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у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к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и</a:t>
            </a:r>
            <a:r>
              <a:rPr sz="2000" b="1" spc="-1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д</a:t>
            </a:r>
            <a:r>
              <a:rPr sz="2000" b="1" spc="-10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л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я</a:t>
            </a:r>
            <a:r>
              <a:rPr sz="2000" b="1" spc="-4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р</a:t>
            </a:r>
            <a:r>
              <a:rPr sz="2000" b="1" spc="-15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chemeClr val="tx2">
                    <a:lumMod val="50000"/>
                  </a:schemeClr>
                </a:solidFill>
                <a:latin typeface="Constantia"/>
                <a:cs typeface="Constantia"/>
              </a:rPr>
              <a:t>боты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08597" y="2209800"/>
            <a:ext cx="2304288" cy="344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475" y="590336"/>
            <a:ext cx="8229600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09775" marR="5080" indent="-1986280">
              <a:lnSpc>
                <a:spcPct val="100000"/>
              </a:lnSpc>
              <a:spcBef>
                <a:spcPts val="105"/>
              </a:spcBef>
            </a:pPr>
            <a:r>
              <a:rPr b="1" spc="-40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ос</a:t>
            </a:r>
            <a:r>
              <a:rPr b="1" spc="-40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b="1" spc="-100" dirty="0">
                <a:solidFill>
                  <a:schemeClr val="tx2">
                    <a:lumMod val="50000"/>
                  </a:schemeClr>
                </a:solidFill>
              </a:rPr>
              <a:t>в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ляю</a:t>
            </a:r>
            <a:r>
              <a:rPr b="1" spc="-15" dirty="0">
                <a:solidFill>
                  <a:schemeClr val="tx2">
                    <a:lumMod val="50000"/>
                  </a:schemeClr>
                </a:solidFill>
              </a:rPr>
              <a:t>щ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ие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м</a:t>
            </a:r>
            <a:r>
              <a:rPr b="1" spc="-75" dirty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b="1" spc="-35" dirty="0">
                <a:solidFill>
                  <a:schemeClr val="tx2">
                    <a:lumMod val="50000"/>
                  </a:schemeClr>
                </a:solidFill>
              </a:rPr>
              <a:t>т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ериалы</a:t>
            </a:r>
            <a:r>
              <a:rPr b="1" spc="-17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дл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я</a:t>
            </a:r>
            <a:r>
              <a:rPr b="1" spc="-14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у</a:t>
            </a:r>
            <a:r>
              <a:rPr b="1" spc="-70" dirty="0">
                <a:solidFill>
                  <a:schemeClr val="tx2">
                    <a:lumMod val="50000"/>
                  </a:schemeClr>
                </a:solidFill>
              </a:rPr>
              <a:t>г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лка  </a:t>
            </a:r>
            <a:r>
              <a:rPr b="1" dirty="0">
                <a:solidFill>
                  <a:schemeClr val="tx2">
                    <a:lumMod val="50000"/>
                  </a:schemeClr>
                </a:solidFill>
              </a:rPr>
              <a:t>младшей</a:t>
            </a:r>
            <a:r>
              <a:rPr b="1" spc="-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>
                <a:solidFill>
                  <a:schemeClr val="tx2">
                    <a:lumMod val="50000"/>
                  </a:schemeClr>
                </a:solidFill>
              </a:rPr>
              <a:t>группы: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6887" y="1752600"/>
            <a:ext cx="8397875" cy="51732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955">
              <a:lnSpc>
                <a:spcPct val="100000"/>
              </a:lnSpc>
              <a:spcBef>
                <a:spcPts val="10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20" dirty="0">
                <a:latin typeface="Constantia"/>
                <a:cs typeface="Constantia"/>
              </a:rPr>
              <a:t>Бумага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различной</a:t>
            </a:r>
            <a:r>
              <a:rPr sz="2000" b="1" spc="-3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плотности,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цвета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и</a:t>
            </a:r>
            <a:r>
              <a:rPr sz="2000" b="1" spc="-5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размера;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dirty="0">
                <a:latin typeface="Constantia"/>
                <a:cs typeface="Constantia"/>
              </a:rPr>
              <a:t>Карандаши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цветные,</a:t>
            </a:r>
            <a:r>
              <a:rPr sz="2000" b="1" spc="-35" dirty="0">
                <a:latin typeface="Constantia"/>
                <a:cs typeface="Constantia"/>
              </a:rPr>
              <a:t> </a:t>
            </a:r>
            <a:r>
              <a:rPr sz="2000" b="1" spc="-15" dirty="0" err="1" smtClean="0">
                <a:latin typeface="Constantia"/>
                <a:cs typeface="Constantia"/>
              </a:rPr>
              <a:t>фломастеры</a:t>
            </a:r>
            <a:endParaRPr lang="ru-RU" sz="2000" b="1" spc="-15" dirty="0" smtClean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30" dirty="0" smtClean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(достаточно</a:t>
            </a:r>
            <a:r>
              <a:rPr sz="2000" b="1" spc="-3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6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основных</a:t>
            </a:r>
            <a:r>
              <a:rPr sz="2000" b="1" spc="-4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цветов);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5" dirty="0">
                <a:latin typeface="Constantia"/>
                <a:cs typeface="Constantia"/>
              </a:rPr>
              <a:t>Краска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гуашь</a:t>
            </a:r>
            <a:r>
              <a:rPr sz="2000" b="1" spc="-6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(3-4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основных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цвета);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10" dirty="0">
                <a:latin typeface="Constantia"/>
                <a:cs typeface="Constantia"/>
              </a:rPr>
              <a:t>Кисточки,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подставки,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салфетки;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5" dirty="0">
                <a:latin typeface="Constantia"/>
                <a:cs typeface="Constantia"/>
              </a:rPr>
              <a:t>Силуэты,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трафареты,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spc="-20" dirty="0">
                <a:latin typeface="Constantia"/>
                <a:cs typeface="Constantia"/>
              </a:rPr>
              <a:t>шаблоны</a:t>
            </a:r>
            <a:r>
              <a:rPr sz="2000" b="1" spc="-4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предметов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простых</a:t>
            </a:r>
            <a:r>
              <a:rPr sz="2000" b="1" spc="-8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форм;</a:t>
            </a: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dirty="0">
                <a:latin typeface="Constantia"/>
                <a:cs typeface="Constantia"/>
              </a:rPr>
              <a:t>Дым</a:t>
            </a:r>
            <a:r>
              <a:rPr sz="2000" b="1" spc="-50" dirty="0">
                <a:latin typeface="Constantia"/>
                <a:cs typeface="Constantia"/>
              </a:rPr>
              <a:t>к</a:t>
            </a:r>
            <a:r>
              <a:rPr sz="2000" b="1" dirty="0">
                <a:latin typeface="Constantia"/>
                <a:cs typeface="Constantia"/>
              </a:rPr>
              <a:t>о</a:t>
            </a:r>
            <a:r>
              <a:rPr sz="2000" b="1" spc="-10" dirty="0">
                <a:latin typeface="Constantia"/>
                <a:cs typeface="Constantia"/>
              </a:rPr>
              <a:t>в</a:t>
            </a:r>
            <a:r>
              <a:rPr sz="2000" b="1" spc="-5" dirty="0">
                <a:latin typeface="Constantia"/>
                <a:cs typeface="Constantia"/>
              </a:rPr>
              <a:t>с</a:t>
            </a:r>
            <a:r>
              <a:rPr sz="2000" b="1" spc="-10" dirty="0">
                <a:latin typeface="Constantia"/>
                <a:cs typeface="Constantia"/>
              </a:rPr>
              <a:t>к</a:t>
            </a:r>
            <a:r>
              <a:rPr sz="2000" b="1" dirty="0">
                <a:latin typeface="Constantia"/>
                <a:cs typeface="Constantia"/>
              </a:rPr>
              <a:t>ие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иг</a:t>
            </a:r>
            <a:r>
              <a:rPr sz="2000" b="1" spc="-25" dirty="0">
                <a:latin typeface="Constantia"/>
                <a:cs typeface="Constantia"/>
              </a:rPr>
              <a:t>р</a:t>
            </a:r>
            <a:r>
              <a:rPr sz="2000" b="1" spc="-5" dirty="0">
                <a:latin typeface="Constantia"/>
                <a:cs typeface="Constantia"/>
              </a:rPr>
              <a:t>у</a:t>
            </a:r>
            <a:r>
              <a:rPr sz="2000" b="1" spc="-10" dirty="0">
                <a:latin typeface="Constantia"/>
                <a:cs typeface="Constantia"/>
              </a:rPr>
              <a:t>шк</a:t>
            </a:r>
            <a:r>
              <a:rPr sz="2000" b="1" dirty="0">
                <a:latin typeface="Constantia"/>
                <a:cs typeface="Constantia"/>
              </a:rPr>
              <a:t>и;</a:t>
            </a: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5" dirty="0">
                <a:latin typeface="Constantia"/>
                <a:cs typeface="Constantia"/>
              </a:rPr>
              <a:t>Альбом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по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декоративно-прикладному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искусству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-дымковская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роспись;</a:t>
            </a:r>
            <a:endParaRPr sz="2000" b="1" dirty="0">
              <a:latin typeface="Constantia"/>
              <a:cs typeface="Constantia"/>
            </a:endParaRPr>
          </a:p>
          <a:p>
            <a:pPr marL="287020" marR="5080" indent="-274955">
              <a:lnSpc>
                <a:spcPct val="80000"/>
              </a:lnSpc>
              <a:spcBef>
                <a:spcPts val="430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5" dirty="0">
                <a:latin typeface="Constantia"/>
                <a:cs typeface="Constantia"/>
              </a:rPr>
              <a:t>Силуэты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игрушек,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вырезанные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воспитателем</a:t>
            </a:r>
            <a:r>
              <a:rPr sz="2000" b="1" spc="-5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(птичка,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spc="-25" dirty="0">
                <a:latin typeface="Constantia"/>
                <a:cs typeface="Constantia"/>
              </a:rPr>
              <a:t>козлик,</a:t>
            </a:r>
            <a:r>
              <a:rPr sz="2000" b="1" spc="-15" dirty="0">
                <a:latin typeface="Constantia"/>
                <a:cs typeface="Constantia"/>
              </a:rPr>
              <a:t> конь)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и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разных </a:t>
            </a:r>
            <a:r>
              <a:rPr sz="2000" b="1" spc="-434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предметов</a:t>
            </a:r>
            <a:r>
              <a:rPr sz="2000" b="1" spc="-15" dirty="0">
                <a:latin typeface="Constantia"/>
                <a:cs typeface="Constantia"/>
              </a:rPr>
              <a:t> </a:t>
            </a:r>
            <a:r>
              <a:rPr sz="2000" b="1" spc="-30" dirty="0">
                <a:latin typeface="Constantia"/>
                <a:cs typeface="Constantia"/>
              </a:rPr>
              <a:t>(блюдечко,</a:t>
            </a:r>
            <a:r>
              <a:rPr sz="2000" b="1" spc="-15" dirty="0">
                <a:latin typeface="Constantia"/>
                <a:cs typeface="Constantia"/>
              </a:rPr>
              <a:t> платочки,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рукавички);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dirty="0">
                <a:latin typeface="Constantia"/>
                <a:cs typeface="Constantia"/>
              </a:rPr>
              <a:t>Пластилин,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пластическая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масса;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10" dirty="0">
                <a:latin typeface="Constantia"/>
                <a:cs typeface="Constantia"/>
              </a:rPr>
              <a:t>Палочка</a:t>
            </a:r>
            <a:r>
              <a:rPr sz="2000" b="1" spc="-9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с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заточенным</a:t>
            </a:r>
            <a:r>
              <a:rPr sz="2000" b="1" spc="-25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концом</a:t>
            </a:r>
            <a:r>
              <a:rPr sz="2000" b="1" spc="-3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(для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украшения);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spcBef>
                <a:spcPts val="5"/>
              </a:spcBef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35" dirty="0">
                <a:latin typeface="Constantia"/>
                <a:cs typeface="Constantia"/>
              </a:rPr>
              <a:t>Готовые</a:t>
            </a:r>
            <a:r>
              <a:rPr sz="2000" b="1" spc="-11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детали</a:t>
            </a:r>
            <a:r>
              <a:rPr sz="2000" b="1" spc="-6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из</a:t>
            </a:r>
            <a:r>
              <a:rPr sz="2000" b="1" spc="-5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бумаги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разной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формы,</a:t>
            </a:r>
            <a:r>
              <a:rPr sz="2000" b="1" spc="-3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величины,</a:t>
            </a:r>
            <a:r>
              <a:rPr sz="2000" b="1" spc="-20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цвета;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dirty="0">
                <a:latin typeface="Constantia"/>
                <a:cs typeface="Constantia"/>
              </a:rPr>
              <a:t>Клей,</a:t>
            </a:r>
            <a:r>
              <a:rPr sz="2000" b="1" spc="-70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салфетки,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клеенки;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10" dirty="0">
                <a:latin typeface="Constantia"/>
                <a:cs typeface="Constantia"/>
              </a:rPr>
              <a:t>Ватные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палочки,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штампы;</a:t>
            </a:r>
            <a:endParaRPr sz="2000" b="1" dirty="0">
              <a:latin typeface="Constantia"/>
              <a:cs typeface="Constantia"/>
            </a:endParaRPr>
          </a:p>
          <a:p>
            <a:pPr marL="287020" indent="-274955">
              <a:lnSpc>
                <a:spcPct val="100000"/>
              </a:lnSpc>
              <a:buClr>
                <a:srgbClr val="E7BB29"/>
              </a:buClr>
              <a:buSzPct val="94444"/>
              <a:buFont typeface="Segoe UI Symbol"/>
              <a:buChar char="⚫"/>
              <a:tabLst>
                <a:tab pos="287020" algn="l"/>
                <a:tab pos="287655" algn="l"/>
              </a:tabLst>
            </a:pPr>
            <a:r>
              <a:rPr sz="2000" b="1" spc="-5" dirty="0">
                <a:latin typeface="Constantia"/>
                <a:cs typeface="Constantia"/>
              </a:rPr>
              <a:t>Дидактические</a:t>
            </a:r>
            <a:r>
              <a:rPr sz="2000" b="1" spc="-100" dirty="0">
                <a:latin typeface="Constantia"/>
                <a:cs typeface="Constantia"/>
              </a:rPr>
              <a:t> </a:t>
            </a:r>
            <a:r>
              <a:rPr sz="2000" b="1" dirty="0">
                <a:latin typeface="Constantia"/>
                <a:cs typeface="Constantia"/>
              </a:rPr>
              <a:t>игры</a:t>
            </a:r>
            <a:r>
              <a:rPr sz="2000" b="1" spc="-5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на</a:t>
            </a:r>
            <a:r>
              <a:rPr sz="2000" b="1" spc="-7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закрепление</a:t>
            </a:r>
            <a:r>
              <a:rPr sz="2000" b="1" spc="-85" dirty="0">
                <a:latin typeface="Constantia"/>
                <a:cs typeface="Constantia"/>
              </a:rPr>
              <a:t> </a:t>
            </a:r>
            <a:r>
              <a:rPr sz="2000" b="1" spc="-5" dirty="0">
                <a:latin typeface="Constantia"/>
                <a:cs typeface="Constantia"/>
              </a:rPr>
              <a:t>основных</a:t>
            </a:r>
            <a:r>
              <a:rPr sz="2000" b="1" spc="-45" dirty="0">
                <a:latin typeface="Constantia"/>
                <a:cs typeface="Constantia"/>
              </a:rPr>
              <a:t> </a:t>
            </a:r>
            <a:r>
              <a:rPr sz="2000" b="1" spc="-10" dirty="0">
                <a:latin typeface="Constantia"/>
                <a:cs typeface="Constantia"/>
              </a:rPr>
              <a:t>цветов</a:t>
            </a:r>
            <a:r>
              <a:rPr sz="1800" b="1" spc="-10" dirty="0">
                <a:latin typeface="Constantia"/>
                <a:cs typeface="Constantia"/>
              </a:rPr>
              <a:t>.</a:t>
            </a:r>
            <a:endParaRPr sz="1800" b="1" dirty="0">
              <a:latin typeface="Constantia"/>
              <a:cs typeface="Constant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452" y="1782417"/>
            <a:ext cx="2158310" cy="1417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529" y="14488"/>
            <a:ext cx="7175471" cy="10291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084070" marR="5080" indent="-2072005">
              <a:lnSpc>
                <a:spcPct val="100000"/>
              </a:lnSpc>
              <a:spcBef>
                <a:spcPts val="105"/>
              </a:spcBef>
            </a:pPr>
            <a:r>
              <a:rPr b="1" spc="-20" dirty="0">
                <a:solidFill>
                  <a:schemeClr val="tx2">
                    <a:lumMod val="50000"/>
                  </a:schemeClr>
                </a:solidFill>
              </a:rPr>
              <a:t>Составляющие</a:t>
            </a:r>
            <a:r>
              <a:rPr b="1" spc="-145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15" dirty="0">
                <a:solidFill>
                  <a:schemeClr val="tx2">
                    <a:lumMod val="50000"/>
                  </a:schemeClr>
                </a:solidFill>
              </a:rPr>
              <a:t>материалы</a:t>
            </a:r>
            <a:r>
              <a:rPr b="1" spc="-17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dirty="0" err="1">
                <a:solidFill>
                  <a:schemeClr val="tx2">
                    <a:lumMod val="50000"/>
                  </a:schemeClr>
                </a:solidFill>
              </a:rPr>
              <a:t>для</a:t>
            </a:r>
            <a:r>
              <a:rPr b="1" spc="-14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40" dirty="0" err="1" smtClean="0">
                <a:solidFill>
                  <a:schemeClr val="tx2">
                    <a:lumMod val="50000"/>
                  </a:schemeClr>
                </a:solidFill>
              </a:rPr>
              <a:t>уголка</a:t>
            </a:r>
            <a:r>
              <a:rPr b="1" spc="-4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75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5" dirty="0" err="1" smtClean="0">
                <a:solidFill>
                  <a:schemeClr val="tx2">
                    <a:lumMod val="50000"/>
                  </a:schemeClr>
                </a:solidFill>
              </a:rPr>
              <a:t>средней</a:t>
            </a:r>
            <a:r>
              <a:rPr b="1" spc="-9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b="1" spc="-10" dirty="0">
                <a:solidFill>
                  <a:schemeClr val="tx2">
                    <a:lumMod val="50000"/>
                  </a:schemeClr>
                </a:solidFill>
              </a:rPr>
              <a:t>группы: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8600" y="1043616"/>
            <a:ext cx="8534400" cy="540724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0" dirty="0">
                <a:latin typeface="Constantia"/>
                <a:cs typeface="Constantia"/>
              </a:rPr>
              <a:t>Цветные</a:t>
            </a:r>
            <a:r>
              <a:rPr sz="1600" b="1" spc="-6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карандаши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20" dirty="0">
                <a:latin typeface="Constantia"/>
                <a:cs typeface="Constantia"/>
              </a:rPr>
              <a:t>более</a:t>
            </a:r>
            <a:r>
              <a:rPr sz="1600" b="1" spc="-7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расширенной</a:t>
            </a:r>
            <a:r>
              <a:rPr sz="1600" b="1" spc="-1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гамме,</a:t>
            </a:r>
            <a:r>
              <a:rPr sz="1600" b="1" spc="-2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восковые</a:t>
            </a:r>
            <a:r>
              <a:rPr sz="1600" b="1" spc="-8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мелки;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0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20" dirty="0">
                <a:latin typeface="Constantia"/>
                <a:cs typeface="Constantia"/>
              </a:rPr>
              <a:t>Бумага</a:t>
            </a:r>
            <a:r>
              <a:rPr sz="1600" b="1" spc="-7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белая,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цветная,</a:t>
            </a:r>
            <a:r>
              <a:rPr sz="1600" b="1" spc="-25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бархатная;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0" dirty="0">
                <a:latin typeface="Constantia"/>
                <a:cs typeface="Constantia"/>
              </a:rPr>
              <a:t>Краска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гуашь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(6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цв),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палитра;</a:t>
            </a:r>
            <a:endParaRPr sz="1600" b="1" dirty="0">
              <a:latin typeface="Constantia"/>
              <a:cs typeface="Constantia"/>
            </a:endParaRPr>
          </a:p>
          <a:p>
            <a:pPr marL="286385" marR="1146175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5" dirty="0">
                <a:latin typeface="Constantia"/>
                <a:cs typeface="Constantia"/>
              </a:rPr>
              <a:t>Альбомы, </a:t>
            </a:r>
            <a:r>
              <a:rPr sz="1600" b="1" spc="-10" dirty="0">
                <a:latin typeface="Constantia"/>
                <a:cs typeface="Constantia"/>
              </a:rPr>
              <a:t>раскраски </a:t>
            </a:r>
            <a:r>
              <a:rPr sz="1600" b="1" spc="-5" dirty="0">
                <a:latin typeface="Constantia"/>
                <a:cs typeface="Constantia"/>
              </a:rPr>
              <a:t>по </a:t>
            </a:r>
            <a:r>
              <a:rPr sz="1600" b="1" spc="-10" dirty="0">
                <a:latin typeface="Constantia"/>
                <a:cs typeface="Constantia"/>
              </a:rPr>
              <a:t>декоративно-прикладному </a:t>
            </a:r>
            <a:r>
              <a:rPr sz="1600" b="1" spc="-15" dirty="0">
                <a:latin typeface="Constantia"/>
                <a:cs typeface="Constantia"/>
              </a:rPr>
              <a:t>искусству </a:t>
            </a:r>
            <a:r>
              <a:rPr sz="1600" b="1" spc="-5" dirty="0">
                <a:latin typeface="Constantia"/>
                <a:cs typeface="Constantia"/>
              </a:rPr>
              <a:t>- </a:t>
            </a:r>
            <a:r>
              <a:rPr sz="1600" b="1" spc="-39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филимоновская,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дымковская</a:t>
            </a:r>
            <a:r>
              <a:rPr sz="1600" b="1" spc="-2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роспись;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20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10" dirty="0">
                <a:latin typeface="Constantia"/>
                <a:cs typeface="Constantia"/>
              </a:rPr>
              <a:t>р</a:t>
            </a:r>
            <a:r>
              <a:rPr sz="1600" b="1" spc="-55" dirty="0">
                <a:latin typeface="Constantia"/>
                <a:cs typeface="Constantia"/>
              </a:rPr>
              <a:t>о</a:t>
            </a:r>
            <a:r>
              <a:rPr sz="1600" b="1" spc="-15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ец</a:t>
            </a:r>
            <a:r>
              <a:rPr sz="1600" b="1" spc="-10" dirty="0">
                <a:latin typeface="Constantia"/>
                <a:cs typeface="Constantia"/>
              </a:rPr>
              <a:t>ки</a:t>
            </a:r>
            <a:r>
              <a:rPr sz="1600" b="1" spc="-5" dirty="0">
                <a:latin typeface="Constantia"/>
                <a:cs typeface="Constantia"/>
              </a:rPr>
              <a:t>е</a:t>
            </a:r>
            <a:r>
              <a:rPr sz="1600" b="1" spc="-6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иг</a:t>
            </a:r>
            <a:r>
              <a:rPr sz="1600" b="1" spc="-35" dirty="0">
                <a:latin typeface="Constantia"/>
                <a:cs typeface="Constantia"/>
              </a:rPr>
              <a:t>р</a:t>
            </a:r>
            <a:r>
              <a:rPr sz="1600" b="1" spc="-10" dirty="0">
                <a:latin typeface="Constantia"/>
                <a:cs typeface="Constantia"/>
              </a:rPr>
              <a:t>ушки;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0" dirty="0">
                <a:latin typeface="Constantia"/>
                <a:cs typeface="Constantia"/>
              </a:rPr>
              <a:t>Образцы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игрушек,</a:t>
            </a:r>
            <a:r>
              <a:rPr sz="1600" b="1" spc="1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вылепленные</a:t>
            </a:r>
            <a:r>
              <a:rPr sz="1600" b="1" spc="-10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детьми</a:t>
            </a:r>
            <a:r>
              <a:rPr sz="1600" b="1" spc="-1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предметы</a:t>
            </a:r>
            <a:r>
              <a:rPr sz="1600" b="1" spc="-15" dirty="0">
                <a:latin typeface="Constantia"/>
                <a:cs typeface="Constantia"/>
              </a:rPr>
              <a:t> народного</a:t>
            </a:r>
            <a:r>
              <a:rPr sz="1600" b="1" spc="-4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промысла;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5" dirty="0">
                <a:latin typeface="Constantia"/>
                <a:cs typeface="Constantia"/>
              </a:rPr>
              <a:t>Стеки;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5" dirty="0">
                <a:latin typeface="Constantia"/>
                <a:cs typeface="Constantia"/>
              </a:rPr>
              <a:t>Клей, </a:t>
            </a:r>
            <a:r>
              <a:rPr sz="1600" b="1" spc="-15" dirty="0">
                <a:latin typeface="Constantia"/>
                <a:cs typeface="Constantia"/>
              </a:rPr>
              <a:t>ножницы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7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безопасными</a:t>
            </a:r>
            <a:r>
              <a:rPr sz="1600" b="1" spc="-10" dirty="0">
                <a:latin typeface="Constantia"/>
                <a:cs typeface="Constantia"/>
              </a:rPr>
              <a:t> </a:t>
            </a:r>
            <a:r>
              <a:rPr sz="1600" b="1" spc="-20" dirty="0">
                <a:latin typeface="Constantia"/>
                <a:cs typeface="Constantia"/>
              </a:rPr>
              <a:t>(закругленными)</a:t>
            </a:r>
            <a:r>
              <a:rPr sz="1600" b="1" spc="1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концами</a:t>
            </a:r>
            <a:r>
              <a:rPr sz="1600" b="1" spc="-7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лезвий;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35" dirty="0">
                <a:latin typeface="Constantia"/>
                <a:cs typeface="Constantia"/>
              </a:rPr>
              <a:t>Готовые</a:t>
            </a:r>
            <a:r>
              <a:rPr sz="1600" b="1" spc="-8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формы</a:t>
            </a:r>
            <a:r>
              <a:rPr sz="1600" b="1" spc="-10" dirty="0">
                <a:latin typeface="Constantia"/>
                <a:cs typeface="Constantia"/>
              </a:rPr>
              <a:t> предметов</a:t>
            </a:r>
            <a:r>
              <a:rPr sz="1600" b="1" spc="2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(птицы,</a:t>
            </a:r>
            <a:r>
              <a:rPr sz="1600" b="1" spc="-10" dirty="0">
                <a:latin typeface="Constantia"/>
                <a:cs typeface="Constantia"/>
              </a:rPr>
              <a:t> животные,</a:t>
            </a:r>
            <a:r>
              <a:rPr sz="1600" b="1" spc="1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цветы,</a:t>
            </a:r>
            <a:r>
              <a:rPr sz="1600" b="1" spc="-20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насекомые);</a:t>
            </a:r>
            <a:endParaRPr sz="1600" b="1" dirty="0">
              <a:latin typeface="Constantia"/>
              <a:cs typeface="Constantia"/>
            </a:endParaRPr>
          </a:p>
          <a:p>
            <a:pPr marL="286385" marR="954405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5" dirty="0">
                <a:latin typeface="Constantia"/>
                <a:cs typeface="Constantia"/>
              </a:rPr>
              <a:t>Д</a:t>
            </a:r>
            <a:r>
              <a:rPr sz="1600" b="1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д</a:t>
            </a:r>
            <a:r>
              <a:rPr sz="1600" b="1" dirty="0">
                <a:latin typeface="Constantia"/>
                <a:cs typeface="Constantia"/>
              </a:rPr>
              <a:t>а</a:t>
            </a:r>
            <a:r>
              <a:rPr sz="1600" b="1" spc="-10" dirty="0">
                <a:latin typeface="Constantia"/>
                <a:cs typeface="Constantia"/>
              </a:rPr>
              <a:t>к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ич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10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ие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иг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ы</a:t>
            </a:r>
            <a:r>
              <a:rPr sz="1600" b="1" spc="-25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п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100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е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10" dirty="0">
                <a:latin typeface="Constantia"/>
                <a:cs typeface="Constantia"/>
              </a:rPr>
              <a:t>р</a:t>
            </a:r>
            <a:r>
              <a:rPr sz="1600" b="1" spc="-40" dirty="0">
                <a:latin typeface="Constantia"/>
                <a:cs typeface="Constantia"/>
              </a:rPr>
              <a:t>а</a:t>
            </a:r>
            <a:r>
              <a:rPr sz="1600" b="1" spc="-10" dirty="0">
                <a:latin typeface="Constantia"/>
                <a:cs typeface="Constantia"/>
              </a:rPr>
              <a:t>тивн</a:t>
            </a:r>
            <a:r>
              <a:rPr sz="1600" b="1" dirty="0">
                <a:latin typeface="Constantia"/>
                <a:cs typeface="Constantia"/>
              </a:rPr>
              <a:t>о</a:t>
            </a:r>
            <a:r>
              <a:rPr sz="1600" b="1" spc="-5" dirty="0">
                <a:latin typeface="Constantia"/>
                <a:cs typeface="Constantia"/>
              </a:rPr>
              <a:t>-п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иклад</a:t>
            </a:r>
            <a:r>
              <a:rPr sz="1600" b="1" spc="-10" dirty="0">
                <a:latin typeface="Constantia"/>
                <a:cs typeface="Constantia"/>
              </a:rPr>
              <a:t>ном</a:t>
            </a:r>
            <a:r>
              <a:rPr sz="1600" b="1" spc="-5" dirty="0">
                <a:latin typeface="Constantia"/>
                <a:cs typeface="Constantia"/>
              </a:rPr>
              <a:t>у</a:t>
            </a:r>
            <a:r>
              <a:rPr sz="1600" b="1" spc="-3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ис</a:t>
            </a:r>
            <a:r>
              <a:rPr sz="1600" b="1" spc="-10" dirty="0">
                <a:latin typeface="Constantia"/>
                <a:cs typeface="Constantia"/>
              </a:rPr>
              <a:t>к</a:t>
            </a:r>
            <a:r>
              <a:rPr sz="1600" b="1" spc="-45" dirty="0">
                <a:latin typeface="Constantia"/>
                <a:cs typeface="Constantia"/>
              </a:rPr>
              <a:t>у</a:t>
            </a:r>
            <a:r>
              <a:rPr sz="1600" b="1" spc="-50" dirty="0">
                <a:latin typeface="Constantia"/>
                <a:cs typeface="Constantia"/>
              </a:rPr>
              <a:t>с</a:t>
            </a:r>
            <a:r>
              <a:rPr sz="1600" b="1" spc="-10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10" dirty="0">
                <a:latin typeface="Constantia"/>
                <a:cs typeface="Constantia"/>
              </a:rPr>
              <a:t>в</a:t>
            </a:r>
            <a:r>
              <a:rPr sz="1600" b="1" spc="-5" dirty="0">
                <a:latin typeface="Constantia"/>
                <a:cs typeface="Constantia"/>
              </a:rPr>
              <a:t>у </a:t>
            </a:r>
            <a:r>
              <a:rPr sz="1600" b="1" spc="-10" dirty="0">
                <a:latin typeface="Constantia"/>
                <a:cs typeface="Constantia"/>
              </a:rPr>
              <a:t>на  композиционные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навыки;</a:t>
            </a:r>
            <a:endParaRPr sz="1600" b="1" dirty="0">
              <a:latin typeface="Constantia"/>
              <a:cs typeface="Constantia"/>
            </a:endParaRPr>
          </a:p>
          <a:p>
            <a:pPr marL="286385" marR="384175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0" dirty="0">
                <a:latin typeface="Constantia"/>
                <a:cs typeface="Constantia"/>
              </a:rPr>
              <a:t>Сыпучий </a:t>
            </a:r>
            <a:r>
              <a:rPr sz="1600" b="1" spc="-15" dirty="0">
                <a:latin typeface="Constantia"/>
                <a:cs typeface="Constantia"/>
              </a:rPr>
              <a:t>(крупы, сахар…) </a:t>
            </a:r>
            <a:r>
              <a:rPr sz="1600" b="1" spc="-5" dirty="0">
                <a:latin typeface="Constantia"/>
                <a:cs typeface="Constantia"/>
              </a:rPr>
              <a:t>и </a:t>
            </a:r>
            <a:r>
              <a:rPr sz="1600" b="1" spc="-10" dirty="0">
                <a:latin typeface="Constantia"/>
                <a:cs typeface="Constantia"/>
              </a:rPr>
              <a:t>природный материал </a:t>
            </a:r>
            <a:r>
              <a:rPr sz="1600" b="1" spc="-5" dirty="0">
                <a:latin typeface="Constantia"/>
                <a:cs typeface="Constantia"/>
              </a:rPr>
              <a:t>(засушенные </a:t>
            </a:r>
            <a:r>
              <a:rPr sz="1600" b="1" spc="-10" dirty="0">
                <a:latin typeface="Constantia"/>
                <a:cs typeface="Constantia"/>
              </a:rPr>
              <a:t>листья, </a:t>
            </a:r>
            <a:r>
              <a:rPr sz="1600" b="1" spc="-39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т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авы,</a:t>
            </a:r>
            <a:r>
              <a:rPr sz="1600" b="1" spc="-7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леп</a:t>
            </a:r>
            <a:r>
              <a:rPr sz="1600" b="1" spc="-5" dirty="0">
                <a:latin typeface="Constantia"/>
                <a:cs typeface="Constantia"/>
              </a:rPr>
              <a:t>е</a:t>
            </a:r>
            <a:r>
              <a:rPr sz="1600" b="1" spc="-10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10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и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цве</a:t>
            </a:r>
            <a:r>
              <a:rPr sz="1600" b="1" spc="-30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ов,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50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еме</a:t>
            </a:r>
            <a:r>
              <a:rPr sz="1600" b="1" spc="-1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а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</a:t>
            </a:r>
            <a:r>
              <a:rPr sz="1600" b="1" spc="-65" dirty="0">
                <a:latin typeface="Constantia"/>
                <a:cs typeface="Constantia"/>
              </a:rPr>
              <a:t> </a:t>
            </a:r>
            <a:r>
              <a:rPr sz="1600" b="1" spc="-10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.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д.);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5" dirty="0">
                <a:latin typeface="Constantia"/>
                <a:cs typeface="Constantia"/>
              </a:rPr>
              <a:t>Репродукции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произведений</a:t>
            </a:r>
            <a:r>
              <a:rPr sz="1600" b="1" spc="-6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живописи;</a:t>
            </a:r>
            <a:endParaRPr sz="1600" b="1" dirty="0">
              <a:latin typeface="Constantia"/>
              <a:cs typeface="Constantia"/>
            </a:endParaRPr>
          </a:p>
          <a:p>
            <a:pPr marL="287020" indent="-274320">
              <a:lnSpc>
                <a:spcPct val="100000"/>
              </a:lnSpc>
              <a:spcBef>
                <a:spcPts val="384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0" dirty="0">
                <a:latin typeface="Constantia"/>
                <a:cs typeface="Constantia"/>
              </a:rPr>
              <a:t>Предметы</a:t>
            </a:r>
            <a:r>
              <a:rPr sz="1600" b="1" spc="-2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</a:t>
            </a:r>
            <a:r>
              <a:rPr sz="1600" b="1" spc="-6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нетрадиционному</a:t>
            </a:r>
            <a:r>
              <a:rPr sz="1600" b="1" spc="-2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рисованию</a:t>
            </a:r>
            <a:r>
              <a:rPr sz="1600" b="1" spc="-25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(поролон,</a:t>
            </a:r>
            <a:r>
              <a:rPr sz="1600" b="1" spc="-10" dirty="0">
                <a:latin typeface="Constantia"/>
                <a:cs typeface="Constantia"/>
              </a:rPr>
              <a:t> свечи,</a:t>
            </a:r>
            <a:r>
              <a:rPr sz="1600" b="1" spc="-25" dirty="0">
                <a:latin typeface="Constantia"/>
                <a:cs typeface="Constantia"/>
              </a:rPr>
              <a:t> </a:t>
            </a:r>
            <a:r>
              <a:rPr sz="1600" b="1" spc="-15" dirty="0" err="1" smtClean="0">
                <a:latin typeface="Constantia"/>
                <a:cs typeface="Constantia"/>
              </a:rPr>
              <a:t>ватные</a:t>
            </a:r>
            <a:r>
              <a:rPr lang="ru-RU" sz="1600" b="1" dirty="0">
                <a:latin typeface="Constantia"/>
                <a:cs typeface="Constantia"/>
              </a:rPr>
              <a:t> </a:t>
            </a:r>
            <a:r>
              <a:rPr sz="1600" b="1" spc="-10" dirty="0" err="1" smtClean="0">
                <a:latin typeface="Constantia"/>
                <a:cs typeface="Constantia"/>
              </a:rPr>
              <a:t>палочки</a:t>
            </a:r>
            <a:r>
              <a:rPr sz="1600" b="1" spc="-10" dirty="0">
                <a:latin typeface="Constantia"/>
                <a:cs typeface="Constantia"/>
              </a:rPr>
              <a:t>,</a:t>
            </a:r>
            <a:r>
              <a:rPr sz="1600" b="1" spc="-1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зубные</a:t>
            </a:r>
            <a:r>
              <a:rPr sz="1600" b="1" spc="-5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щётки,</a:t>
            </a:r>
            <a:r>
              <a:rPr sz="1600" b="1" spc="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штампы,</a:t>
            </a:r>
            <a:r>
              <a:rPr sz="1600" b="1" spc="-15" dirty="0">
                <a:latin typeface="Constantia"/>
                <a:cs typeface="Constantia"/>
              </a:rPr>
              <a:t> трубочки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для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коктейля</a:t>
            </a:r>
            <a:r>
              <a:rPr sz="1600" b="1" spc="-3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</a:t>
            </a:r>
            <a:r>
              <a:rPr sz="1600" b="1" spc="-40" dirty="0">
                <a:latin typeface="Constantia"/>
                <a:cs typeface="Constantia"/>
              </a:rPr>
              <a:t> </a:t>
            </a:r>
            <a:r>
              <a:rPr sz="1600" b="1" spc="-15" dirty="0">
                <a:latin typeface="Constantia"/>
                <a:cs typeface="Constantia"/>
              </a:rPr>
              <a:t>пр.);</a:t>
            </a:r>
            <a:endParaRPr sz="1600" b="1" dirty="0">
              <a:latin typeface="Constantia"/>
              <a:cs typeface="Constantia"/>
            </a:endParaRPr>
          </a:p>
          <a:p>
            <a:pPr marL="286385" marR="194945" indent="-274320">
              <a:lnSpc>
                <a:spcPct val="100000"/>
              </a:lnSpc>
              <a:spcBef>
                <a:spcPts val="385"/>
              </a:spcBef>
              <a:buClr>
                <a:srgbClr val="E7BB29"/>
              </a:buClr>
              <a:buSzPct val="93750"/>
              <a:buFont typeface="Segoe UI Symbol"/>
              <a:buChar char="⚫"/>
              <a:tabLst>
                <a:tab pos="286385" algn="l"/>
                <a:tab pos="287020" algn="l"/>
              </a:tabLst>
            </a:pPr>
            <a:r>
              <a:rPr sz="1600" b="1" spc="-15" dirty="0">
                <a:latin typeface="Constantia"/>
                <a:cs typeface="Constantia"/>
              </a:rPr>
              <a:t>Схемы </a:t>
            </a:r>
            <a:r>
              <a:rPr sz="1600" b="1" spc="-5" dirty="0">
                <a:latin typeface="Constantia"/>
                <a:cs typeface="Constantia"/>
              </a:rPr>
              <a:t>– </a:t>
            </a:r>
            <a:r>
              <a:rPr sz="1600" b="1" spc="-10" dirty="0">
                <a:latin typeface="Constantia"/>
                <a:cs typeface="Constantia"/>
              </a:rPr>
              <a:t>алгоритмы рисования, </a:t>
            </a:r>
            <a:r>
              <a:rPr sz="1600" b="1" spc="-15" dirty="0">
                <a:latin typeface="Constantia"/>
                <a:cs typeface="Constantia"/>
              </a:rPr>
              <a:t>изготовления поделок, </a:t>
            </a:r>
            <a:r>
              <a:rPr sz="1600" b="1" spc="-10" dirty="0">
                <a:latin typeface="Constantia"/>
                <a:cs typeface="Constantia"/>
              </a:rPr>
              <a:t>лепки </a:t>
            </a:r>
            <a:r>
              <a:rPr sz="1600" b="1" spc="-15" dirty="0">
                <a:latin typeface="Constantia"/>
                <a:cs typeface="Constantia"/>
              </a:rPr>
              <a:t>различных </a:t>
            </a:r>
            <a:r>
              <a:rPr sz="1600" b="1" spc="-390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предметов</a:t>
            </a:r>
            <a:endParaRPr sz="1600" b="1" dirty="0">
              <a:latin typeface="Constantia"/>
              <a:cs typeface="Constanti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03698" y="1386944"/>
            <a:ext cx="2175867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андаш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арандаши" id="{43A7522A-7FCF-4929-A0B1-966C9DF51CC6}" vid="{B394AD63-38DD-4957-B53C-C555B5DB952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</TotalTime>
  <Words>1409</Words>
  <Application>Microsoft Office PowerPoint</Application>
  <PresentationFormat>Экран (4:3)</PresentationFormat>
  <Paragraphs>147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Constantia</vt:lpstr>
      <vt:lpstr>Segoe UI Symbol</vt:lpstr>
      <vt:lpstr>Times New Roman</vt:lpstr>
      <vt:lpstr>Карандаши</vt:lpstr>
      <vt:lpstr>Центр художественного творчества  по художественно – эстетическому развитию дошкольника в разных возрастных группах в контексте ФГОС ДО</vt:lpstr>
      <vt:lpstr>Художественно-эстетическое развитие (согласно Программе  «От рождения до школы»)</vt:lpstr>
      <vt:lpstr>  «Чем больше мастерства  в детской руке,  тем умнее ребенок»  В. А. Сухомлинский Цель художественного творчества:    </vt:lpstr>
      <vt:lpstr>Воспитательные задачи изобразительной деятельности:    </vt:lpstr>
      <vt:lpstr>Воспитательные задачи изобразительной деятельности:    </vt:lpstr>
      <vt:lpstr>Требования к созданию и  оформлению центра художественного творчества                     в соответствии с ФГОС</vt:lpstr>
      <vt:lpstr>Составляющие материалы для уголка  группы раннего возраста:</vt:lpstr>
      <vt:lpstr>Составляющие материалы для уголка  младшей группы:</vt:lpstr>
      <vt:lpstr>Составляющие материалы для уголка  средней группы:</vt:lpstr>
      <vt:lpstr>Составляющие материалы  для уголка  старшей группы:</vt:lpstr>
      <vt:lpstr>Составляющие материалы для уголка  подготовительной группы:</vt:lpstr>
      <vt:lpstr>Наглядность  в центре художественного творчества</vt:lpstr>
      <vt:lpstr>Выводы</vt:lpstr>
      <vt:lpstr>Рекомендации педагогам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«Содержание уголка детского творчества по художественно-эстетическому развитию дошкольника в разных возрастных параллелях в контексте ФГОС ДО»</dc:title>
  <dc:creator>Елена</dc:creator>
  <cp:lastModifiedBy>Tema</cp:lastModifiedBy>
  <cp:revision>85</cp:revision>
  <dcterms:created xsi:type="dcterms:W3CDTF">2023-02-04T16:04:45Z</dcterms:created>
  <dcterms:modified xsi:type="dcterms:W3CDTF">2023-02-16T20:40:34Z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2020-12-13T00:00:00Z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2023-02-04T00:00:00Z</vt:filetime>
  </property>
</Properties>
</file>