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56" r:id="rId3"/>
    <p:sldId id="258" r:id="rId4"/>
    <p:sldId id="259" r:id="rId5"/>
    <p:sldId id="264" r:id="rId6"/>
    <p:sldId id="265" r:id="rId7"/>
    <p:sldId id="266" r:id="rId8"/>
    <p:sldId id="260" r:id="rId9"/>
    <p:sldId id="261" r:id="rId10"/>
    <p:sldId id="262" r:id="rId11"/>
    <p:sldId id="263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8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119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526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179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2003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308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438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702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861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71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24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6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927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47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28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162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432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094743A-5EF0-4EE4-9D80-099FAC02D4BF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AF00782-4B1F-45E6-A6C0-CB07009D5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885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749" y="350046"/>
            <a:ext cx="10423499" cy="1507067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Воспитательные задачи речевого уголка группы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8" name="Picture 4" descr="https://www.maam.ru/upload/blogs/detsad-325435-15726306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62" y="1335842"/>
            <a:ext cx="5601100" cy="463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8630962" y="4539835"/>
            <a:ext cx="3697574" cy="1947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Учитель-логопед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Цыганкова А.В.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МБДОУ – детский сад №55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773969" y="6163171"/>
            <a:ext cx="2112886" cy="647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Екатеринбург 2023</a:t>
            </a:r>
            <a:endParaRPr lang="ru-RU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9139" y="718025"/>
            <a:ext cx="9079043" cy="1120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Достижение стабильных результатов в усвоении общеобразовательной программы 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9-64.userapi.com/impg/yd8TfE1yDulFcvo7ynSbxTEjVitMFNuG9fzGUg/j9iGNQirEuw.jpg?size=533x533&amp;quality=96&amp;sign=18918179ce4892cb65353d8849dac30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39" y="2438868"/>
            <a:ext cx="2901195" cy="290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tapisarevskaya.rusedu.net/gallery/1415/1_ocenki_pervoklassn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64" y="2044725"/>
            <a:ext cx="5218274" cy="368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26979" y="5709831"/>
            <a:ext cx="3680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Поощрение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838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73228" y="104932"/>
            <a:ext cx="10553075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нравственных и эстетических качеств личности</a:t>
            </a: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267" y="1382846"/>
            <a:ext cx="6822995" cy="511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8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6363" y="414119"/>
            <a:ext cx="8224604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навыков по сохранению и укреплению собственного здоровья, потребности в ЗОЖ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809" y="1802715"/>
            <a:ext cx="4201577" cy="31511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32649" y="5099157"/>
            <a:ext cx="3049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Центр образовательной </a:t>
            </a:r>
          </a:p>
          <a:p>
            <a:pPr algn="ctr"/>
            <a:r>
              <a:rPr lang="ru-RU" dirty="0" err="1"/>
              <a:t>кинезиологии</a:t>
            </a:r>
            <a:endParaRPr lang="ru-RU" dirty="0"/>
          </a:p>
        </p:txBody>
      </p:sp>
      <p:pic>
        <p:nvPicPr>
          <p:cNvPr id="7" name="Picture 2" descr="C:\Users\USER\Desktop\фото в кабинете\IMG_8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31" y="1802715"/>
            <a:ext cx="3557665" cy="266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40398" y="4680940"/>
            <a:ext cx="29610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ea typeface="Calibri" panose="020F0502020204030204" pitchFamily="34" charset="0"/>
              </a:rPr>
              <a:t>Центр развития мелкой </a:t>
            </a:r>
            <a:endParaRPr lang="ru-RU" dirty="0" smtClean="0">
              <a:ea typeface="Calibri" panose="020F0502020204030204" pitchFamily="34" charset="0"/>
            </a:endParaRPr>
          </a:p>
          <a:p>
            <a:pPr algn="ctr"/>
            <a:r>
              <a:rPr lang="ru-RU" dirty="0" smtClean="0">
                <a:ea typeface="Calibri" panose="020F0502020204030204" pitchFamily="34" charset="0"/>
              </a:rPr>
              <a:t>моторики</a:t>
            </a:r>
            <a:endParaRPr lang="ru-RU" dirty="0"/>
          </a:p>
        </p:txBody>
      </p:sp>
      <p:pic>
        <p:nvPicPr>
          <p:cNvPr id="9" name="Picture 4" descr="C:\Users\USER\Desktop\реч.дыхание\192___11\IMG_0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833" y="2861300"/>
            <a:ext cx="3769747" cy="282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687638" y="5702328"/>
            <a:ext cx="4364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Calibri" panose="020F0502020204030204" pitchFamily="34" charset="0"/>
              </a:rPr>
              <a:t> Центр формирования речевого дыхания</a:t>
            </a:r>
          </a:p>
        </p:txBody>
      </p:sp>
    </p:spTree>
    <p:extLst>
      <p:ext uri="{BB962C8B-B14F-4D97-AF65-F5344CB8AC3E}">
        <p14:creationId xmlns:p14="http://schemas.microsoft.com/office/powerpoint/2010/main" val="319878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4" y="2218544"/>
            <a:ext cx="4836825" cy="3627619"/>
          </a:xfrm>
          <a:prstGeom prst="rect">
            <a:avLst/>
          </a:prstGeom>
        </p:spPr>
      </p:pic>
      <p:pic>
        <p:nvPicPr>
          <p:cNvPr id="5" name="Объект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41" y="2243961"/>
            <a:ext cx="4826833" cy="3620125"/>
          </a:xfrm>
        </p:spPr>
      </p:pic>
      <p:sp>
        <p:nvSpPr>
          <p:cNvPr id="6" name="Прямоугольник 5"/>
          <p:cNvSpPr/>
          <p:nvPr/>
        </p:nvSpPr>
        <p:spPr>
          <a:xfrm>
            <a:off x="1564056" y="463192"/>
            <a:ext cx="912493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устойчивых коммуникативных навыков успешного взаимодействия с окружающими.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29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4110" y="1324511"/>
            <a:ext cx="9648670" cy="3780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Созданная 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развивающая предметно-пространственная среда кабинета учитывает уровень развития, возраст детей и обеспечивает разностороннее развитие детей, отвечает целостности образовательного процесса. Речевой материал регулярно обновляется по мере изучения каждой новой лексической темы.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7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04131" y="2599684"/>
            <a:ext cx="10528431" cy="389105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Усвоение детьми общепринятых правил и норм поведения;</a:t>
            </a:r>
          </a:p>
          <a:p>
            <a:pPr algn="just"/>
            <a:r>
              <a:rPr lang="ru-RU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	Достижение стабильных результатов в усвоении общеобразовательной программы;</a:t>
            </a:r>
          </a:p>
          <a:p>
            <a:pPr algn="just"/>
            <a:r>
              <a:rPr lang="ru-RU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	Формирование нравственных и эстетических качеств личности;</a:t>
            </a:r>
          </a:p>
          <a:p>
            <a:pPr algn="just"/>
            <a:r>
              <a:rPr lang="ru-RU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	Воспитание навыков по сохранению и укреплению собственного здоровья, потребности в ЗОЖ;</a:t>
            </a:r>
          </a:p>
          <a:p>
            <a:pPr algn="just"/>
            <a:r>
              <a:rPr lang="ru-RU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	Формирование устойчивых коммуникативных навыков успешного взаимодействия с окружающими.</a:t>
            </a:r>
          </a:p>
          <a:p>
            <a:pPr algn="just"/>
            <a:r>
              <a:rPr lang="ru-RU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	Организация эффективной предметно-развивающей среды, способствующей общему развитию и становлению личности детей дошкольного возраста, а также полноценному развитию речи.</a:t>
            </a:r>
          </a:p>
          <a:p>
            <a:pPr algn="just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96114" y="1943799"/>
            <a:ext cx="6420284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воспитательной работы: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17526" y="276282"/>
            <a:ext cx="6177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воспитательной работы: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4132" y="922613"/>
            <a:ext cx="1052843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Всестороннее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полноценное развитие детей дошкольного возраста, с учетом их возрастных и индивидуальных возможностей и потребностей.</a:t>
            </a:r>
            <a:endParaRPr lang="ru-R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8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203" y="2120071"/>
            <a:ext cx="1182855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Воспитание звуковой культуры речи </a:t>
            </a:r>
          </a:p>
          <a:p>
            <a:pPr algn="ctr"/>
            <a:r>
              <a:rPr lang="ru-RU" sz="40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одна из основ воспитания и обучения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421204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9844" y="1233383"/>
            <a:ext cx="11677336" cy="562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«Диагностический центр»,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«Обучающий центр»,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«Центр развития мелкой моторики»,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«Центр формирования речевого дыхания»,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«Центр формирования правильного   звукопроизношения»,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«Центр развития фонематического слуха»,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«Центр развития лексико-грамматического строя»,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«Центр развития связной речи»,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«Центр развития высших психических функций»,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«Центр образовательной </a:t>
            </a:r>
            <a:r>
              <a:rPr lang="ru-RU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кинезиологии</a:t>
            </a:r>
            <a:r>
              <a:rPr lang="ru-RU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»,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« Центр работы с родителями».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6099" y="321250"/>
            <a:ext cx="7884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Наполняемость речевого уголка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0057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11" y="4812401"/>
            <a:ext cx="1761144" cy="1320858"/>
          </a:xfrm>
          <a:prstGeom prst="rect">
            <a:avLst/>
          </a:prstGeom>
        </p:spPr>
      </p:pic>
      <p:pic>
        <p:nvPicPr>
          <p:cNvPr id="4" name="Picture 2" descr="C:\Users\USER\Desktop\фото-2014-15\179___09 родит собрание, анкетир, инд. раб. День дошк. раб\IMG_779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" y="982878"/>
            <a:ext cx="2513143" cy="188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63478" y="6182600"/>
            <a:ext cx="51473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Calibri" panose="020F0502020204030204" pitchFamily="34" charset="0"/>
              </a:rPr>
              <a:t> Центр формирования речевого дыхания</a:t>
            </a:r>
          </a:p>
        </p:txBody>
      </p:sp>
      <p:pic>
        <p:nvPicPr>
          <p:cNvPr id="11" name="Picture 2" descr="C:\Users\USER\Desktop\фото в кабинете\IMG_89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" y="3521623"/>
            <a:ext cx="1721038" cy="129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Desktop\фото в кабинете\IMG_89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315" y="3462708"/>
            <a:ext cx="1734282" cy="13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esktop\фото в кабинете\IMG_89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62" y="3842952"/>
            <a:ext cx="1514754" cy="20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USER\Desktop\реч.дыхание\192___11\IMG_01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107" y="4258226"/>
            <a:ext cx="2501394" cy="187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628211" y="2802011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</a:rPr>
              <a:t>Диагностический центр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035072" y="3384252"/>
            <a:ext cx="2382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</a:rPr>
              <a:t>Обучающий центр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308476" y="6156826"/>
            <a:ext cx="4112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</a:rPr>
              <a:t>Центр развития мелкой моторики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30" y="4812401"/>
            <a:ext cx="1761144" cy="1320858"/>
          </a:xfrm>
          <a:prstGeom prst="rect">
            <a:avLst/>
          </a:prstGeom>
        </p:spPr>
      </p:pic>
      <p:pic>
        <p:nvPicPr>
          <p:cNvPr id="10" name="Picture 4" descr="C:\Users\USER\Desktop\фото в кабинете\IMG_89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063" y="2066024"/>
            <a:ext cx="1881664" cy="136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фото в кабинете\IMG_890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452" y="1238263"/>
            <a:ext cx="1831548" cy="13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фото в кабинете\IMG_890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011" y="1153863"/>
            <a:ext cx="1827085" cy="137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9304765" y="1541467"/>
            <a:ext cx="1879697" cy="140977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564039" y="184407"/>
            <a:ext cx="7884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Наполняемость речевого уголка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16758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Desktop\фото в кабинете\фото д.с 18 май2016\187___05\IMG_9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880" y="854439"/>
            <a:ext cx="2626283" cy="201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esktop\фото в кабинете\IMG_8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65" y="3057914"/>
            <a:ext cx="3656904" cy="25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фото в кабинете\IMG_891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27" y="854439"/>
            <a:ext cx="3621002" cy="203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94665" y="578017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Центр формирования правильного звукопроизношения</a:t>
            </a:r>
          </a:p>
        </p:txBody>
      </p:sp>
      <p:pic>
        <p:nvPicPr>
          <p:cNvPr id="10242" name="Picture 2" descr="C:\Users\USER\Desktop\фото в кабинете\фото д.с 18 май2016\187___05\IMG_91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62" y="854439"/>
            <a:ext cx="2689086" cy="201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421" y="3052422"/>
            <a:ext cx="3436629" cy="25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то в кабинете\IMG_89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36" y="498066"/>
            <a:ext cx="1842962" cy="138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фото в кабинете\IMG_8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916" y="1189330"/>
            <a:ext cx="2406976" cy="180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фото в кабинете\IMG_89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395" y="686522"/>
            <a:ext cx="2566377" cy="192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15504" y="3095818"/>
            <a:ext cx="3620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Calibri" panose="020F0502020204030204" pitchFamily="34" charset="0"/>
              </a:rPr>
              <a:t>Центр развития </a:t>
            </a:r>
          </a:p>
          <a:p>
            <a:pPr algn="ctr"/>
            <a:r>
              <a:rPr lang="ru-RU" dirty="0">
                <a:ea typeface="Calibri" panose="020F0502020204030204" pitchFamily="34" charset="0"/>
              </a:rPr>
              <a:t>фонематического слуха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66882" y="3104004"/>
            <a:ext cx="3510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Calibri" panose="020F0502020204030204" pitchFamily="34" charset="0"/>
              </a:rPr>
              <a:t>Центр развития лексико-грамматического строя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036420" y="2714630"/>
            <a:ext cx="3565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Calibri" panose="020F0502020204030204" pitchFamily="34" charset="0"/>
              </a:rPr>
              <a:t>Центр развития </a:t>
            </a:r>
          </a:p>
          <a:p>
            <a:pPr algn="ctr"/>
            <a:r>
              <a:rPr lang="ru-RU" dirty="0">
                <a:ea typeface="Calibri" panose="020F0502020204030204" pitchFamily="34" charset="0"/>
              </a:rPr>
              <a:t>связной речи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41670" y="6021688"/>
            <a:ext cx="3571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</a:rPr>
              <a:t>Уголок работы с родителями</a:t>
            </a:r>
            <a:endParaRPr lang="ru-RU" dirty="0"/>
          </a:p>
        </p:txBody>
      </p:sp>
      <p:pic>
        <p:nvPicPr>
          <p:cNvPr id="12" name="Picture 3" descr="C:\Users\USER\Desktop\фото-2014-15\179___09 родит собрание, анкетир, инд. раб. День дошк. раб\IMG_77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275" y="4331962"/>
            <a:ext cx="2213956" cy="166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esktop\Логопедия июль 2015- февраль 2016\проект май 2015\фото\176___06\IMG_75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066" y="3524489"/>
            <a:ext cx="2193416" cy="16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676" y="3947840"/>
            <a:ext cx="2345160" cy="175886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629639" y="5669264"/>
            <a:ext cx="3049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Центр образовательной </a:t>
            </a:r>
          </a:p>
          <a:p>
            <a:pPr algn="ctr"/>
            <a:r>
              <a:rPr lang="ru-RU" dirty="0" err="1"/>
              <a:t>кинезиологии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2192" y="1108652"/>
            <a:ext cx="1969017" cy="1476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27" y="1824761"/>
            <a:ext cx="1755297" cy="1316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9" y="4156574"/>
            <a:ext cx="2135464" cy="160159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27329" y="5560023"/>
            <a:ext cx="2592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Calibri" panose="020F0502020204030204" pitchFamily="34" charset="0"/>
              </a:rPr>
              <a:t>Центр развития </a:t>
            </a:r>
          </a:p>
          <a:p>
            <a:pPr algn="ctr"/>
            <a:r>
              <a:rPr lang="ru-RU" dirty="0">
                <a:ea typeface="Calibri" panose="020F0502020204030204" pitchFamily="34" charset="0"/>
              </a:rPr>
              <a:t>высших психических функций</a:t>
            </a:r>
          </a:p>
        </p:txBody>
      </p:sp>
    </p:spTree>
    <p:extLst>
      <p:ext uri="{BB962C8B-B14F-4D97-AF65-F5344CB8AC3E}">
        <p14:creationId xmlns:p14="http://schemas.microsoft.com/office/powerpoint/2010/main" val="27154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21093" y="411194"/>
            <a:ext cx="72674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Воспитание речевого этикета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dirty="0"/>
          </a:p>
        </p:txBody>
      </p:sp>
      <p:pic>
        <p:nvPicPr>
          <p:cNvPr id="5" name="Рисунок 4" descr="https://s0.slide-share.ru/s_slide/7a3397e9838c61d7313e751a4bc901df/a6aec44a-6217-4658-91d7-b391a89055a6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8" y="1673715"/>
            <a:ext cx="4997049" cy="376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0.slide-share.ru/s_slide/7616fa8ce3c0728696d651b4c4dbf93f/1dd2c600-aedc-4b74-be07-756aedd2baf9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834" y="1673716"/>
            <a:ext cx="5066837" cy="37685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951443" y="5622113"/>
            <a:ext cx="4406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Э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тикетные формулы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9990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lh3.googleusercontent.com/-jZar5C9Z_4g/YAG_-71jQ5I/AAAAAAAAAko/2ARKgrVLCkwMe8-S51eUqn4cYgVxtt7NgCLcBGAsYHQ/w677-h508/imag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48" y="674557"/>
            <a:ext cx="8409482" cy="5711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02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161</TotalTime>
  <Words>234</Words>
  <Application>Microsoft Office PowerPoint</Application>
  <PresentationFormat>Широкоэкранный</PresentationFormat>
  <Paragraphs>59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Wingdings 3</vt:lpstr>
      <vt:lpstr>Сектор</vt:lpstr>
      <vt:lpstr>Воспитательные задачи речевого уголка группы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UralSOFT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Миша Цыганков</dc:creator>
  <cp:lastModifiedBy>Миша Цыганков</cp:lastModifiedBy>
  <cp:revision>13</cp:revision>
  <dcterms:created xsi:type="dcterms:W3CDTF">2023-02-15T08:01:02Z</dcterms:created>
  <dcterms:modified xsi:type="dcterms:W3CDTF">2023-04-22T18:36:24Z</dcterms:modified>
</cp:coreProperties>
</file>