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3"/>
  </p:notesMasterIdLst>
  <p:sldIdLst>
    <p:sldId id="256" r:id="rId2"/>
    <p:sldId id="266" r:id="rId3"/>
    <p:sldId id="263" r:id="rId4"/>
    <p:sldId id="257" r:id="rId5"/>
    <p:sldId id="264" r:id="rId6"/>
    <p:sldId id="258" r:id="rId7"/>
    <p:sldId id="259" r:id="rId8"/>
    <p:sldId id="260" r:id="rId9"/>
    <p:sldId id="261" r:id="rId10"/>
    <p:sldId id="265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8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4D58D-AEF1-4B12-BFB9-9F90A233D49E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FA86-5C00-4FEF-98E8-992273500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0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FA86-5C00-4FEF-98E8-992273500AD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7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0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21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17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89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1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13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52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74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75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3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36579-13CF-4AB9-A021-D38AFB341A67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746C0-563D-4324-8ADE-CB49A2E50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32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26" Type="http://schemas.openxmlformats.org/officeDocument/2006/relationships/image" Target="../media/image61.jpeg"/><Relationship Id="rId3" Type="http://schemas.openxmlformats.org/officeDocument/2006/relationships/image" Target="../media/image38.jpeg"/><Relationship Id="rId21" Type="http://schemas.openxmlformats.org/officeDocument/2006/relationships/image" Target="../media/image56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5" Type="http://schemas.openxmlformats.org/officeDocument/2006/relationships/image" Target="../media/image60.jpe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24" Type="http://schemas.openxmlformats.org/officeDocument/2006/relationships/image" Target="../media/image59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23" Type="http://schemas.openxmlformats.org/officeDocument/2006/relationships/image" Target="../media/image58.jpe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Relationship Id="rId22" Type="http://schemas.openxmlformats.org/officeDocument/2006/relationships/image" Target="../media/image57.jpeg"/><Relationship Id="rId27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26" Type="http://schemas.openxmlformats.org/officeDocument/2006/relationships/image" Target="../media/image87.jpeg"/><Relationship Id="rId3" Type="http://schemas.openxmlformats.org/officeDocument/2006/relationships/image" Target="../media/image64.jpeg"/><Relationship Id="rId21" Type="http://schemas.openxmlformats.org/officeDocument/2006/relationships/image" Target="../media/image82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5" Type="http://schemas.openxmlformats.org/officeDocument/2006/relationships/image" Target="../media/image86.jpeg"/><Relationship Id="rId2" Type="http://schemas.openxmlformats.org/officeDocument/2006/relationships/image" Target="../media/image63.jpeg"/><Relationship Id="rId16" Type="http://schemas.openxmlformats.org/officeDocument/2006/relationships/image" Target="../media/image77.jpeg"/><Relationship Id="rId20" Type="http://schemas.openxmlformats.org/officeDocument/2006/relationships/image" Target="../media/image81.jpeg"/><Relationship Id="rId29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24" Type="http://schemas.openxmlformats.org/officeDocument/2006/relationships/image" Target="../media/image85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23" Type="http://schemas.openxmlformats.org/officeDocument/2006/relationships/image" Target="../media/image84.jpeg"/><Relationship Id="rId28" Type="http://schemas.openxmlformats.org/officeDocument/2006/relationships/image" Target="../media/image89.jpeg"/><Relationship Id="rId10" Type="http://schemas.openxmlformats.org/officeDocument/2006/relationships/image" Target="../media/image71.jpeg"/><Relationship Id="rId19" Type="http://schemas.openxmlformats.org/officeDocument/2006/relationships/image" Target="../media/image80.jpeg"/><Relationship Id="rId31" Type="http://schemas.openxmlformats.org/officeDocument/2006/relationships/image" Target="../media/image92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Relationship Id="rId22" Type="http://schemas.openxmlformats.org/officeDocument/2006/relationships/image" Target="../media/image83.jpeg"/><Relationship Id="rId27" Type="http://schemas.openxmlformats.org/officeDocument/2006/relationships/image" Target="../media/image88.jpeg"/><Relationship Id="rId30" Type="http://schemas.openxmlformats.org/officeDocument/2006/relationships/image" Target="../media/image9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26" Type="http://schemas.openxmlformats.org/officeDocument/2006/relationships/image" Target="../media/image117.jpeg"/><Relationship Id="rId3" Type="http://schemas.openxmlformats.org/officeDocument/2006/relationships/image" Target="../media/image94.jpeg"/><Relationship Id="rId21" Type="http://schemas.openxmlformats.org/officeDocument/2006/relationships/image" Target="../media/image112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17" Type="http://schemas.openxmlformats.org/officeDocument/2006/relationships/image" Target="../media/image108.jpeg"/><Relationship Id="rId25" Type="http://schemas.openxmlformats.org/officeDocument/2006/relationships/image" Target="../media/image116.jpeg"/><Relationship Id="rId2" Type="http://schemas.openxmlformats.org/officeDocument/2006/relationships/image" Target="../media/image93.jpeg"/><Relationship Id="rId16" Type="http://schemas.openxmlformats.org/officeDocument/2006/relationships/image" Target="../media/image107.jpeg"/><Relationship Id="rId20" Type="http://schemas.openxmlformats.org/officeDocument/2006/relationships/image" Target="../media/image111.jpeg"/><Relationship Id="rId29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24" Type="http://schemas.openxmlformats.org/officeDocument/2006/relationships/image" Target="../media/image115.jpeg"/><Relationship Id="rId5" Type="http://schemas.openxmlformats.org/officeDocument/2006/relationships/image" Target="../media/image96.jpeg"/><Relationship Id="rId15" Type="http://schemas.openxmlformats.org/officeDocument/2006/relationships/image" Target="../media/image106.jpeg"/><Relationship Id="rId23" Type="http://schemas.openxmlformats.org/officeDocument/2006/relationships/image" Target="../media/image114.jpeg"/><Relationship Id="rId28" Type="http://schemas.openxmlformats.org/officeDocument/2006/relationships/image" Target="../media/image119.jpeg"/><Relationship Id="rId10" Type="http://schemas.openxmlformats.org/officeDocument/2006/relationships/image" Target="../media/image101.jpeg"/><Relationship Id="rId19" Type="http://schemas.openxmlformats.org/officeDocument/2006/relationships/image" Target="../media/image110.jpeg"/><Relationship Id="rId31" Type="http://schemas.openxmlformats.org/officeDocument/2006/relationships/image" Target="../media/image122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Relationship Id="rId22" Type="http://schemas.openxmlformats.org/officeDocument/2006/relationships/image" Target="../media/image113.jpeg"/><Relationship Id="rId27" Type="http://schemas.openxmlformats.org/officeDocument/2006/relationships/image" Target="../media/image118.jpeg"/><Relationship Id="rId30" Type="http://schemas.openxmlformats.org/officeDocument/2006/relationships/image" Target="../media/image1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226634"/>
            <a:ext cx="10363200" cy="2531327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B050"/>
                </a:solidFill>
              </a:rPr>
              <a:t>Изостудия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8000" b="1" dirty="0" smtClean="0">
                <a:solidFill>
                  <a:srgbClr val="FF0000"/>
                </a:solidFill>
              </a:rPr>
              <a:t>« К</a:t>
            </a:r>
            <a:r>
              <a:rPr lang="ru-RU" sz="8000" b="1" dirty="0" smtClean="0">
                <a:solidFill>
                  <a:srgbClr val="FFC000"/>
                </a:solidFill>
              </a:rPr>
              <a:t>А</a:t>
            </a:r>
            <a:r>
              <a:rPr lang="ru-RU" sz="8000" b="1" dirty="0" smtClean="0">
                <a:solidFill>
                  <a:srgbClr val="FFFF00"/>
                </a:solidFill>
              </a:rPr>
              <a:t>Р</a:t>
            </a:r>
            <a:r>
              <a:rPr lang="ru-RU" sz="8000" b="1" dirty="0" smtClean="0">
                <a:solidFill>
                  <a:srgbClr val="00B050"/>
                </a:solidFill>
              </a:rPr>
              <a:t>А</a:t>
            </a:r>
            <a:r>
              <a:rPr lang="ru-RU" sz="8000" b="1" dirty="0" smtClean="0">
                <a:solidFill>
                  <a:srgbClr val="00B0F0"/>
                </a:solidFill>
              </a:rPr>
              <a:t>Н</a:t>
            </a:r>
            <a:r>
              <a:rPr lang="ru-RU" sz="8000" b="1" dirty="0" smtClean="0">
                <a:solidFill>
                  <a:srgbClr val="0070C0"/>
                </a:solidFill>
              </a:rPr>
              <a:t>Д</a:t>
            </a:r>
            <a:r>
              <a:rPr lang="ru-RU" sz="8000" b="1" dirty="0" smtClean="0">
                <a:solidFill>
                  <a:srgbClr val="7030A0"/>
                </a:solidFill>
              </a:rPr>
              <a:t>А</a:t>
            </a:r>
            <a:r>
              <a:rPr lang="ru-RU" sz="8000" b="1" dirty="0" smtClean="0">
                <a:solidFill>
                  <a:srgbClr val="C00000"/>
                </a:solidFill>
              </a:rPr>
              <a:t>Ш»</a:t>
            </a:r>
            <a:endParaRPr lang="ru-RU" sz="8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Педагог: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Миннуллина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Файруза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Адегамовна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МБДОУ – детский сад №55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Рекомендации родителям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307" y="1417639"/>
            <a:ext cx="10621107" cy="470852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/>
              <a:t>-</a:t>
            </a:r>
            <a:r>
              <a:rPr lang="ru-RU" b="1" dirty="0">
                <a:solidFill>
                  <a:srgbClr val="00B050"/>
                </a:solidFill>
              </a:rPr>
              <a:t>материалы</a:t>
            </a:r>
            <a:r>
              <a:rPr lang="ru-RU" b="1" dirty="0"/>
              <a:t> (карандаши, краски, кисти, фломастеры, восковые карандаши и т.д.) необходимо </a:t>
            </a:r>
            <a:r>
              <a:rPr lang="ru-RU" b="1" dirty="0">
                <a:solidFill>
                  <a:srgbClr val="00B050"/>
                </a:solidFill>
              </a:rPr>
              <a:t>располагать в поле зрения малыша</a:t>
            </a:r>
            <a:r>
              <a:rPr lang="ru-RU" b="1" dirty="0"/>
              <a:t>, чтобы у него возникло желание творить;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-знакомьте его </a:t>
            </a:r>
            <a:r>
              <a:rPr lang="ru-RU" b="1" dirty="0">
                <a:solidFill>
                  <a:srgbClr val="00B050"/>
                </a:solidFill>
              </a:rPr>
              <a:t>с окружающим миром вещей, живой и неживой природой, предметами изобразительного искусства</a:t>
            </a:r>
            <a:r>
              <a:rPr lang="ru-RU" b="1" dirty="0"/>
              <a:t>, предлагайте рисовать все, о чем ребенок любит говорить, и беседовать с ним обо всем, что он любит рисовать;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-</a:t>
            </a:r>
            <a:r>
              <a:rPr lang="ru-RU" b="1" dirty="0">
                <a:solidFill>
                  <a:srgbClr val="FF0000"/>
                </a:solidFill>
              </a:rPr>
              <a:t>не критикуйте ребенка и не торопите</a:t>
            </a:r>
            <a:r>
              <a:rPr lang="ru-RU" b="1" dirty="0"/>
              <a:t>, наоборот, время от времени </a:t>
            </a:r>
            <a:r>
              <a:rPr lang="ru-RU" b="1" dirty="0">
                <a:solidFill>
                  <a:srgbClr val="FF0000"/>
                </a:solidFill>
              </a:rPr>
              <a:t>стимулируйте занятия ребенка рисованием</a:t>
            </a:r>
            <a:r>
              <a:rPr lang="ru-RU" b="1" dirty="0"/>
              <a:t>;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-</a:t>
            </a:r>
            <a:r>
              <a:rPr lang="ru-RU" b="1" dirty="0">
                <a:solidFill>
                  <a:srgbClr val="00B050"/>
                </a:solidFill>
              </a:rPr>
              <a:t>хвалите своего ребёнка, помогайте ему, доверяйте ему, ведь ваш ребёнок индивидуален!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9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185" y="457201"/>
            <a:ext cx="11013830" cy="29190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8000" b="1" dirty="0" smtClean="0">
                <a:solidFill>
                  <a:srgbClr val="FF0000"/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за В</a:t>
            </a:r>
            <a:r>
              <a:rPr lang="ru-RU" sz="9600" b="1" dirty="0" smtClean="0">
                <a:solidFill>
                  <a:srgbClr val="FFC000"/>
                </a:solidFill>
              </a:rPr>
              <a:t>н</a:t>
            </a:r>
            <a:r>
              <a:rPr lang="ru-RU" sz="9600" b="1" dirty="0" smtClean="0">
                <a:solidFill>
                  <a:srgbClr val="FFFF00"/>
                </a:solidFill>
              </a:rPr>
              <a:t>и</a:t>
            </a:r>
            <a:r>
              <a:rPr lang="ru-RU" sz="9600" b="1" dirty="0" smtClean="0">
                <a:solidFill>
                  <a:srgbClr val="00B050"/>
                </a:solidFill>
              </a:rPr>
              <a:t>м</a:t>
            </a:r>
            <a:r>
              <a:rPr lang="ru-RU" sz="9600" b="1" dirty="0" smtClean="0">
                <a:solidFill>
                  <a:srgbClr val="00B0F0"/>
                </a:solidFill>
              </a:rPr>
              <a:t>а</a:t>
            </a:r>
            <a:r>
              <a:rPr lang="ru-RU" sz="9600" b="1" dirty="0" smtClean="0">
                <a:solidFill>
                  <a:srgbClr val="0070C0"/>
                </a:solidFill>
              </a:rPr>
              <a:t>н</a:t>
            </a:r>
            <a:r>
              <a:rPr lang="ru-RU" sz="9600" b="1" dirty="0" smtClean="0">
                <a:solidFill>
                  <a:srgbClr val="7030A0"/>
                </a:solidFill>
              </a:rPr>
              <a:t>и</a:t>
            </a:r>
            <a:r>
              <a:rPr lang="ru-RU" sz="9600" b="1" dirty="0" smtClean="0">
                <a:solidFill>
                  <a:srgbClr val="FF0000"/>
                </a:solidFill>
              </a:rPr>
              <a:t>е!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700C49-696E-4DFF-A8F5-B1AC85456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38" y="3367223"/>
            <a:ext cx="4076700" cy="305752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72010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507247">
            <a:off x="315453" y="757461"/>
            <a:ext cx="6357703" cy="97387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В. </a:t>
            </a:r>
            <a:r>
              <a:rPr lang="ru-RU" i="1" dirty="0" smtClean="0">
                <a:solidFill>
                  <a:srgbClr val="0070C0"/>
                </a:solidFill>
              </a:rPr>
              <a:t>Берестов</a:t>
            </a:r>
            <a:br>
              <a:rPr lang="ru-RU" i="1" dirty="0" smtClean="0">
                <a:solidFill>
                  <a:srgbClr val="0070C0"/>
                </a:solidFill>
              </a:rPr>
            </a:br>
            <a:r>
              <a:rPr lang="ru-RU" i="1" dirty="0" smtClean="0">
                <a:solidFill>
                  <a:srgbClr val="0070C0"/>
                </a:solidFill>
              </a:rPr>
              <a:t> </a:t>
            </a:r>
            <a:r>
              <a:rPr lang="ru-RU" sz="4000" b="1" dirty="0" smtClean="0">
                <a:solidFill>
                  <a:srgbClr val="00B050"/>
                </a:solidFill>
              </a:rPr>
              <a:t>АЛЬБОМ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sz="4000" b="1" dirty="0">
                <a:solidFill>
                  <a:srgbClr val="00B050"/>
                </a:solidFill>
              </a:rPr>
              <a:t>ДЛЯ РИСОВАНИЯ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490483">
            <a:off x="2659339" y="833198"/>
            <a:ext cx="6536069" cy="5004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</a:rPr>
              <a:t>И в десять лет, и в семь, и в пять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Все дети любят рисовать.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И каждый смело нарисует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Все, что его интересует.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Все вызывает интерес: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Далекий космос, ближний лес,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Цветы, машины, сказки, пляски.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Все нарисуем: были б краски,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Да лист бумаги на столе,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Да мир в семье и на земле.</a:t>
            </a:r>
            <a:br>
              <a:rPr lang="ru-RU" b="1" i="1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7486">
            <a:off x="8302446" y="4536666"/>
            <a:ext cx="2279407" cy="1709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16789">
            <a:off x="8099489" y="451811"/>
            <a:ext cx="2387167" cy="1790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74" y="4808480"/>
            <a:ext cx="2228843" cy="1678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318" y="2342075"/>
            <a:ext cx="2367619" cy="1775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600" y="2448371"/>
            <a:ext cx="1483084" cy="211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7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55992"/>
            <a:ext cx="10972800" cy="6045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 Цель программы:</a:t>
            </a:r>
            <a:br>
              <a:rPr lang="ru-RU" b="1" dirty="0" smtClean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703384"/>
            <a:ext cx="11224846" cy="559190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2800" b="1" dirty="0" smtClean="0">
                <a:solidFill>
                  <a:srgbClr val="0070C0"/>
                </a:solidFill>
              </a:rPr>
              <a:t>- </a:t>
            </a:r>
            <a:r>
              <a:rPr lang="ru-RU" sz="12800" b="1" dirty="0">
                <a:solidFill>
                  <a:srgbClr val="0070C0"/>
                </a:solidFill>
              </a:rPr>
              <a:t>развитие самостоятельности, творчества, индивидуальности детей;</a:t>
            </a:r>
            <a:r>
              <a:rPr lang="ru-RU" sz="12800" b="1" dirty="0">
                <a:solidFill>
                  <a:srgbClr val="0070C0"/>
                </a:solidFill>
              </a:rPr>
              <a:t/>
            </a:r>
            <a:br>
              <a:rPr lang="ru-RU" sz="12800" b="1" dirty="0">
                <a:solidFill>
                  <a:srgbClr val="0070C0"/>
                </a:solidFill>
              </a:rPr>
            </a:br>
            <a:r>
              <a:rPr lang="ru-RU" sz="12800" b="1" dirty="0">
                <a:solidFill>
                  <a:srgbClr val="0070C0"/>
                </a:solidFill>
              </a:rPr>
              <a:t>-развитие художественных способностей, путём экспериментирования с различными материалами, нетрадиционных художественных техник;</a:t>
            </a:r>
            <a:r>
              <a:rPr lang="ru-RU" sz="12800" b="1" dirty="0">
                <a:solidFill>
                  <a:srgbClr val="0070C0"/>
                </a:solidFill>
              </a:rPr>
              <a:t/>
            </a:r>
            <a:br>
              <a:rPr lang="ru-RU" sz="12800" b="1" dirty="0">
                <a:solidFill>
                  <a:srgbClr val="0070C0"/>
                </a:solidFill>
              </a:rPr>
            </a:br>
            <a:r>
              <a:rPr lang="ru-RU" sz="12800" b="1" dirty="0">
                <a:solidFill>
                  <a:srgbClr val="0070C0"/>
                </a:solidFill>
              </a:rPr>
              <a:t>- формировать эмоциональную отзывчивость к </a:t>
            </a:r>
            <a:r>
              <a:rPr lang="ru-RU" sz="12800" b="1" dirty="0" smtClean="0">
                <a:solidFill>
                  <a:srgbClr val="0070C0"/>
                </a:solidFill>
              </a:rPr>
              <a:t>прекрасному.</a:t>
            </a:r>
          </a:p>
          <a:p>
            <a:pPr marL="0" indent="0" algn="ctr">
              <a:buNone/>
            </a:pPr>
            <a:r>
              <a:rPr lang="ru-RU" sz="12800" b="1" dirty="0" smtClean="0">
                <a:solidFill>
                  <a:srgbClr val="002060"/>
                </a:solidFill>
              </a:rPr>
              <a:t> Задачи программы:</a:t>
            </a:r>
          </a:p>
          <a:p>
            <a:pPr marL="0" indent="0" algn="ctr">
              <a:buNone/>
            </a:pPr>
            <a:r>
              <a:rPr lang="ru-RU" sz="11200" b="1" dirty="0" smtClean="0"/>
              <a:t>1</a:t>
            </a:r>
            <a:r>
              <a:rPr lang="ru-RU" sz="11200" b="1" dirty="0"/>
              <a:t>) Знакомство с нетрадиционными техниками рисования и применение их на практике;</a:t>
            </a:r>
            <a:r>
              <a:rPr lang="ru-RU" sz="11200" b="1" dirty="0"/>
              <a:t/>
            </a:r>
            <a:br>
              <a:rPr lang="ru-RU" sz="11200" b="1" dirty="0"/>
            </a:br>
            <a:r>
              <a:rPr lang="ru-RU" sz="11200" b="1" dirty="0"/>
              <a:t>2) Развитие творчества дошкольников в процессе создания образов, используя различные изобразительные материалы и техники;</a:t>
            </a:r>
            <a:r>
              <a:rPr lang="ru-RU" sz="11200" b="1" dirty="0"/>
              <a:t/>
            </a:r>
            <a:br>
              <a:rPr lang="ru-RU" sz="11200" b="1" dirty="0"/>
            </a:br>
            <a:r>
              <a:rPr lang="ru-RU" sz="11200" b="1" dirty="0"/>
              <a:t>3) Выявление способностей у детей дошкольного возраста, к </a:t>
            </a:r>
            <a:r>
              <a:rPr lang="ru-RU" sz="11200" b="1" dirty="0" err="1"/>
              <a:t>изодеятельности</a:t>
            </a:r>
            <a:r>
              <a:rPr lang="ru-RU" sz="11200" b="1" dirty="0"/>
              <a:t> посредством проведения запланированных мероприятий</a:t>
            </a:r>
            <a:r>
              <a:rPr lang="ru-RU" sz="11200" b="1" dirty="0" smtClean="0"/>
              <a:t>.</a:t>
            </a:r>
            <a:endParaRPr lang="ru-RU" sz="11200" b="1" dirty="0"/>
          </a:p>
        </p:txBody>
      </p:sp>
    </p:spTree>
    <p:extLst>
      <p:ext uri="{BB962C8B-B14F-4D97-AF65-F5344CB8AC3E}">
        <p14:creationId xmlns:p14="http://schemas.microsoft.com/office/powerpoint/2010/main" val="181384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Каждый ребенок творец!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72" y="1417682"/>
            <a:ext cx="1859574" cy="247943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42" y="1417550"/>
            <a:ext cx="1859706" cy="2479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23" y="1688122"/>
            <a:ext cx="1925516" cy="25673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37" y="1688122"/>
            <a:ext cx="1925516" cy="25673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66" y="1417594"/>
            <a:ext cx="1859640" cy="24795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4623" y="4420620"/>
            <a:ext cx="2305874" cy="17294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5" y="4132385"/>
            <a:ext cx="1729406" cy="23058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86" y="4132385"/>
            <a:ext cx="1729406" cy="23058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202" y="1688122"/>
            <a:ext cx="1833198" cy="24442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49" y="4128351"/>
            <a:ext cx="1731095" cy="23081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17" y="4132385"/>
            <a:ext cx="1728069" cy="23040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06" y="4402869"/>
            <a:ext cx="1838963" cy="117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38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  Нетрадиционная </a:t>
            </a:r>
            <a:r>
              <a:rPr lang="ru-RU" b="1" dirty="0">
                <a:solidFill>
                  <a:srgbClr val="7030A0"/>
                </a:solidFill>
              </a:rPr>
              <a:t>техника </a:t>
            </a:r>
            <a:r>
              <a:rPr lang="ru-RU" b="1" dirty="0" smtClean="0">
                <a:solidFill>
                  <a:srgbClr val="7030A0"/>
                </a:solidFill>
              </a:rPr>
              <a:t>рисования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предметное, сюжетное, декоративное рисование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231" y="1776045"/>
            <a:ext cx="10849708" cy="4607169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dirty="0"/>
              <a:t>Монотипия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Рисование пальчиками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Тычок жёсткой полусухой кистью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Набрызг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Рисование ладошкой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Рисование по сырому фону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Рисование </a:t>
            </a:r>
            <a:r>
              <a:rPr lang="ru-RU" dirty="0" smtClean="0"/>
              <a:t>поролоном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Восковые мелки + акварельная краска</a:t>
            </a:r>
            <a:br>
              <a:rPr lang="ru-RU" dirty="0" smtClean="0"/>
            </a:br>
            <a:r>
              <a:rPr lang="ru-RU" dirty="0" smtClean="0"/>
              <a:t>Раздувание краски</a:t>
            </a:r>
            <a:br>
              <a:rPr lang="ru-RU" dirty="0" smtClean="0"/>
            </a:br>
            <a:r>
              <a:rPr lang="ru-RU" dirty="0" err="1" smtClean="0"/>
              <a:t>Кляксография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Фотокопия-рисование свечой    </a:t>
            </a:r>
            <a:br>
              <a:rPr lang="ru-RU" dirty="0" smtClean="0"/>
            </a:br>
            <a:r>
              <a:rPr lang="ru-RU" dirty="0" err="1" smtClean="0"/>
              <a:t>Граттаж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Печать листьев</a:t>
            </a:r>
            <a:br>
              <a:rPr lang="ru-RU" dirty="0" smtClean="0"/>
            </a:br>
            <a:r>
              <a:rPr lang="ru-RU" dirty="0" smtClean="0"/>
              <a:t>Акварель + соль</a:t>
            </a:r>
            <a:br>
              <a:rPr lang="ru-RU" dirty="0" smtClean="0"/>
            </a:br>
            <a:r>
              <a:rPr lang="ru-RU" dirty="0" smtClean="0"/>
              <a:t>Крупа + клей ПВА</a:t>
            </a: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54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462" y="274638"/>
            <a:ext cx="9823938" cy="69555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Нетрадиционная техника рисования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2" y="1565146"/>
            <a:ext cx="1954987" cy="14662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554" y="1335543"/>
            <a:ext cx="1444084" cy="1925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597" y="1251847"/>
            <a:ext cx="1450731" cy="19343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87" y="2907537"/>
            <a:ext cx="1354654" cy="18062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87" y="3408497"/>
            <a:ext cx="1839000" cy="13792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15" y="1335543"/>
            <a:ext cx="1897756" cy="14233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14" y="1351554"/>
            <a:ext cx="1926056" cy="14445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09" y="3313042"/>
            <a:ext cx="1867600" cy="14007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71" y="2937973"/>
            <a:ext cx="1322686" cy="1763580"/>
          </a:xfrm>
          <a:prstGeom prst="rect">
            <a:avLst/>
          </a:prstGeom>
        </p:spPr>
      </p:pic>
      <p:pic>
        <p:nvPicPr>
          <p:cNvPr id="21" name="Объект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87" y="5016216"/>
            <a:ext cx="1861559" cy="13212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04" y="3153727"/>
            <a:ext cx="1481100" cy="19748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70236" y="3686318"/>
            <a:ext cx="1956757" cy="14675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24" y="4819595"/>
            <a:ext cx="1342581" cy="179010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61" y="4895108"/>
            <a:ext cx="1315783" cy="17543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04" y="5261330"/>
            <a:ext cx="1890939" cy="13483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51" y="4896976"/>
            <a:ext cx="1312980" cy="1750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31" y="1331875"/>
            <a:ext cx="1386115" cy="184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694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Акварель ,гуашь, карандаш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69" y="2831888"/>
            <a:ext cx="1560300" cy="11702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96" y="1259378"/>
            <a:ext cx="1091708" cy="14556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66" y="1259378"/>
            <a:ext cx="1093305" cy="14577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1" y="4124666"/>
            <a:ext cx="1601598" cy="12011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8171" y="1241718"/>
            <a:ext cx="1118196" cy="14909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6" y="4115482"/>
            <a:ext cx="1602497" cy="12018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40" y="5408665"/>
            <a:ext cx="1623029" cy="12172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641" y="1441629"/>
            <a:ext cx="1458003" cy="10935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30" y="2828727"/>
            <a:ext cx="1613999" cy="12104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0" y="4123670"/>
            <a:ext cx="1579478" cy="11846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54927" y="2832822"/>
            <a:ext cx="1628731" cy="12215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37099" y="2831058"/>
            <a:ext cx="1645301" cy="12339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31755" y="4115482"/>
            <a:ext cx="1571457" cy="11785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49" y="5375745"/>
            <a:ext cx="1648094" cy="123607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31754" y="5352483"/>
            <a:ext cx="1592727" cy="119454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93858" y="2818131"/>
            <a:ext cx="1620908" cy="12156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39" y="1273518"/>
            <a:ext cx="1081102" cy="144147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8005" y="1441330"/>
            <a:ext cx="1455611" cy="109170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91" y="2833982"/>
            <a:ext cx="1602805" cy="120210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26" y="4130935"/>
            <a:ext cx="1628731" cy="122154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47" y="1273518"/>
            <a:ext cx="1072776" cy="143036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61" y="1259378"/>
            <a:ext cx="1093495" cy="145799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99" y="4123670"/>
            <a:ext cx="1216814" cy="16224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28" y="5443630"/>
            <a:ext cx="1554272" cy="1165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57" y="1207510"/>
            <a:ext cx="967502" cy="1492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62" y="5352484"/>
            <a:ext cx="1629695" cy="12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7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807" y="512986"/>
            <a:ext cx="10972800" cy="13270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Наши </a:t>
            </a:r>
            <a:r>
              <a:rPr lang="ru-RU" b="1" dirty="0" smtClean="0">
                <a:solidFill>
                  <a:srgbClr val="002060"/>
                </a:solidFill>
              </a:rPr>
              <a:t>достижения                                          </a:t>
            </a:r>
            <a:r>
              <a:rPr lang="ru-RU" sz="4000" dirty="0" smtClean="0">
                <a:solidFill>
                  <a:srgbClr val="002060"/>
                </a:solidFill>
              </a:rPr>
              <a:t>Международные </a:t>
            </a:r>
            <a:r>
              <a:rPr lang="ru-RU" sz="4000" dirty="0" smtClean="0">
                <a:solidFill>
                  <a:srgbClr val="002060"/>
                </a:solidFill>
              </a:rPr>
              <a:t>конкурсы 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51" y="1103777"/>
            <a:ext cx="876551" cy="131890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86" y="3004695"/>
            <a:ext cx="948507" cy="12712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3" y="1459775"/>
            <a:ext cx="919691" cy="12998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8301" y="1459775"/>
            <a:ext cx="917848" cy="1297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7" y="1087148"/>
            <a:ext cx="974902" cy="12998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420" y="1103777"/>
            <a:ext cx="962431" cy="12832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80" y="1122590"/>
            <a:ext cx="962431" cy="12832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22" y="1459775"/>
            <a:ext cx="919691" cy="12998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31" y="1470446"/>
            <a:ext cx="907926" cy="12832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15" y="1454985"/>
            <a:ext cx="921237" cy="13020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006" y="1103777"/>
            <a:ext cx="939165" cy="13020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412" y="3094748"/>
            <a:ext cx="919691" cy="1299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53" y="3123969"/>
            <a:ext cx="1241406" cy="9428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158" y="3347829"/>
            <a:ext cx="1332893" cy="8887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40" y="3004696"/>
            <a:ext cx="921917" cy="12712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53" y="3487932"/>
            <a:ext cx="919691" cy="12998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79" y="3487932"/>
            <a:ext cx="899465" cy="127128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24" y="4633277"/>
            <a:ext cx="994238" cy="14052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84" y="3082075"/>
            <a:ext cx="937942" cy="13313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8" y="3457251"/>
            <a:ext cx="941399" cy="13305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14" y="4694663"/>
            <a:ext cx="950806" cy="13438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300" y="4613165"/>
            <a:ext cx="954796" cy="127306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49" y="4633277"/>
            <a:ext cx="919691" cy="130166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78" y="5472965"/>
            <a:ext cx="1269657" cy="92394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8" y="4613165"/>
            <a:ext cx="907698" cy="128468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1090" y="5284581"/>
            <a:ext cx="1273060" cy="95479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82" y="4641764"/>
            <a:ext cx="907698" cy="128468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79" y="5529625"/>
            <a:ext cx="1220957" cy="91571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01" y="5140631"/>
            <a:ext cx="978534" cy="13047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36" y="3472599"/>
            <a:ext cx="930540" cy="13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Наши достижения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429" y="3236728"/>
            <a:ext cx="1266979" cy="1014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54323" y="3281032"/>
            <a:ext cx="1279119" cy="959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08276" y="3148499"/>
            <a:ext cx="1372483" cy="1029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27" y="3186737"/>
            <a:ext cx="1321501" cy="9911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03337" y="3356671"/>
            <a:ext cx="1280272" cy="9602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52709" y="3347135"/>
            <a:ext cx="1317174" cy="9878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2" y="4465767"/>
            <a:ext cx="1026486" cy="14117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5661" y="5354024"/>
            <a:ext cx="1360465" cy="9924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43" y="4460599"/>
            <a:ext cx="1018594" cy="14008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40" y="4475959"/>
            <a:ext cx="994871" cy="13682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24" y="4481387"/>
            <a:ext cx="986977" cy="1357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07" y="5202197"/>
            <a:ext cx="927392" cy="13222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16" y="4530346"/>
            <a:ext cx="976284" cy="134370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44124" y="4151509"/>
            <a:ext cx="110227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Конкурс «МЫ – ДЕТИ КОСМОСА» </a:t>
            </a:r>
            <a:endParaRPr lang="ru-RU" sz="2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21309" y="2791699"/>
            <a:ext cx="110227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Конкурс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«ЧИСТАЯ ВОДА РОССИИ»</a:t>
            </a:r>
            <a:endParaRPr lang="ru-RU" sz="2000" dirty="0">
              <a:latin typeface="+mj-lt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21309" y="722522"/>
            <a:ext cx="109728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Конкурс </a:t>
            </a:r>
            <a:r>
              <a:rPr lang="ru-RU" sz="4000" b="1" dirty="0" smtClean="0">
                <a:solidFill>
                  <a:srgbClr val="002060"/>
                </a:solidFill>
              </a:rPr>
              <a:t>«РОДНАЯ ПРИРОДА </a:t>
            </a:r>
            <a:r>
              <a:rPr lang="ru-RU" b="1" dirty="0" smtClean="0">
                <a:solidFill>
                  <a:srgbClr val="002060"/>
                </a:solidFill>
              </a:rPr>
              <a:t>в произведениях </a:t>
            </a:r>
            <a:r>
              <a:rPr lang="ru-RU" sz="4000" b="1" dirty="0" smtClean="0">
                <a:solidFill>
                  <a:srgbClr val="002060"/>
                </a:solidFill>
              </a:rPr>
              <a:t>П. БАЖОВА» 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49" y="5521294"/>
            <a:ext cx="1392868" cy="9861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94" y="5521294"/>
            <a:ext cx="1326503" cy="99487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070" y="4671017"/>
            <a:ext cx="1382077" cy="97812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0" y="1047523"/>
            <a:ext cx="991705" cy="136388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601" y="1054652"/>
            <a:ext cx="995892" cy="136964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137" y="1038135"/>
            <a:ext cx="941267" cy="129452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73" y="2047963"/>
            <a:ext cx="1307153" cy="95045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18" y="1037763"/>
            <a:ext cx="928420" cy="12768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18" y="1055805"/>
            <a:ext cx="920649" cy="126616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92" y="1055805"/>
            <a:ext cx="943707" cy="129787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70" y="1069509"/>
            <a:ext cx="873441" cy="1201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34" y="2037290"/>
            <a:ext cx="1351597" cy="982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40" y="2027428"/>
            <a:ext cx="1170452" cy="8369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31" y="1978789"/>
            <a:ext cx="1217411" cy="8852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4508" y="1973652"/>
            <a:ext cx="1228390" cy="89547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87" y="2106269"/>
            <a:ext cx="1253400" cy="91136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51" y="2102366"/>
            <a:ext cx="1257068" cy="9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73787"/>
      </p:ext>
    </p:extLst>
  </p:cSld>
  <p:clrMapOvr>
    <a:masterClrMapping/>
  </p:clrMapOvr>
</p:sld>
</file>

<file path=ppt/theme/theme1.xml><?xml version="1.0" encoding="utf-8"?>
<a:theme xmlns:a="http://schemas.openxmlformats.org/drawingml/2006/main" name="Цветные карандаш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Цветные карандаши</Template>
  <TotalTime>404</TotalTime>
  <Words>120</Words>
  <Application>Microsoft Office PowerPoint</Application>
  <PresentationFormat>Широкоэкранный</PresentationFormat>
  <Paragraphs>30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Цветные карандаши</vt:lpstr>
      <vt:lpstr>Изостудия  « КАРАНДАШ»</vt:lpstr>
      <vt:lpstr>В. Берестов  АЛЬБОМ ДЛЯ РИСОВАНИЯ </vt:lpstr>
      <vt:lpstr> Цель программы: </vt:lpstr>
      <vt:lpstr>Каждый ребенок творец!</vt:lpstr>
      <vt:lpstr>            Нетрадиционная техника рисования предметное, сюжетное, декоративное рисование</vt:lpstr>
      <vt:lpstr>Нетрадиционная техника рисования</vt:lpstr>
      <vt:lpstr>Акварель ,гуашь, карандаш</vt:lpstr>
      <vt:lpstr>Наши достижения                                          Международные конкурсы </vt:lpstr>
      <vt:lpstr>Наши достижения</vt:lpstr>
      <vt:lpstr>Рекомендации родителям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Изостудия  « КАРАНДАШ»</dc:title>
  <dc:creator>Tema</dc:creator>
  <cp:lastModifiedBy>Tema</cp:lastModifiedBy>
  <cp:revision>54</cp:revision>
  <dcterms:created xsi:type="dcterms:W3CDTF">2019-10-27T19:21:55Z</dcterms:created>
  <dcterms:modified xsi:type="dcterms:W3CDTF">2019-10-28T23:09:20Z</dcterms:modified>
</cp:coreProperties>
</file>