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07" r:id="rId1"/>
  </p:sldMasterIdLst>
  <p:sldIdLst>
    <p:sldId id="275" r:id="rId2"/>
    <p:sldId id="279" r:id="rId3"/>
    <p:sldId id="278" r:id="rId4"/>
    <p:sldId id="266" r:id="rId5"/>
    <p:sldId id="268" r:id="rId6"/>
    <p:sldId id="269" r:id="rId7"/>
    <p:sldId id="270" r:id="rId8"/>
    <p:sldId id="271" r:id="rId9"/>
    <p:sldId id="274" r:id="rId10"/>
    <p:sldId id="272" r:id="rId11"/>
    <p:sldId id="280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Познавательное </a:t>
            </a:r>
            <a:r>
              <a:rPr lang="ru-RU" dirty="0" smtClean="0"/>
              <a:t>развитие 2022</a:t>
            </a:r>
            <a:endParaRPr lang="ru-RU" dirty="0"/>
          </a:p>
        </c:rich>
      </c:tx>
      <c:layout>
        <c:manualLayout>
          <c:xMode val="edge"/>
          <c:yMode val="edge"/>
          <c:x val="0.30637906647807639"/>
          <c:y val="7.20576370314977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1139337780797202E-2"/>
          <c:y val="0.15030466574145415"/>
          <c:w val="0.87814943924088684"/>
          <c:h val="0.643362924246430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flat" dir="tl">
                <a:rot lat="0" lon="0" rev="6360000"/>
              </a:lightRig>
            </a:scene3d>
            <a:sp3d contourW="19050" prstMaterial="flat">
              <a:bevelT w="63500" h="63500"/>
              <a:contourClr>
                <a:scrgbClr r="0" g="0" b="0">
                  <a:shade val="25000"/>
                  <a:satMod val="180000"/>
                </a:scrgbClr>
              </a:contourClr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Ягодка</c:v>
                </c:pt>
                <c:pt idx="2">
                  <c:v>Росинка</c:v>
                </c:pt>
                <c:pt idx="3">
                  <c:v>Радуга</c:v>
                </c:pt>
                <c:pt idx="4">
                  <c:v>Солнышко</c:v>
                </c:pt>
                <c:pt idx="5">
                  <c:v>Капитошка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52</c:v>
                </c:pt>
                <c:pt idx="1">
                  <c:v>4</c:v>
                </c:pt>
                <c:pt idx="2">
                  <c:v>54</c:v>
                </c:pt>
                <c:pt idx="3">
                  <c:v>28</c:v>
                </c:pt>
                <c:pt idx="4">
                  <c:v>57</c:v>
                </c:pt>
                <c:pt idx="5">
                  <c:v>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flat" dir="tl">
                <a:rot lat="0" lon="0" rev="6360000"/>
              </a:lightRig>
            </a:scene3d>
            <a:sp3d contourW="19050" prstMaterial="flat">
              <a:bevelT w="63500" h="63500"/>
              <a:contourClr>
                <a:scrgbClr r="0" g="0" b="0">
                  <a:shade val="25000"/>
                  <a:satMod val="180000"/>
                </a:scrgbClr>
              </a:contourClr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Ягодка</c:v>
                </c:pt>
                <c:pt idx="2">
                  <c:v>Росинка</c:v>
                </c:pt>
                <c:pt idx="3">
                  <c:v>Радуга</c:v>
                </c:pt>
                <c:pt idx="4">
                  <c:v>Солнышко</c:v>
                </c:pt>
                <c:pt idx="5">
                  <c:v>Капитошка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48</c:v>
                </c:pt>
                <c:pt idx="1">
                  <c:v>61</c:v>
                </c:pt>
                <c:pt idx="2">
                  <c:v>34</c:v>
                </c:pt>
                <c:pt idx="3">
                  <c:v>55</c:v>
                </c:pt>
                <c:pt idx="4">
                  <c:v>33</c:v>
                </c:pt>
                <c:pt idx="5">
                  <c:v>62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flat" dir="tl">
                <a:rot lat="0" lon="0" rev="6360000"/>
              </a:lightRig>
            </a:scene3d>
            <a:sp3d contourW="19050" prstMaterial="flat">
              <a:bevelT w="63500" h="63500"/>
              <a:contourClr>
                <a:scrgbClr r="0" g="0" b="0">
                  <a:shade val="25000"/>
                  <a:satMod val="180000"/>
                </a:scrgbClr>
              </a:contourClr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Ягодка</c:v>
                </c:pt>
                <c:pt idx="2">
                  <c:v>Росинка</c:v>
                </c:pt>
                <c:pt idx="3">
                  <c:v>Радуга</c:v>
                </c:pt>
                <c:pt idx="4">
                  <c:v>Солнышко</c:v>
                </c:pt>
                <c:pt idx="5">
                  <c:v>Капитошка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0</c:v>
                </c:pt>
                <c:pt idx="1">
                  <c:v>35</c:v>
                </c:pt>
                <c:pt idx="2">
                  <c:v>12</c:v>
                </c:pt>
                <c:pt idx="3">
                  <c:v>17</c:v>
                </c:pt>
                <c:pt idx="4">
                  <c:v>10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34752480"/>
        <c:axId val="334754048"/>
      </c:barChart>
      <c:catAx>
        <c:axId val="334752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4754048"/>
        <c:crosses val="autoZero"/>
        <c:auto val="1"/>
        <c:lblAlgn val="ctr"/>
        <c:lblOffset val="100"/>
        <c:noMultiLvlLbl val="0"/>
      </c:catAx>
      <c:valAx>
        <c:axId val="33475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4752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618238314270123"/>
          <c:y val="0.86126275997014812"/>
          <c:w val="0.28763512234238048"/>
          <c:h val="4.74642331232881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 smtClean="0"/>
              <a:t>Логопункт</a:t>
            </a:r>
            <a:r>
              <a:rPr lang="ru-RU" dirty="0" smtClean="0"/>
              <a:t> 2022</a:t>
            </a:r>
            <a:endParaRPr lang="ru-RU" dirty="0"/>
          </a:p>
        </c:rich>
      </c:tx>
      <c:layout>
        <c:manualLayout>
          <c:xMode val="edge"/>
          <c:yMode val="edge"/>
          <c:x val="0.43407556408390119"/>
          <c:y val="2.25080385852090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звукопроизношение</c:v>
                </c:pt>
                <c:pt idx="1">
                  <c:v>фонематические процессы</c:v>
                </c:pt>
                <c:pt idx="2">
                  <c:v>лексико-граматические категории</c:v>
                </c:pt>
                <c:pt idx="3">
                  <c:v>связная речь</c:v>
                </c:pt>
                <c:pt idx="4">
                  <c:v>развитие свободного общения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55</c:v>
                </c:pt>
                <c:pt idx="1">
                  <c:v>67</c:v>
                </c:pt>
                <c:pt idx="2">
                  <c:v>62</c:v>
                </c:pt>
                <c:pt idx="3">
                  <c:v>67</c:v>
                </c:pt>
                <c:pt idx="4">
                  <c:v>59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звукопроизношение</c:v>
                </c:pt>
                <c:pt idx="1">
                  <c:v>фонематические процессы</c:v>
                </c:pt>
                <c:pt idx="2">
                  <c:v>лексико-граматические категории</c:v>
                </c:pt>
                <c:pt idx="3">
                  <c:v>связная речь</c:v>
                </c:pt>
                <c:pt idx="4">
                  <c:v>развитие свободного общения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26</c:v>
                </c:pt>
                <c:pt idx="1">
                  <c:v>14</c:v>
                </c:pt>
                <c:pt idx="2">
                  <c:v>21</c:v>
                </c:pt>
                <c:pt idx="3">
                  <c:v>17</c:v>
                </c:pt>
                <c:pt idx="4">
                  <c:v>24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звукопроизношение</c:v>
                </c:pt>
                <c:pt idx="1">
                  <c:v>фонематические процессы</c:v>
                </c:pt>
                <c:pt idx="2">
                  <c:v>лексико-граматические категории</c:v>
                </c:pt>
                <c:pt idx="3">
                  <c:v>связная речь</c:v>
                </c:pt>
                <c:pt idx="4">
                  <c:v>развитие свободного общения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19</c:v>
                </c:pt>
                <c:pt idx="1">
                  <c:v>19</c:v>
                </c:pt>
                <c:pt idx="2">
                  <c:v>17</c:v>
                </c:pt>
                <c:pt idx="3">
                  <c:v>16</c:v>
                </c:pt>
                <c:pt idx="4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3749224"/>
        <c:axId val="423750400"/>
      </c:barChart>
      <c:catAx>
        <c:axId val="423749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3750400"/>
        <c:crosses val="autoZero"/>
        <c:auto val="1"/>
        <c:lblAlgn val="ctr"/>
        <c:lblOffset val="100"/>
        <c:noMultiLvlLbl val="0"/>
      </c:catAx>
      <c:valAx>
        <c:axId val="423750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3749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 smtClean="0"/>
              <a:t>Логопункт</a:t>
            </a:r>
            <a:r>
              <a:rPr lang="ru-RU" dirty="0" smtClean="0"/>
              <a:t> </a:t>
            </a:r>
            <a:r>
              <a:rPr lang="ru-RU" dirty="0" smtClean="0"/>
              <a:t>2023</a:t>
            </a:r>
            <a:endParaRPr lang="ru-RU" dirty="0"/>
          </a:p>
        </c:rich>
      </c:tx>
      <c:layout>
        <c:manualLayout>
          <c:xMode val="edge"/>
          <c:yMode val="edge"/>
          <c:x val="0.43407556408390119"/>
          <c:y val="2.25080385852090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звукопроизношение</c:v>
                </c:pt>
                <c:pt idx="1">
                  <c:v>фонематические процессы</c:v>
                </c:pt>
                <c:pt idx="2">
                  <c:v>лексико-граматические категории</c:v>
                </c:pt>
                <c:pt idx="3">
                  <c:v>связная речь</c:v>
                </c:pt>
                <c:pt idx="4">
                  <c:v>развитие свободного общения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61</c:v>
                </c:pt>
                <c:pt idx="1">
                  <c:v>68</c:v>
                </c:pt>
                <c:pt idx="2">
                  <c:v>74</c:v>
                </c:pt>
                <c:pt idx="3">
                  <c:v>71</c:v>
                </c:pt>
                <c:pt idx="4">
                  <c:v>71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звукопроизношение</c:v>
                </c:pt>
                <c:pt idx="1">
                  <c:v>фонематические процессы</c:v>
                </c:pt>
                <c:pt idx="2">
                  <c:v>лексико-граматические категории</c:v>
                </c:pt>
                <c:pt idx="3">
                  <c:v>связная речь</c:v>
                </c:pt>
                <c:pt idx="4">
                  <c:v>развитие свободного общения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19</c:v>
                </c:pt>
                <c:pt idx="1">
                  <c:v>13</c:v>
                </c:pt>
                <c:pt idx="2">
                  <c:v>26</c:v>
                </c:pt>
                <c:pt idx="3">
                  <c:v>26</c:v>
                </c:pt>
                <c:pt idx="4">
                  <c:v>29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звукопроизношение</c:v>
                </c:pt>
                <c:pt idx="1">
                  <c:v>фонематические процессы</c:v>
                </c:pt>
                <c:pt idx="2">
                  <c:v>лексико-граматические категории</c:v>
                </c:pt>
                <c:pt idx="3">
                  <c:v>связная речь</c:v>
                </c:pt>
                <c:pt idx="4">
                  <c:v>развитие свободного общения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19</c:v>
                </c:pt>
                <c:pt idx="1">
                  <c:v>19</c:v>
                </c:pt>
                <c:pt idx="2">
                  <c:v>0</c:v>
                </c:pt>
                <c:pt idx="3">
                  <c:v>3</c:v>
                </c:pt>
                <c:pt idx="4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3349800"/>
        <c:axId val="423352544"/>
      </c:barChart>
      <c:catAx>
        <c:axId val="423349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3352544"/>
        <c:crosses val="autoZero"/>
        <c:auto val="1"/>
        <c:lblAlgn val="ctr"/>
        <c:lblOffset val="100"/>
        <c:noMultiLvlLbl val="0"/>
      </c:catAx>
      <c:valAx>
        <c:axId val="423352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3349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Общий уровень освоения ООП 2020</a:t>
            </a:r>
            <a:endParaRPr lang="ru-RU" dirty="0"/>
          </a:p>
        </c:rich>
      </c:tx>
      <c:layout>
        <c:manualLayout>
          <c:xMode val="edge"/>
          <c:yMode val="edge"/>
          <c:x val="0.15756218905472638"/>
          <c:y val="3.30477388031629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Общий уровень освоения ООП </a:t>
            </a:r>
            <a:r>
              <a:rPr lang="ru-RU" dirty="0" smtClean="0"/>
              <a:t>2023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Лист1!$A$2:$A$5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49</c:v>
                </c:pt>
                <c:pt idx="1">
                  <c:v>46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Общий уровень освоения ООП 2022</a:t>
            </a:r>
            <a:endParaRPr lang="ru-RU" dirty="0"/>
          </a:p>
        </c:rich>
      </c:tx>
      <c:layout>
        <c:manualLayout>
          <c:xMode val="edge"/>
          <c:yMode val="edge"/>
          <c:x val="0.2762690692440543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7733034042450529"/>
          <c:y val="0.11070851084737404"/>
          <c:w val="0.70786963023067684"/>
          <c:h val="0.6874778991582373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Лист1!$A$2:$A$5</c:f>
              <c:strCache>
                <c:ptCount val="3"/>
                <c:pt idx="0">
                  <c:v>Высокий</c:v>
                </c:pt>
                <c:pt idx="1">
                  <c:v>Средний</c:v>
                </c:pt>
                <c:pt idx="2">
                  <c:v>Низкий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</c:v>
                </c:pt>
                <c:pt idx="1">
                  <c:v>50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05476452014575"/>
          <c:y val="0.9257167845418075"/>
          <c:w val="0.6781434774495414"/>
          <c:h val="6.21374655023642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Познавательное </a:t>
            </a:r>
            <a:r>
              <a:rPr lang="ru-RU" dirty="0" smtClean="0"/>
              <a:t>развитие 2023</a:t>
            </a:r>
            <a:endParaRPr lang="ru-RU" dirty="0"/>
          </a:p>
        </c:rich>
      </c:tx>
      <c:layout>
        <c:manualLayout>
          <c:xMode val="edge"/>
          <c:yMode val="edge"/>
          <c:x val="0.30637906647807639"/>
          <c:y val="7.20576370314977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1139337780797202E-2"/>
          <c:y val="0.15030466574145415"/>
          <c:w val="0.87814943924088684"/>
          <c:h val="0.643362924246430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38</c:v>
                </c:pt>
                <c:pt idx="1">
                  <c:v>38</c:v>
                </c:pt>
                <c:pt idx="2">
                  <c:v>40</c:v>
                </c:pt>
                <c:pt idx="3">
                  <c:v>35</c:v>
                </c:pt>
                <c:pt idx="4">
                  <c:v>54</c:v>
                </c:pt>
                <c:pt idx="5">
                  <c:v>57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6000"/>
                    <a:lumMod val="100000"/>
                  </a:schemeClr>
                </a:gs>
                <a:gs pos="78000">
                  <a:schemeClr val="accent4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38</c:v>
                </c:pt>
                <c:pt idx="1">
                  <c:v>55</c:v>
                </c:pt>
                <c:pt idx="2">
                  <c:v>58</c:v>
                </c:pt>
                <c:pt idx="3">
                  <c:v>59</c:v>
                </c:pt>
                <c:pt idx="4">
                  <c:v>44</c:v>
                </c:pt>
                <c:pt idx="5">
                  <c:v>41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6000"/>
                    <a:lumMod val="100000"/>
                  </a:schemeClr>
                </a:gs>
                <a:gs pos="78000">
                  <a:schemeClr val="accent6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24</c:v>
                </c:pt>
                <c:pt idx="1">
                  <c:v>13</c:v>
                </c:pt>
                <c:pt idx="2">
                  <c:v>2</c:v>
                </c:pt>
                <c:pt idx="3">
                  <c:v>6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34750520"/>
        <c:axId val="334755224"/>
      </c:barChart>
      <c:catAx>
        <c:axId val="334750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4755224"/>
        <c:crosses val="autoZero"/>
        <c:auto val="1"/>
        <c:lblAlgn val="ctr"/>
        <c:lblOffset val="100"/>
        <c:noMultiLvlLbl val="0"/>
      </c:catAx>
      <c:valAx>
        <c:axId val="334755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4750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618238314270123"/>
          <c:y val="0.86126275997014812"/>
          <c:w val="0.28763512234238048"/>
          <c:h val="4.74642331232881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Речевое развитие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5273499015748027E-2"/>
          <c:y val="0.11983593012820312"/>
          <c:w val="0.93472650098425192"/>
          <c:h val="0.649808937478996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63</c:v>
                </c:pt>
                <c:pt idx="1">
                  <c:v>19</c:v>
                </c:pt>
                <c:pt idx="2">
                  <c:v>47</c:v>
                </c:pt>
                <c:pt idx="3">
                  <c:v>67</c:v>
                </c:pt>
                <c:pt idx="4">
                  <c:v>90</c:v>
                </c:pt>
                <c:pt idx="5">
                  <c:v>57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6000"/>
                    <a:lumMod val="100000"/>
                  </a:schemeClr>
                </a:gs>
                <a:gs pos="78000">
                  <a:schemeClr val="accent4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31</c:v>
                </c:pt>
                <c:pt idx="1">
                  <c:v>54</c:v>
                </c:pt>
                <c:pt idx="2">
                  <c:v>48</c:v>
                </c:pt>
                <c:pt idx="3">
                  <c:v>33</c:v>
                </c:pt>
                <c:pt idx="4">
                  <c:v>8</c:v>
                </c:pt>
                <c:pt idx="5">
                  <c:v>41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6000"/>
                    <a:lumMod val="100000"/>
                  </a:schemeClr>
                </a:gs>
                <a:gs pos="78000">
                  <a:schemeClr val="accent6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6</c:v>
                </c:pt>
                <c:pt idx="1">
                  <c:v>27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34756008"/>
        <c:axId val="334756400"/>
      </c:barChart>
      <c:catAx>
        <c:axId val="334756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4756400"/>
        <c:crosses val="autoZero"/>
        <c:auto val="1"/>
        <c:lblAlgn val="ctr"/>
        <c:lblOffset val="100"/>
        <c:noMultiLvlLbl val="0"/>
      </c:catAx>
      <c:valAx>
        <c:axId val="334756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4756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695595271299536"/>
          <c:y val="0.86169435684197693"/>
          <c:w val="0.26608809457400934"/>
          <c:h val="0.106671194571993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Социально – коммуникативное развитие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5273499015748027E-2"/>
          <c:y val="0.11983593012820312"/>
          <c:w val="0.93472650098425192"/>
          <c:h val="0.649808937478996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38</c:v>
                </c:pt>
                <c:pt idx="1">
                  <c:v>27</c:v>
                </c:pt>
                <c:pt idx="2">
                  <c:v>26</c:v>
                </c:pt>
                <c:pt idx="3">
                  <c:v>33</c:v>
                </c:pt>
                <c:pt idx="4">
                  <c:v>92</c:v>
                </c:pt>
                <c:pt idx="5">
                  <c:v>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6000"/>
                    <a:lumMod val="100000"/>
                  </a:schemeClr>
                </a:gs>
                <a:gs pos="78000">
                  <a:schemeClr val="accent4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56</c:v>
                </c:pt>
                <c:pt idx="1">
                  <c:v>71</c:v>
                </c:pt>
                <c:pt idx="2">
                  <c:v>70</c:v>
                </c:pt>
                <c:pt idx="3">
                  <c:v>64</c:v>
                </c:pt>
                <c:pt idx="4">
                  <c:v>7</c:v>
                </c:pt>
                <c:pt idx="5">
                  <c:v>37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6000"/>
                    <a:lumMod val="100000"/>
                  </a:schemeClr>
                </a:gs>
                <a:gs pos="78000">
                  <a:schemeClr val="accent6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6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95484160"/>
        <c:axId val="295481808"/>
      </c:barChart>
      <c:catAx>
        <c:axId val="29548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5481808"/>
        <c:crosses val="autoZero"/>
        <c:auto val="1"/>
        <c:lblAlgn val="ctr"/>
        <c:lblOffset val="100"/>
        <c:noMultiLvlLbl val="0"/>
      </c:catAx>
      <c:valAx>
        <c:axId val="295481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5484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695595271299536"/>
          <c:y val="0.86169435684197693"/>
          <c:w val="0.26608809457400934"/>
          <c:h val="0.106671194571993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Художественно – эстетическое развитие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5273499015748027E-2"/>
          <c:y val="0.11983593012820312"/>
          <c:w val="0.93472650098425192"/>
          <c:h val="0.649808937478996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38</c:v>
                </c:pt>
                <c:pt idx="1">
                  <c:v>31</c:v>
                </c:pt>
                <c:pt idx="2">
                  <c:v>29</c:v>
                </c:pt>
                <c:pt idx="3">
                  <c:v>54</c:v>
                </c:pt>
                <c:pt idx="4">
                  <c:v>67</c:v>
                </c:pt>
                <c:pt idx="5">
                  <c:v>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6000"/>
                    <a:lumMod val="100000"/>
                  </a:schemeClr>
                </a:gs>
                <a:gs pos="78000">
                  <a:schemeClr val="accent4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62</c:v>
                </c:pt>
                <c:pt idx="1">
                  <c:v>56</c:v>
                </c:pt>
                <c:pt idx="2">
                  <c:v>65</c:v>
                </c:pt>
                <c:pt idx="3">
                  <c:v>43</c:v>
                </c:pt>
                <c:pt idx="4">
                  <c:v>31</c:v>
                </c:pt>
                <c:pt idx="5">
                  <c:v>33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6000"/>
                    <a:lumMod val="100000"/>
                  </a:schemeClr>
                </a:gs>
                <a:gs pos="78000">
                  <a:schemeClr val="accent6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0</c:v>
                </c:pt>
                <c:pt idx="1">
                  <c:v>13</c:v>
                </c:pt>
                <c:pt idx="2">
                  <c:v>6</c:v>
                </c:pt>
                <c:pt idx="3">
                  <c:v>3</c:v>
                </c:pt>
                <c:pt idx="4">
                  <c:v>2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72214928"/>
        <c:axId val="372220024"/>
      </c:barChart>
      <c:catAx>
        <c:axId val="37221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2220024"/>
        <c:crosses val="autoZero"/>
        <c:auto val="1"/>
        <c:lblAlgn val="ctr"/>
        <c:lblOffset val="100"/>
        <c:noMultiLvlLbl val="0"/>
      </c:catAx>
      <c:valAx>
        <c:axId val="372220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221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695595271299536"/>
          <c:y val="0.86169435684197693"/>
          <c:w val="0.26608809457400934"/>
          <c:h val="0.106671194571993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Физическое развитие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5273499015748027E-2"/>
          <c:y val="0.11983593012820312"/>
          <c:w val="0.93472650098425192"/>
          <c:h val="0.649808937478996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6000"/>
                    <a:lumMod val="100000"/>
                  </a:schemeClr>
                </a:gs>
                <a:gs pos="78000">
                  <a:schemeClr val="accent2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50</c:v>
                </c:pt>
                <c:pt idx="1">
                  <c:v>20</c:v>
                </c:pt>
                <c:pt idx="2">
                  <c:v>72</c:v>
                </c:pt>
                <c:pt idx="3">
                  <c:v>39</c:v>
                </c:pt>
                <c:pt idx="4">
                  <c:v>52</c:v>
                </c:pt>
                <c:pt idx="5">
                  <c:v>57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6000"/>
                    <a:lumMod val="100000"/>
                  </a:schemeClr>
                </a:gs>
                <a:gs pos="78000">
                  <a:schemeClr val="accent4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50</c:v>
                </c:pt>
                <c:pt idx="1">
                  <c:v>70</c:v>
                </c:pt>
                <c:pt idx="2">
                  <c:v>25</c:v>
                </c:pt>
                <c:pt idx="3">
                  <c:v>59</c:v>
                </c:pt>
                <c:pt idx="4">
                  <c:v>44</c:v>
                </c:pt>
                <c:pt idx="5">
                  <c:v>43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6000"/>
                    <a:lumMod val="100000"/>
                  </a:schemeClr>
                </a:gs>
                <a:gs pos="78000">
                  <a:schemeClr val="accent6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Полянка</c:v>
                </c:pt>
                <c:pt idx="1">
                  <c:v>Капитошка</c:v>
                </c:pt>
                <c:pt idx="2">
                  <c:v>Росинка</c:v>
                </c:pt>
                <c:pt idx="3">
                  <c:v>Ягодка</c:v>
                </c:pt>
                <c:pt idx="4">
                  <c:v>Радуга</c:v>
                </c:pt>
                <c:pt idx="5">
                  <c:v>Солнышко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0</c:v>
                </c:pt>
                <c:pt idx="1">
                  <c:v>10</c:v>
                </c:pt>
                <c:pt idx="2">
                  <c:v>3</c:v>
                </c:pt>
                <c:pt idx="3">
                  <c:v>2</c:v>
                </c:pt>
                <c:pt idx="4">
                  <c:v>4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72216496"/>
        <c:axId val="372217672"/>
      </c:barChart>
      <c:catAx>
        <c:axId val="372216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2217672"/>
        <c:crosses val="autoZero"/>
        <c:auto val="1"/>
        <c:lblAlgn val="ctr"/>
        <c:lblOffset val="100"/>
        <c:noMultiLvlLbl val="0"/>
      </c:catAx>
      <c:valAx>
        <c:axId val="372217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2216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695595271299536"/>
          <c:y val="0.86169435684197693"/>
          <c:w val="0.26608809457400934"/>
          <c:h val="0.106671194571993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Итоговая по МБДОУ 2022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3404232460170485"/>
          <c:y val="0.16123582937671449"/>
          <c:w val="0.64392001890945616"/>
          <c:h val="0.683922720345440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Познавательное</c:v>
                </c:pt>
                <c:pt idx="1">
                  <c:v>Речевое</c:v>
                </c:pt>
                <c:pt idx="2">
                  <c:v>Социально-коммуникативное</c:v>
                </c:pt>
                <c:pt idx="3">
                  <c:v>Художественно-эстетическое</c:v>
                </c:pt>
                <c:pt idx="4">
                  <c:v>Физическое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39</c:v>
                </c:pt>
                <c:pt idx="1">
                  <c:v>42</c:v>
                </c:pt>
                <c:pt idx="2">
                  <c:v>48</c:v>
                </c:pt>
                <c:pt idx="3">
                  <c:v>37</c:v>
                </c:pt>
                <c:pt idx="4">
                  <c:v>39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Познавательное</c:v>
                </c:pt>
                <c:pt idx="1">
                  <c:v>Речевое</c:v>
                </c:pt>
                <c:pt idx="2">
                  <c:v>Социально-коммуникативное</c:v>
                </c:pt>
                <c:pt idx="3">
                  <c:v>Художественно-эстетическое</c:v>
                </c:pt>
                <c:pt idx="4">
                  <c:v>Физическое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49</c:v>
                </c:pt>
                <c:pt idx="1">
                  <c:v>49</c:v>
                </c:pt>
                <c:pt idx="2">
                  <c:v>44</c:v>
                </c:pt>
                <c:pt idx="3">
                  <c:v>52</c:v>
                </c:pt>
                <c:pt idx="4">
                  <c:v>56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Познавательное</c:v>
                </c:pt>
                <c:pt idx="1">
                  <c:v>Речевое</c:v>
                </c:pt>
                <c:pt idx="2">
                  <c:v>Социально-коммуникативное</c:v>
                </c:pt>
                <c:pt idx="3">
                  <c:v>Художественно-эстетическое</c:v>
                </c:pt>
                <c:pt idx="4">
                  <c:v>Физическое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12</c:v>
                </c:pt>
                <c:pt idx="1">
                  <c:v>9</c:v>
                </c:pt>
                <c:pt idx="2">
                  <c:v>9</c:v>
                </c:pt>
                <c:pt idx="3">
                  <c:v>11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25047304"/>
        <c:axId val="425050048"/>
      </c:barChart>
      <c:catAx>
        <c:axId val="425047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5050048"/>
        <c:crosses val="autoZero"/>
        <c:auto val="1"/>
        <c:lblAlgn val="ctr"/>
        <c:lblOffset val="100"/>
        <c:noMultiLvlLbl val="0"/>
      </c:catAx>
      <c:valAx>
        <c:axId val="4250500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5047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728324297173925"/>
          <c:y val="0.92031877063754131"/>
          <c:w val="0.39987989540707036"/>
          <c:h val="7.96812293624587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Итоговая по МБДОУ </a:t>
            </a:r>
            <a:r>
              <a:rPr lang="ru-RU" dirty="0" smtClean="0"/>
              <a:t>2023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46731865302010178"/>
          <c:y val="0.161235866246766"/>
          <c:w val="0.64392001890945616"/>
          <c:h val="0.683922720345440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Познавательное</c:v>
                </c:pt>
                <c:pt idx="1">
                  <c:v>Речевое</c:v>
                </c:pt>
                <c:pt idx="2">
                  <c:v>Социально-коммуникативное</c:v>
                </c:pt>
                <c:pt idx="3">
                  <c:v>Художественно-эстетическое</c:v>
                </c:pt>
                <c:pt idx="4">
                  <c:v>Физическое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44</c:v>
                </c:pt>
                <c:pt idx="1">
                  <c:v>57</c:v>
                </c:pt>
                <c:pt idx="2">
                  <c:v>46</c:v>
                </c:pt>
                <c:pt idx="3">
                  <c:v>48</c:v>
                </c:pt>
                <c:pt idx="4">
                  <c:v>48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Познавательное</c:v>
                </c:pt>
                <c:pt idx="1">
                  <c:v>Речевое</c:v>
                </c:pt>
                <c:pt idx="2">
                  <c:v>Социально-коммуникативное</c:v>
                </c:pt>
                <c:pt idx="3">
                  <c:v>Художественно-эстетическое</c:v>
                </c:pt>
                <c:pt idx="4">
                  <c:v>Физическое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49</c:v>
                </c:pt>
                <c:pt idx="1">
                  <c:v>36</c:v>
                </c:pt>
                <c:pt idx="2">
                  <c:v>51</c:v>
                </c:pt>
                <c:pt idx="3">
                  <c:v>48</c:v>
                </c:pt>
                <c:pt idx="4">
                  <c:v>48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Познавательное</c:v>
                </c:pt>
                <c:pt idx="1">
                  <c:v>Речевое</c:v>
                </c:pt>
                <c:pt idx="2">
                  <c:v>Социально-коммуникативное</c:v>
                </c:pt>
                <c:pt idx="3">
                  <c:v>Художественно-эстетическое</c:v>
                </c:pt>
                <c:pt idx="4">
                  <c:v>Физическое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</c:v>
                </c:pt>
                <c:pt idx="1">
                  <c:v>7</c:v>
                </c:pt>
                <c:pt idx="2">
                  <c:v>3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25053184"/>
        <c:axId val="425053576"/>
      </c:barChart>
      <c:catAx>
        <c:axId val="425053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5053576"/>
        <c:crosses val="autoZero"/>
        <c:auto val="1"/>
        <c:lblAlgn val="ctr"/>
        <c:lblOffset val="100"/>
        <c:noMultiLvlLbl val="0"/>
      </c:catAx>
      <c:valAx>
        <c:axId val="425053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505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728324297173925"/>
          <c:y val="0.92031877063754131"/>
          <c:w val="0.39987989540707036"/>
          <c:h val="7.96812293624587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 smtClean="0"/>
              <a:t>Логопункт</a:t>
            </a:r>
            <a:r>
              <a:rPr lang="ru-RU" dirty="0" smtClean="0"/>
              <a:t> </a:t>
            </a:r>
            <a:r>
              <a:rPr lang="ru-RU" dirty="0" smtClean="0"/>
              <a:t>2023 подготовительная группа</a:t>
            </a:r>
            <a:endParaRPr lang="ru-RU" dirty="0"/>
          </a:p>
        </c:rich>
      </c:tx>
      <c:layout>
        <c:manualLayout>
          <c:xMode val="edge"/>
          <c:yMode val="edge"/>
          <c:x val="0.43407556408390119"/>
          <c:y val="2.25080385852090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звукопроизношение</c:v>
                </c:pt>
                <c:pt idx="1">
                  <c:v>фонематические процессы</c:v>
                </c:pt>
                <c:pt idx="2">
                  <c:v>лексико-граматические категории</c:v>
                </c:pt>
                <c:pt idx="3">
                  <c:v>связная речь</c:v>
                </c:pt>
                <c:pt idx="4">
                  <c:v>развитие свободного общения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79</c:v>
                </c:pt>
                <c:pt idx="1">
                  <c:v>86</c:v>
                </c:pt>
                <c:pt idx="2">
                  <c:v>79</c:v>
                </c:pt>
                <c:pt idx="3">
                  <c:v>79</c:v>
                </c:pt>
                <c:pt idx="4">
                  <c:v>79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звукопроизношение</c:v>
                </c:pt>
                <c:pt idx="1">
                  <c:v>фонематические процессы</c:v>
                </c:pt>
                <c:pt idx="2">
                  <c:v>лексико-граматические категории</c:v>
                </c:pt>
                <c:pt idx="3">
                  <c:v>связная речь</c:v>
                </c:pt>
                <c:pt idx="4">
                  <c:v>развитие свободного общения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21</c:v>
                </c:pt>
                <c:pt idx="1">
                  <c:v>0</c:v>
                </c:pt>
                <c:pt idx="2">
                  <c:v>21</c:v>
                </c:pt>
                <c:pt idx="3">
                  <c:v>21</c:v>
                </c:pt>
                <c:pt idx="4">
                  <c:v>21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звукопроизношение</c:v>
                </c:pt>
                <c:pt idx="1">
                  <c:v>фонематические процессы</c:v>
                </c:pt>
                <c:pt idx="2">
                  <c:v>лексико-граматические категории</c:v>
                </c:pt>
                <c:pt idx="3">
                  <c:v>связная речь</c:v>
                </c:pt>
                <c:pt idx="4">
                  <c:v>развитие свободного общения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0</c:v>
                </c:pt>
                <c:pt idx="1">
                  <c:v>14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2220416"/>
        <c:axId val="372221592"/>
      </c:barChart>
      <c:catAx>
        <c:axId val="37222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2221592"/>
        <c:crosses val="autoZero"/>
        <c:auto val="1"/>
        <c:lblAlgn val="ctr"/>
        <c:lblOffset val="100"/>
        <c:noMultiLvlLbl val="0"/>
      </c:catAx>
      <c:valAx>
        <c:axId val="372221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2220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01711-02DC-4F5A-B0A4-D7A4CFB82638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AFC5-17E4-4A26-A144-49682BD36ECA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9482-E0DA-4858-9A19-F8B792C0C3D9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0A69-C0BC-4A5A-8FE4-5D0B5D0F11EE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3B61-F054-442D-881D-6A81C2774BFE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CD3A-8283-4FC4-856C-D5E0BF662449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FEE8-FC08-4C54-BE1B-81CB6CA05FC8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528B-AADB-4276-9F0D-B13FCF86F309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497F-A1E4-4C0B-8811-954A59B26923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24E7-1432-4F89-B9E6-59843C6C91FE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AD9C-D29C-4D1E-A739-CC3C95B41085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C48ED7C-D9A5-4EA8-B309-6E368BFA8F2B}" type="datetimeFigureOut">
              <a:rPr lang="en-US" smtClean="0"/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4934" y="203200"/>
            <a:ext cx="8596668" cy="13208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2022-2023 учебный год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018" y="1177924"/>
            <a:ext cx="6591300" cy="494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341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01900395"/>
              </p:ext>
            </p:extLst>
          </p:nvPr>
        </p:nvGraphicFramePr>
        <p:xfrm>
          <a:off x="0" y="0"/>
          <a:ext cx="5105400" cy="3458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13468232"/>
              </p:ext>
            </p:extLst>
          </p:nvPr>
        </p:nvGraphicFramePr>
        <p:xfrm>
          <a:off x="5879456" y="646382"/>
          <a:ext cx="6160144" cy="4182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76220" y="5833818"/>
            <a:ext cx="230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Высокий вырос на </a:t>
            </a:r>
            <a:r>
              <a:rPr lang="ru-RU" dirty="0" smtClean="0"/>
              <a:t>8%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2400" y="5242467"/>
            <a:ext cx="2828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Низкий уменьшился на </a:t>
            </a:r>
            <a:r>
              <a:rPr lang="ru-RU" dirty="0" smtClean="0"/>
              <a:t>4 </a:t>
            </a:r>
            <a:r>
              <a:rPr lang="ru-RU" dirty="0" smtClean="0"/>
              <a:t>%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42154451"/>
              </p:ext>
            </p:extLst>
          </p:nvPr>
        </p:nvGraphicFramePr>
        <p:xfrm>
          <a:off x="774056" y="646383"/>
          <a:ext cx="4062046" cy="4182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37676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762124"/>
            <a:ext cx="6388100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20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75418508"/>
              </p:ext>
            </p:extLst>
          </p:nvPr>
        </p:nvGraphicFramePr>
        <p:xfrm>
          <a:off x="1606550" y="1676399"/>
          <a:ext cx="8978900" cy="4396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92500" y="1079500"/>
            <a:ext cx="7353300" cy="59689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Познавательное развитие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724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70842018"/>
              </p:ext>
            </p:extLst>
          </p:nvPr>
        </p:nvGraphicFramePr>
        <p:xfrm>
          <a:off x="1606550" y="785283"/>
          <a:ext cx="8978900" cy="5287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4764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029939954"/>
              </p:ext>
            </p:extLst>
          </p:nvPr>
        </p:nvGraphicFramePr>
        <p:xfrm>
          <a:off x="1358900" y="1320800"/>
          <a:ext cx="9321800" cy="4817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145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075549604"/>
              </p:ext>
            </p:extLst>
          </p:nvPr>
        </p:nvGraphicFramePr>
        <p:xfrm>
          <a:off x="1358900" y="1320800"/>
          <a:ext cx="9321800" cy="4817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3694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874334280"/>
              </p:ext>
            </p:extLst>
          </p:nvPr>
        </p:nvGraphicFramePr>
        <p:xfrm>
          <a:off x="1358900" y="1320800"/>
          <a:ext cx="9321800" cy="4817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48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250568708"/>
              </p:ext>
            </p:extLst>
          </p:nvPr>
        </p:nvGraphicFramePr>
        <p:xfrm>
          <a:off x="1358900" y="1320800"/>
          <a:ext cx="9321800" cy="4817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1722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28671664"/>
              </p:ext>
            </p:extLst>
          </p:nvPr>
        </p:nvGraphicFramePr>
        <p:xfrm>
          <a:off x="520700" y="1057587"/>
          <a:ext cx="5398477" cy="3074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845680012"/>
              </p:ext>
            </p:extLst>
          </p:nvPr>
        </p:nvGraphicFramePr>
        <p:xfrm>
          <a:off x="5919177" y="1057587"/>
          <a:ext cx="5398477" cy="3074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1891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809366195"/>
              </p:ext>
            </p:extLst>
          </p:nvPr>
        </p:nvGraphicFramePr>
        <p:xfrm>
          <a:off x="6489700" y="2324100"/>
          <a:ext cx="5168900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07057525"/>
              </p:ext>
            </p:extLst>
          </p:nvPr>
        </p:nvGraphicFramePr>
        <p:xfrm>
          <a:off x="421054" y="342900"/>
          <a:ext cx="5704254" cy="3065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0580810"/>
              </p:ext>
            </p:extLst>
          </p:nvPr>
        </p:nvGraphicFramePr>
        <p:xfrm>
          <a:off x="421054" y="3573585"/>
          <a:ext cx="5704254" cy="3106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77100" y="6108700"/>
            <a:ext cx="378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Низкий уровень уменьшился на 7 %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11275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989</TotalTime>
  <Words>70</Words>
  <Application>Microsoft Office PowerPoint</Application>
  <PresentationFormat>Широкоэкранный</PresentationFormat>
  <Paragraphs>19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Candara</vt:lpstr>
      <vt:lpstr>Symbol</vt:lpstr>
      <vt:lpstr>Times New Roman</vt:lpstr>
      <vt:lpstr>Волна</vt:lpstr>
      <vt:lpstr>2022-2023 учебный год</vt:lpstr>
      <vt:lpstr>Познавательное развитие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2017-2018 учебного года</dc:title>
  <dc:creator>ДомПК</dc:creator>
  <cp:lastModifiedBy>ДомПК</cp:lastModifiedBy>
  <cp:revision>79</cp:revision>
  <cp:lastPrinted>2020-03-13T05:46:46Z</cp:lastPrinted>
  <dcterms:created xsi:type="dcterms:W3CDTF">2018-05-29T13:09:27Z</dcterms:created>
  <dcterms:modified xsi:type="dcterms:W3CDTF">2023-05-29T11:48:57Z</dcterms:modified>
</cp:coreProperties>
</file>