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7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25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8407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443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13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434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5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1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2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66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14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6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1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6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92421" y="56899"/>
            <a:ext cx="8141869" cy="65203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3D5C82"/>
                </a:solidFill>
                <a:latin typeface="Georgia"/>
              </a:rPr>
              <a:t>Меры предосторожности и правила поведения детей на льду во врем паводка</a:t>
            </a:r>
          </a:p>
        </p:txBody>
      </p:sp>
    </p:spTree>
    <p:extLst>
      <p:ext uri="{BB962C8B-B14F-4D97-AF65-F5344CB8AC3E}">
        <p14:creationId xmlns:p14="http://schemas.microsoft.com/office/powerpoint/2010/main" val="2261586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DB20EC-464B-414D-A033-BD481B35031B}"/>
              </a:ext>
            </a:extLst>
          </p:cNvPr>
          <p:cNvSpPr txBox="1"/>
          <p:nvPr/>
        </p:nvSpPr>
        <p:spPr>
          <a:xfrm>
            <a:off x="1582616" y="137747"/>
            <a:ext cx="8777653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har char="•"/>
            </a:pPr>
            <a:r>
              <a:rPr lang="ru-RU" sz="3600" i="1" dirty="0">
                <a:solidFill>
                  <a:srgbClr val="3D5C82"/>
                </a:solidFill>
                <a:latin typeface="Helvetica"/>
                <a:cs typeface="Helvetica"/>
              </a:rPr>
              <a:t>стоять на обрывистом берегу, подвергающемуся разливу и обвалу</a:t>
            </a:r>
            <a:endParaRPr lang="ru-RU"/>
          </a:p>
        </p:txBody>
      </p:sp>
      <p:pic>
        <p:nvPicPr>
          <p:cNvPr id="3" name="Рисунок 3" descr="Изображение выглядит как снег, внешний, катается на лыжах, прир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5B3B975-16B4-4B50-9844-57BD41831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059" y="1345445"/>
            <a:ext cx="9530552" cy="47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7030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04DC59-9CFF-4B68-AB0F-A0D9018A4FDD}"/>
              </a:ext>
            </a:extLst>
          </p:cNvPr>
          <p:cNvSpPr txBox="1"/>
          <p:nvPr/>
        </p:nvSpPr>
        <p:spPr>
          <a:xfrm>
            <a:off x="2022231" y="181707"/>
            <a:ext cx="7898423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har char="•"/>
            </a:pPr>
            <a:r>
              <a:rPr lang="ru-RU" sz="3600" i="1" dirty="0">
                <a:solidFill>
                  <a:srgbClr val="3D5C82"/>
                </a:solidFill>
                <a:latin typeface="Helvetica"/>
                <a:cs typeface="Helvetica"/>
              </a:rPr>
              <a:t>отталкивать льдины от берегов</a:t>
            </a:r>
            <a:endParaRPr lang="ru-RU" dirty="0"/>
          </a:p>
        </p:txBody>
      </p:sp>
      <p:pic>
        <p:nvPicPr>
          <p:cNvPr id="3" name="Рисунок 3" descr="Изображение выглядит как вода, внешний, снег, мужч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73384D8-5CA7-437D-8A01-930E98609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785" y="989135"/>
            <a:ext cx="7118209" cy="543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9134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1906CE-A2D5-4CEF-9BB7-9D2CFDC9834C}"/>
              </a:ext>
            </a:extLst>
          </p:cNvPr>
          <p:cNvSpPr txBox="1"/>
          <p:nvPr/>
        </p:nvSpPr>
        <p:spPr>
          <a:xfrm>
            <a:off x="1157655" y="196362"/>
            <a:ext cx="10301652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ru-RU" sz="3600" i="1" dirty="0">
                <a:solidFill>
                  <a:srgbClr val="3D5C82"/>
                </a:solidFill>
                <a:latin typeface="Helvetica"/>
                <a:cs typeface="Helvetica"/>
              </a:rPr>
              <a:t>измерять глубину реки или любого водоема</a:t>
            </a:r>
            <a:endParaRPr lang="ru-RU" sz="3600" dirty="0">
              <a:solidFill>
                <a:srgbClr val="3D5C82"/>
              </a:solidFill>
              <a:latin typeface="Helvetica"/>
              <a:cs typeface="Helvetica"/>
            </a:endParaRPr>
          </a:p>
        </p:txBody>
      </p:sp>
      <p:pic>
        <p:nvPicPr>
          <p:cNvPr id="3" name="Рисунок 3" descr="Изображение выглядит как внешний, вода, снег, дерев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CF09F20-3C02-430F-8B53-D72AC63C9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975" y="930544"/>
            <a:ext cx="6779953" cy="54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10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A20E81-3113-411C-8EE7-E3EFD594CF7E}"/>
              </a:ext>
            </a:extLst>
          </p:cNvPr>
          <p:cNvSpPr txBox="1"/>
          <p:nvPr/>
        </p:nvSpPr>
        <p:spPr>
          <a:xfrm>
            <a:off x="996463" y="269631"/>
            <a:ext cx="10155114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i="1">
                <a:solidFill>
                  <a:srgbClr val="3D5C82"/>
                </a:solidFill>
                <a:latin typeface="Helvetica"/>
                <a:cs typeface="Helvetica"/>
              </a:rPr>
              <a:t>ходить по льдинам и кататься на них</a:t>
            </a:r>
            <a:endParaRPr lang="ru-RU" sz="3600">
              <a:solidFill>
                <a:srgbClr val="3D5C82"/>
              </a:solidFill>
            </a:endParaRPr>
          </a:p>
        </p:txBody>
      </p:sp>
      <p:pic>
        <p:nvPicPr>
          <p:cNvPr id="3" name="Рисунок 3" descr="Изображение выглядит как внешний, небо, вода, земл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A46B4C2-1AD4-4BA9-9011-7B87204D3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441" y="914345"/>
            <a:ext cx="7825411" cy="561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5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92D6DB-A614-4000-88A2-9DDABB03E434}"/>
              </a:ext>
            </a:extLst>
          </p:cNvPr>
          <p:cNvSpPr txBox="1"/>
          <p:nvPr/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i="1" dirty="0">
              <a:solidFill>
                <a:srgbClr val="373737"/>
              </a:solidFill>
              <a:latin typeface="Helvetica"/>
              <a:cs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38B68B-2263-42EC-B732-C195E379370B}"/>
              </a:ext>
            </a:extLst>
          </p:cNvPr>
          <p:cNvSpPr txBox="1"/>
          <p:nvPr/>
        </p:nvSpPr>
        <p:spPr>
          <a:xfrm>
            <a:off x="2832340" y="1896208"/>
            <a:ext cx="6535615" cy="255454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>
                <a:solidFill>
                  <a:srgbClr val="3D5C82"/>
                </a:solidFill>
                <a:latin typeface="Helvetica"/>
                <a:cs typeface="Helvetica"/>
              </a:rPr>
              <a:t>БУДЬТЕ ВНИМАТЕЛЬНЫ И ОСТОРОЖНЫ! ЛЕД ВЕСНОЙ ОПАСЕН!</a:t>
            </a:r>
            <a:endParaRPr lang="ru-RU">
              <a:solidFill>
                <a:srgbClr val="3D5C82"/>
              </a:solidFill>
            </a:endParaRPr>
          </a:p>
          <a:p>
            <a:pPr algn="ctr"/>
            <a:endParaRPr lang="ru-RU" sz="4000">
              <a:solidFill>
                <a:srgbClr val="3D5C82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4026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CE0981-6FC3-4AB0-9BC5-8BA3F99CDD1D}"/>
              </a:ext>
            </a:extLst>
          </p:cNvPr>
          <p:cNvSpPr txBox="1"/>
          <p:nvPr/>
        </p:nvSpPr>
        <p:spPr>
          <a:xfrm>
            <a:off x="481264" y="1141664"/>
            <a:ext cx="11443367" cy="483209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400" dirty="0">
                <a:solidFill>
                  <a:srgbClr val="3D5C82"/>
                </a:solidFill>
                <a:latin typeface="Helvetica"/>
                <a:cs typeface="Helvetica"/>
              </a:rPr>
              <a:t>Лёд на реках во время весеннего паводка становится рыхлым, "съедается" сверху солнцем, талой водой, а снизу подтачивается течением. Очень опасно по нему ходить: в любой момент может рассыпаться под ногами и сомкнуться над головой.</a:t>
            </a:r>
            <a:endParaRPr lang="ru-RU" sz="4400" dirty="0">
              <a:solidFill>
                <a:srgbClr val="3D5C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9852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7A524B-8671-4597-AC90-4B7C89108BA8}"/>
              </a:ext>
            </a:extLst>
          </p:cNvPr>
          <p:cNvSpPr txBox="1"/>
          <p:nvPr/>
        </p:nvSpPr>
        <p:spPr>
          <a:xfrm>
            <a:off x="978466" y="250609"/>
            <a:ext cx="10449734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 i="1" dirty="0">
                <a:solidFill>
                  <a:srgbClr val="13293F"/>
                </a:solidFill>
                <a:latin typeface="Helvetica"/>
                <a:cs typeface="Helvetica"/>
              </a:rPr>
              <a:t>Поэтому следует помнить:</a:t>
            </a:r>
          </a:p>
          <a:p>
            <a:pPr>
              <a:buChar char="•"/>
            </a:pPr>
            <a:r>
              <a:rPr lang="ru-RU" sz="3600" dirty="0">
                <a:solidFill>
                  <a:srgbClr val="688BB8"/>
                </a:solidFill>
                <a:latin typeface="Helvetica"/>
                <a:cs typeface="Helvetica"/>
              </a:rPr>
              <a:t>на весеннем льду легко провалиться</a:t>
            </a:r>
          </a:p>
        </p:txBody>
      </p:sp>
      <p:pic>
        <p:nvPicPr>
          <p:cNvPr id="3" name="Рисунок 3" descr="Изображение выглядит как внешний, вода, водный вид спорта, земл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F0BDFFD-618C-4217-976C-0FE5B3F63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668" y="1591407"/>
            <a:ext cx="6882796" cy="459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1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E3BA5B-35AE-46E6-BC76-056499454150}"/>
              </a:ext>
            </a:extLst>
          </p:cNvPr>
          <p:cNvSpPr txBox="1"/>
          <p:nvPr/>
        </p:nvSpPr>
        <p:spPr>
          <a:xfrm>
            <a:off x="1025770" y="313592"/>
            <a:ext cx="9993922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i="1" dirty="0">
                <a:solidFill>
                  <a:srgbClr val="3D5C82"/>
                </a:solidFill>
                <a:latin typeface="Helvetica"/>
                <a:cs typeface="Helvetica"/>
              </a:rPr>
              <a:t>быстрее всего процесс распада льда происходит у берегов</a:t>
            </a:r>
            <a:endParaRPr lang="ru-RU" sz="3600" dirty="0">
              <a:solidFill>
                <a:srgbClr val="3D5C82"/>
              </a:solidFill>
            </a:endParaRPr>
          </a:p>
        </p:txBody>
      </p:sp>
      <p:pic>
        <p:nvPicPr>
          <p:cNvPr id="3" name="Рисунок 3" descr="Изображение выглядит как внешний, вода, человек, мужч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059E161-C146-4CCF-BD94-5A544F495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399" y="1647092"/>
            <a:ext cx="6040314" cy="47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83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снег, внешний, дерево, прир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1322FE6-3410-408C-8806-19F449F98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016" y="1660228"/>
            <a:ext cx="7595581" cy="50717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031E99-B86C-4B01-8908-1C771262FB75}"/>
              </a:ext>
            </a:extLst>
          </p:cNvPr>
          <p:cNvSpPr txBox="1"/>
          <p:nvPr/>
        </p:nvSpPr>
        <p:spPr>
          <a:xfrm>
            <a:off x="1011116" y="225669"/>
            <a:ext cx="9070730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har char="•"/>
            </a:pPr>
            <a:r>
              <a:rPr lang="ru-RU" sz="3600" i="1" dirty="0">
                <a:solidFill>
                  <a:srgbClr val="3D5C82"/>
                </a:solidFill>
                <a:latin typeface="Helvetica"/>
                <a:cs typeface="Helvetica"/>
              </a:rPr>
              <a:t>весенний лед, покрытый снегом, быстро превращается в рыхлую массу.</a:t>
            </a:r>
            <a:endParaRPr lang="ru-RU">
              <a:solidFill>
                <a:srgbClr val="3D5C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7795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676B58-E251-497C-921E-85CAED2787D4}"/>
              </a:ext>
            </a:extLst>
          </p:cNvPr>
          <p:cNvSpPr txBox="1"/>
          <p:nvPr/>
        </p:nvSpPr>
        <p:spPr>
          <a:xfrm>
            <a:off x="1436078" y="269631"/>
            <a:ext cx="8543192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 i="1" dirty="0">
                <a:solidFill>
                  <a:srgbClr val="3D5C82"/>
                </a:solidFill>
                <a:latin typeface="Helvetica"/>
                <a:cs typeface="Helvetica"/>
              </a:rPr>
              <a:t>В период  весеннего паводка и ледохода запрещается:</a:t>
            </a:r>
            <a:endParaRPr lang="ru-RU" sz="3600" i="1">
              <a:solidFill>
                <a:srgbClr val="3D5C82"/>
              </a:solidFill>
            </a:endParaRPr>
          </a:p>
        </p:txBody>
      </p:sp>
      <p:pic>
        <p:nvPicPr>
          <p:cNvPr id="3" name="Рисунок 3" descr="Изображение выглядит как дерево, внеш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487F908-49C1-45AF-B238-3F073ED8A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45" y="1477329"/>
            <a:ext cx="9078676" cy="504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5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198665-B056-4283-88AC-56770ED18815}"/>
              </a:ext>
            </a:extLst>
          </p:cNvPr>
          <p:cNvSpPr txBox="1"/>
          <p:nvPr/>
        </p:nvSpPr>
        <p:spPr>
          <a:xfrm>
            <a:off x="1055078" y="230315"/>
            <a:ext cx="10887806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har char="•"/>
            </a:pPr>
            <a:r>
              <a:rPr lang="ru-RU" sz="3600" i="1" dirty="0">
                <a:solidFill>
                  <a:srgbClr val="3D5C82"/>
                </a:solidFill>
                <a:latin typeface="Helvetica"/>
                <a:cs typeface="Helvetica"/>
              </a:rPr>
              <a:t>выходить на водоемы</a:t>
            </a:r>
            <a:endParaRPr lang="ru-RU"/>
          </a:p>
        </p:txBody>
      </p:sp>
      <p:pic>
        <p:nvPicPr>
          <p:cNvPr id="6" name="Рисунок 6" descr="Изображение выглядит как внешний, земля, вода, пляж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51420D3-F89C-4040-BAB5-71F21A9B9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899" y="1162078"/>
            <a:ext cx="8542291" cy="502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36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805D0C-7CED-4502-A73A-8533C03D0A7A}"/>
              </a:ext>
            </a:extLst>
          </p:cNvPr>
          <p:cNvSpPr txBox="1"/>
          <p:nvPr/>
        </p:nvSpPr>
        <p:spPr>
          <a:xfrm>
            <a:off x="1025769" y="0"/>
            <a:ext cx="10506806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i="1" dirty="0">
                <a:solidFill>
                  <a:srgbClr val="3D5C82"/>
                </a:solidFill>
                <a:latin typeface="Helvetica"/>
                <a:cs typeface="Helvetica"/>
              </a:rPr>
              <a:t>переправляться через реку в период ледохода</a:t>
            </a:r>
            <a:endParaRPr lang="ru-RU" sz="3600" dirty="0">
              <a:solidFill>
                <a:srgbClr val="3D5C82"/>
              </a:solidFill>
            </a:endParaRPr>
          </a:p>
        </p:txBody>
      </p:sp>
      <p:pic>
        <p:nvPicPr>
          <p:cNvPr id="3" name="Рисунок 3" descr="Изображение выглядит как небо, внешний, снег, прир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A2BCC1C-F93B-49BB-B314-02F35CACF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115" y="678108"/>
            <a:ext cx="8848248" cy="592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4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4C82D9-8364-4493-9DB5-BA0F65573C22}"/>
              </a:ext>
            </a:extLst>
          </p:cNvPr>
          <p:cNvSpPr txBox="1"/>
          <p:nvPr/>
        </p:nvSpPr>
        <p:spPr>
          <a:xfrm>
            <a:off x="3326424" y="79131"/>
            <a:ext cx="6096000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ru-RU" sz="3600" i="1" dirty="0">
                <a:solidFill>
                  <a:srgbClr val="3D5C82"/>
                </a:solidFill>
                <a:latin typeface="Helvetica"/>
                <a:cs typeface="Helvetica"/>
              </a:rPr>
              <a:t>подходить близко к реке в местах затора льда</a:t>
            </a:r>
          </a:p>
        </p:txBody>
      </p:sp>
      <p:pic>
        <p:nvPicPr>
          <p:cNvPr id="3" name="Рисунок 3" descr="Изображение выглядит как снег, внешний, небо, закрыт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40162C2-22BD-402D-95A0-C9C1826F9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46" y="1239665"/>
            <a:ext cx="7207738" cy="541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6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0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Капля</vt:lpstr>
      <vt:lpstr>Меры предосторожности и правила поведения детей на льду во врем паводка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revision>3</cp:revision>
  <dcterms:created xsi:type="dcterms:W3CDTF">2013-07-31T16:34:15Z</dcterms:created>
  <dcterms:modified xsi:type="dcterms:W3CDTF">2018-03-28T19:19:39Z</dcterms:modified>
</cp:coreProperties>
</file>