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89" r:id="rId4"/>
    <p:sldId id="312" r:id="rId5"/>
    <p:sldId id="313" r:id="rId6"/>
    <p:sldId id="311" r:id="rId7"/>
    <p:sldId id="305" r:id="rId8"/>
    <p:sldId id="307" r:id="rId9"/>
    <p:sldId id="308" r:id="rId10"/>
    <p:sldId id="301" r:id="rId11"/>
    <p:sldId id="296" r:id="rId12"/>
    <p:sldId id="297" r:id="rId13"/>
    <p:sldId id="298" r:id="rId14"/>
    <p:sldId id="309" r:id="rId15"/>
    <p:sldId id="310" r:id="rId16"/>
    <p:sldId id="299" r:id="rId17"/>
    <p:sldId id="30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4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70" d="100"/>
          <a:sy n="70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5/8/layout/arrow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pPr algn="l" defTabSz="914400">
            <a:buNone/>
          </a:pPr>
          <a:r>
            <a:rPr lang="ru-RU" sz="1600" b="0" i="0" noProof="0" dirty="0" smtClean="0">
              <a:latin typeface="Euphemia"/>
              <a:ea typeface="+mn-ea"/>
              <a:cs typeface="+mn-cs"/>
            </a:rPr>
            <a:t>Рас-тяжки</a:t>
          </a:r>
          <a:endParaRPr lang="ru-RU" sz="1600" b="0" i="0" noProof="0" dirty="0">
            <a:latin typeface="Euphemia"/>
            <a:ea typeface="+mn-ea"/>
            <a:cs typeface="+mn-cs"/>
          </a:endParaRP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pPr algn="l" defTabSz="914400">
            <a:buNone/>
          </a:pPr>
          <a:r>
            <a:rPr lang="ru-RU" sz="1600" b="0" i="0" noProof="0" dirty="0" err="1" smtClean="0">
              <a:latin typeface="Euphemia"/>
              <a:ea typeface="+mn-ea"/>
              <a:cs typeface="+mn-cs"/>
            </a:rPr>
            <a:t>Дыхатель-ные</a:t>
          </a:r>
          <a:r>
            <a:rPr lang="ru-RU" sz="1600" b="0" i="0" noProof="0" dirty="0" smtClean="0">
              <a:latin typeface="Euphemia"/>
              <a:ea typeface="+mn-ea"/>
              <a:cs typeface="+mn-cs"/>
            </a:rPr>
            <a:t> упражнения</a:t>
          </a:r>
          <a:endParaRPr lang="ru-RU" sz="1600" b="0" i="0" noProof="0" dirty="0">
            <a:latin typeface="Euphemia"/>
            <a:ea typeface="+mn-ea"/>
            <a:cs typeface="+mn-cs"/>
          </a:endParaRPr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pPr algn="l" defTabSz="914400">
            <a:buNone/>
          </a:pPr>
          <a:r>
            <a:rPr lang="ru-RU" sz="1400" b="0" i="0" noProof="0" dirty="0" smtClean="0">
              <a:latin typeface="Euphemia"/>
              <a:ea typeface="+mn-ea"/>
              <a:cs typeface="+mn-cs"/>
            </a:rPr>
            <a:t>Глазодвигательные упражнения</a:t>
          </a:r>
          <a:endParaRPr lang="ru-RU" sz="1400" b="0" i="0" noProof="0" dirty="0">
            <a:latin typeface="Euphemia"/>
            <a:ea typeface="+mn-ea"/>
            <a:cs typeface="+mn-cs"/>
          </a:endParaRPr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 custT="1"/>
      <dgm:spPr/>
      <dgm:t>
        <a:bodyPr/>
        <a:lstStyle/>
        <a:p>
          <a:pPr algn="l" defTabSz="914400">
            <a:buNone/>
          </a:pPr>
          <a:r>
            <a:rPr lang="ru-RU" sz="1600" b="0" i="0" noProof="0" dirty="0" smtClean="0">
              <a:latin typeface="Euphemia"/>
              <a:ea typeface="+mn-ea"/>
              <a:cs typeface="+mn-cs"/>
            </a:rPr>
            <a:t>Телес-</a:t>
          </a:r>
          <a:r>
            <a:rPr lang="ru-RU" sz="1600" b="0" i="0" noProof="0" dirty="0" err="1" smtClean="0">
              <a:latin typeface="Euphemia"/>
              <a:ea typeface="+mn-ea"/>
              <a:cs typeface="+mn-cs"/>
            </a:rPr>
            <a:t>ные</a:t>
          </a:r>
          <a:r>
            <a:rPr lang="ru-RU" sz="1600" b="0" i="0" noProof="0" dirty="0" smtClean="0">
              <a:latin typeface="Euphemia"/>
              <a:ea typeface="+mn-ea"/>
              <a:cs typeface="+mn-cs"/>
            </a:rPr>
            <a:t> упражнения</a:t>
          </a:r>
          <a:endParaRPr lang="ru-RU" sz="1600" b="0" i="0" noProof="0" dirty="0">
            <a:latin typeface="Euphemia"/>
            <a:ea typeface="+mn-ea"/>
            <a:cs typeface="+mn-cs"/>
          </a:endParaRPr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 custT="1"/>
      <dgm:spPr/>
      <dgm:t>
        <a:bodyPr/>
        <a:lstStyle/>
        <a:p>
          <a:pPr algn="l" defTabSz="914400">
            <a:buNone/>
          </a:pPr>
          <a:r>
            <a:rPr lang="ru-RU" sz="1200" b="0" i="0" noProof="0" dirty="0" smtClean="0">
              <a:latin typeface="Euphemia"/>
              <a:ea typeface="+mn-ea"/>
              <a:cs typeface="+mn-cs"/>
            </a:rPr>
            <a:t>Упражнения для развития мелкой моторики</a:t>
          </a:r>
          <a:endParaRPr lang="ru-RU" sz="1200" b="0" i="0" noProof="0" dirty="0">
            <a:latin typeface="Euphemia"/>
            <a:ea typeface="+mn-ea"/>
            <a:cs typeface="+mn-cs"/>
          </a:endParaRPr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D52A19B-BFC6-450D-B760-A9AB58287E3D}">
      <dgm:prSet custT="1"/>
      <dgm:spPr/>
      <dgm:t>
        <a:bodyPr/>
        <a:lstStyle/>
        <a:p>
          <a:pPr algn="l"/>
          <a:r>
            <a:rPr lang="ru-RU" sz="2000" dirty="0" smtClean="0"/>
            <a:t>Массаж</a:t>
          </a:r>
          <a:endParaRPr lang="ru-RU" sz="2000" dirty="0"/>
        </a:p>
      </dgm:t>
    </dgm:pt>
    <dgm:pt modelId="{FF99F900-A929-4BA2-AC6E-0E5C80D77D8A}" type="parTrans" cxnId="{4B0E9B9F-1AA7-4F3F-9279-BAC9D420862B}">
      <dgm:prSet/>
      <dgm:spPr/>
      <dgm:t>
        <a:bodyPr/>
        <a:lstStyle/>
        <a:p>
          <a:endParaRPr lang="ru-RU"/>
        </a:p>
      </dgm:t>
    </dgm:pt>
    <dgm:pt modelId="{A11AB7BF-16BA-4DCA-AC2D-3461BC76B3FC}" type="sibTrans" cxnId="{4B0E9B9F-1AA7-4F3F-9279-BAC9D420862B}">
      <dgm:prSet/>
      <dgm:spPr/>
      <dgm:t>
        <a:bodyPr/>
        <a:lstStyle/>
        <a:p>
          <a:endParaRPr lang="en-US"/>
        </a:p>
      </dgm:t>
    </dgm:pt>
    <dgm:pt modelId="{E374FEBA-FD23-4E1E-9848-8E559E2721F1}">
      <dgm:prSet custT="1"/>
      <dgm:spPr/>
      <dgm:t>
        <a:bodyPr/>
        <a:lstStyle/>
        <a:p>
          <a:r>
            <a:rPr lang="ru-RU" sz="1800" dirty="0" err="1" smtClean="0"/>
            <a:t>Упражне-ния</a:t>
          </a:r>
          <a:r>
            <a:rPr lang="ru-RU" sz="1800" dirty="0" smtClean="0"/>
            <a:t> на релаксацию</a:t>
          </a:r>
          <a:endParaRPr lang="ru-RU" sz="1800" dirty="0"/>
        </a:p>
      </dgm:t>
    </dgm:pt>
    <dgm:pt modelId="{65D92427-183B-42BC-9B19-DFC5A545C170}" type="parTrans" cxnId="{F9FD9F09-1478-40DD-AD1B-5CA52749377F}">
      <dgm:prSet/>
      <dgm:spPr/>
      <dgm:t>
        <a:bodyPr/>
        <a:lstStyle/>
        <a:p>
          <a:endParaRPr lang="ru-RU"/>
        </a:p>
      </dgm:t>
    </dgm:pt>
    <dgm:pt modelId="{8B8CAF7D-9296-400D-9A8D-CFA23F9231A5}" type="sibTrans" cxnId="{F9FD9F09-1478-40DD-AD1B-5CA52749377F}">
      <dgm:prSet/>
      <dgm:spPr/>
      <dgm:t>
        <a:bodyPr/>
        <a:lstStyle/>
        <a:p>
          <a:endParaRPr lang="en-US"/>
        </a:p>
      </dgm:t>
    </dgm:pt>
    <dgm:pt modelId="{7678CF17-C56B-4237-9048-25198C7F0FB7}" type="pres">
      <dgm:prSet presAssocID="{41DDEAAE-DE55-45A3-A4F7-3874E0140D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07E4BF-F440-409A-A882-C5CF8D415AEC}" type="pres">
      <dgm:prSet presAssocID="{E4D23657-D1E8-4B22-974B-8DC90813F51B}" presName="arrow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7FED0-733D-4DF8-90A5-EF8C3FF9989D}" type="pres">
      <dgm:prSet presAssocID="{EF034794-D109-40B6-8FA2-8971C3123AB6}" presName="arrow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27DC8-5DE7-43D1-B08C-15657C289C1B}" type="pres">
      <dgm:prSet presAssocID="{15E11DBD-E9B5-4BCF-A56C-7AAE26CE30DC}" presName="arrow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7BBDE-9B43-40F1-92E2-D0C4F5D17505}" type="pres">
      <dgm:prSet presAssocID="{778AA374-0E17-4AEA-8EB6-0C342D57D8D8}" presName="arrow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32B7D-6002-4BE5-9B18-3C1C7834C3AD}" type="pres">
      <dgm:prSet presAssocID="{05F1A7D0-6E45-49DA-80B3-7FF4B8783E58}" presName="arrow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D9AD2-0F05-4255-A43D-AD1E02FA08F9}" type="pres">
      <dgm:prSet presAssocID="{4D52A19B-BFC6-450D-B760-A9AB58287E3D}" presName="arrow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9B9A-F5A6-4D0C-BECF-63BAC9B9F548}" type="pres">
      <dgm:prSet presAssocID="{E374FEBA-FD23-4E1E-9848-8E559E2721F1}" presName="arrow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D9F09-1478-40DD-AD1B-5CA52749377F}" srcId="{41DDEAAE-DE55-45A3-A4F7-3874E0140D37}" destId="{E374FEBA-FD23-4E1E-9848-8E559E2721F1}" srcOrd="6" destOrd="0" parTransId="{65D92427-183B-42BC-9B19-DFC5A545C170}" sibTransId="{8B8CAF7D-9296-400D-9A8D-CFA23F9231A5}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C051303F-F09A-4C8D-A8DB-73065ACD1243}" type="presOf" srcId="{E4D23657-D1E8-4B22-974B-8DC90813F51B}" destId="{E207E4BF-F440-409A-A882-C5CF8D415AEC}" srcOrd="0" destOrd="0" presId="urn:microsoft.com/office/officeart/2005/8/layout/arrow1"/>
    <dgm:cxn modelId="{10810D9C-B9FA-4E1E-A581-366E32FA872C}" type="presOf" srcId="{EF034794-D109-40B6-8FA2-8971C3123AB6}" destId="{7007FED0-733D-4DF8-90A5-EF8C3FF9989D}" srcOrd="0" destOrd="0" presId="urn:microsoft.com/office/officeart/2005/8/layout/arrow1"/>
    <dgm:cxn modelId="{33E3655C-B605-4F40-87B9-D5DE6A2919AD}" type="presOf" srcId="{41DDEAAE-DE55-45A3-A4F7-3874E0140D37}" destId="{7678CF17-C56B-4237-9048-25198C7F0FB7}" srcOrd="0" destOrd="0" presId="urn:microsoft.com/office/officeart/2005/8/layout/arrow1"/>
    <dgm:cxn modelId="{949CC7BD-9583-41F2-859F-EC3A03DA6D32}" type="presOf" srcId="{4D52A19B-BFC6-450D-B760-A9AB58287E3D}" destId="{E1DD9AD2-0F05-4255-A43D-AD1E02FA08F9}" srcOrd="0" destOrd="0" presId="urn:microsoft.com/office/officeart/2005/8/layout/arrow1"/>
    <dgm:cxn modelId="{0D98538E-C5FD-41C3-8B91-EFB9130F0D8C}" type="presOf" srcId="{15E11DBD-E9B5-4BCF-A56C-7AAE26CE30DC}" destId="{C6F27DC8-5DE7-43D1-B08C-15657C289C1B}" srcOrd="0" destOrd="0" presId="urn:microsoft.com/office/officeart/2005/8/layout/arrow1"/>
    <dgm:cxn modelId="{FD66B88E-CE7F-43C3-971B-36382ECCA35C}" type="presOf" srcId="{05F1A7D0-6E45-49DA-80B3-7FF4B8783E58}" destId="{81432B7D-6002-4BE5-9B18-3C1C7834C3AD}" srcOrd="0" destOrd="0" presId="urn:microsoft.com/office/officeart/2005/8/layout/arrow1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F79061F1-E88A-4AE8-99EA-CEAED7D5CBB9}" type="presOf" srcId="{778AA374-0E17-4AEA-8EB6-0C342D57D8D8}" destId="{B137BBDE-9B43-40F1-92E2-D0C4F5D17505}" srcOrd="0" destOrd="0" presId="urn:microsoft.com/office/officeart/2005/8/layout/arrow1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4B0E9B9F-1AA7-4F3F-9279-BAC9D420862B}" srcId="{41DDEAAE-DE55-45A3-A4F7-3874E0140D37}" destId="{4D52A19B-BFC6-450D-B760-A9AB58287E3D}" srcOrd="5" destOrd="0" parTransId="{FF99F900-A929-4BA2-AC6E-0E5C80D77D8A}" sibTransId="{A11AB7BF-16BA-4DCA-AC2D-3461BC76B3FC}"/>
    <dgm:cxn modelId="{A31B2569-4665-49AD-8B97-8C8FF9BBB536}" type="presOf" srcId="{E374FEBA-FD23-4E1E-9848-8E559E2721F1}" destId="{A0719B9A-F5A6-4D0C-BECF-63BAC9B9F548}" srcOrd="0" destOrd="0" presId="urn:microsoft.com/office/officeart/2005/8/layout/arrow1"/>
    <dgm:cxn modelId="{BA982017-32A5-4104-8A55-23B42B93F6EB}" type="presParOf" srcId="{7678CF17-C56B-4237-9048-25198C7F0FB7}" destId="{E207E4BF-F440-409A-A882-C5CF8D415AEC}" srcOrd="0" destOrd="0" presId="urn:microsoft.com/office/officeart/2005/8/layout/arrow1"/>
    <dgm:cxn modelId="{4EE69BD4-4D52-4D5D-A20D-DF28404C759F}" type="presParOf" srcId="{7678CF17-C56B-4237-9048-25198C7F0FB7}" destId="{7007FED0-733D-4DF8-90A5-EF8C3FF9989D}" srcOrd="1" destOrd="0" presId="urn:microsoft.com/office/officeart/2005/8/layout/arrow1"/>
    <dgm:cxn modelId="{5D8FD66F-BE7D-4210-8FAA-0E2692833879}" type="presParOf" srcId="{7678CF17-C56B-4237-9048-25198C7F0FB7}" destId="{C6F27DC8-5DE7-43D1-B08C-15657C289C1B}" srcOrd="2" destOrd="0" presId="urn:microsoft.com/office/officeart/2005/8/layout/arrow1"/>
    <dgm:cxn modelId="{F3B3402D-36D5-40DC-A8B6-B6E641EE8686}" type="presParOf" srcId="{7678CF17-C56B-4237-9048-25198C7F0FB7}" destId="{B137BBDE-9B43-40F1-92E2-D0C4F5D17505}" srcOrd="3" destOrd="0" presId="urn:microsoft.com/office/officeart/2005/8/layout/arrow1"/>
    <dgm:cxn modelId="{5D7861CB-3922-45D0-A120-820863E42998}" type="presParOf" srcId="{7678CF17-C56B-4237-9048-25198C7F0FB7}" destId="{81432B7D-6002-4BE5-9B18-3C1C7834C3AD}" srcOrd="4" destOrd="0" presId="urn:microsoft.com/office/officeart/2005/8/layout/arrow1"/>
    <dgm:cxn modelId="{535F6E1D-8AE1-424A-B488-1EDC3B4AF410}" type="presParOf" srcId="{7678CF17-C56B-4237-9048-25198C7F0FB7}" destId="{E1DD9AD2-0F05-4255-A43D-AD1E02FA08F9}" srcOrd="5" destOrd="0" presId="urn:microsoft.com/office/officeart/2005/8/layout/arrow1"/>
    <dgm:cxn modelId="{559DF46C-AE2F-4947-8896-780A29D8E9B3}" type="presParOf" srcId="{7678CF17-C56B-4237-9048-25198C7F0FB7}" destId="{A0719B9A-F5A6-4D0C-BECF-63BAC9B9F548}" srcOrd="6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D83EE-C273-4C4E-B80B-28BD804AD518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35AE0-28EE-4CA5-91AA-CA69E5620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0B83-E6F9-426D-B4E3-425320FF267A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2CF0-A6D9-4B84-8778-48CE1D40D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48B3-1AAC-40B2-81F2-DB54BDEB91FF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06E4-DAE8-48E4-B6B9-9B7D24A8A0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ED1C-28B5-4BB5-A31F-CA21819778BE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72CA-A3EB-4A33-AE92-95594BFC4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A6850-87FD-433F-A338-3AB0FB125FCF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3E30-7CDD-4ABF-A2ED-F2298ACBA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68D8-3E95-440B-AEA3-DDD032A848EE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F37E-5EF2-4A03-9A4E-7010843D4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0343-09B5-45CF-8AA9-B802430267C7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0D2F-EA01-4140-9F7D-624C68E7F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03E3-2F41-4811-934A-4FB282C5092A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6B96-D4BE-4EE3-B53F-2D756C831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0982-7844-44CB-8091-DBFEB9943F27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BCDAA-A141-45C2-A703-894D2196F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F860-581A-4776-97F6-0EEB669179F1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963E-01EE-498A-8670-61D2814AF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E5E9-5DF2-4512-8591-2965446054C3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F7404-D734-4BA9-B657-5095A6E74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1B44-968F-4F7A-9ABD-025C59B651CE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87F0-4B1A-479E-BB26-3F95952BB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C9996D-C028-4B15-949F-7851E1B65169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399FB5-17FC-4AC5-97E4-113D6580B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764704"/>
            <a:ext cx="5530862" cy="3600400"/>
          </a:xfrm>
        </p:spPr>
        <p:txBody>
          <a:bodyPr anchor="ctr"/>
          <a:lstStyle/>
          <a:p>
            <a:pPr eaLnBrk="1" hangingPunct="1"/>
            <a:endParaRPr lang="ru-RU" sz="4000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Влияние образовательной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развитие интеллекта и развития речи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Консультация для педагогов</a:t>
            </a:r>
          </a:p>
          <a:p>
            <a:pPr algn="r" eaLnBrk="1" hangingPunct="1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Цыганкова А.В.</a:t>
            </a:r>
          </a:p>
          <a:p>
            <a:pPr algn="r" eaLnBrk="1" hangingPunct="1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- логопед</a:t>
            </a:r>
          </a:p>
          <a:p>
            <a:pPr eaLnBrk="1" hangingPunct="1"/>
            <a:endParaRPr lang="ru-RU" sz="2400" b="1" i="1" dirty="0" smtClean="0">
              <a:solidFill>
                <a:schemeClr val="tx1"/>
              </a:solidFill>
            </a:endParaRPr>
          </a:p>
          <a:p>
            <a:pPr eaLnBrk="1" hangingPunct="1"/>
            <a:endParaRPr lang="ru-RU" sz="4000" b="1" i="1" dirty="0" smtClean="0">
              <a:solidFill>
                <a:srgbClr val="00B050"/>
              </a:solidFill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131840" y="2708920"/>
            <a:ext cx="4752000" cy="111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143932" cy="2082792"/>
          </a:xfrm>
        </p:spPr>
        <p:txBody>
          <a:bodyPr/>
          <a:lstStyle/>
          <a:p>
            <a:pPr lvl="0" algn="l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Растяжки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нормализуют гипертонус    (неконтролируемое чрезмерное мышечное напряжение) и гипотонус (неконтролируемая    мышечная вялость).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3543259" cy="265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7"/>
            <a:ext cx="3543259" cy="2657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7329"/>
            <a:ext cx="2592288" cy="353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58246" cy="1571636"/>
          </a:xfrm>
        </p:spPr>
        <p:txBody>
          <a:bodyPr/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улучшают ритмику организма, развивают самоконтроль и произвольность.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" y="2636912"/>
            <a:ext cx="3300371" cy="2475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47" y="2000240"/>
            <a:ext cx="2920381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Глазодвигательные упражнения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позволяют расширить поле зрения, улучшить восприятие.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225202"/>
            <a:ext cx="2999143" cy="2249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69" y="4225202"/>
            <a:ext cx="2987826" cy="2240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69" y="1844824"/>
            <a:ext cx="2993668" cy="2245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0718"/>
            <a:ext cx="2999143" cy="2249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53" y="1840718"/>
            <a:ext cx="2999143" cy="2249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65" y="1840718"/>
            <a:ext cx="2999143" cy="2249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выполнении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телесных движений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межполушарное взаимодействие, снимаются непроизвольные, непреднамеренные движения и мышечные зажимы.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358" y="3284990"/>
            <a:ext cx="3323861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84397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Упражнения для развития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мелкой моторики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фото в кабинете\кинезия\IMG_1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472000"/>
            <a:ext cx="2884310" cy="21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в кабинете\кинезия\IMG_1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89434"/>
            <a:ext cx="28803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0" y="1472000"/>
            <a:ext cx="2929463" cy="2197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85" y="1502744"/>
            <a:ext cx="2935655" cy="2201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89434"/>
            <a:ext cx="2957545" cy="2218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85" y="3984376"/>
            <a:ext cx="2964290" cy="22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фото в кабинете\кинезия\IMG_1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24" y="3461096"/>
            <a:ext cx="3508512" cy="26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19" y="517789"/>
            <a:ext cx="3508513" cy="2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C:\Users\USER\Desktop\фото в кабинете\кинезия\IMG_1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24" y="515192"/>
            <a:ext cx="3508512" cy="26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53" y="536209"/>
            <a:ext cx="351588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9" y="3484390"/>
            <a:ext cx="3515883" cy="263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24" y="3435390"/>
            <a:ext cx="3508513" cy="26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Упражнения для релаксации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способствуют расслаблению, снятию напряжения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35" y="2204864"/>
            <a:ext cx="4760522" cy="357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Таким образом, 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кинезиологические    упражнения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помогают развивать тело, повышать стрессоустойчивость организма, синхронизировать работу полушарий, улучшать мыслительную деятельность, улучшать память и внимание, развивать творческую деятельность.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Ребенок овладевает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умениями,  которые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ранее были недоступны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ему.</a:t>
            </a:r>
          </a:p>
          <a:p>
            <a:endParaRPr lang="ru-RU" dirty="0"/>
          </a:p>
        </p:txBody>
      </p:sp>
      <p:pic>
        <p:nvPicPr>
          <p:cNvPr id="5" name="Содержимое 4" descr="10454116_l-1024x1024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357562"/>
            <a:ext cx="3214678" cy="321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86313" y="1785938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431800"/>
          </a:xfrm>
        </p:spPr>
        <p:txBody>
          <a:bodyPr/>
          <a:lstStyle/>
          <a:p>
            <a:pPr eaLnBrk="1" hangingPunct="1"/>
            <a:endParaRPr lang="ru-RU" sz="3600" b="1" dirty="0" smtClean="0"/>
          </a:p>
        </p:txBody>
      </p:sp>
      <p:sp>
        <p:nvSpPr>
          <p:cNvPr id="9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14348" y="500042"/>
            <a:ext cx="6858048" cy="338554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224" y="571480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endParaRPr lang="ru-RU" sz="4800" dirty="0" smtClean="0"/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1267" name="AutoShape 3" descr="https://ds01.infourok.ru/uploads/ex/0f36/00000f35-2e456140/hello_html_m4a85ceda.jpg"/>
          <p:cNvSpPr>
            <a:spLocks noChangeAspect="1" noChangeArrowheads="1"/>
          </p:cNvSpPr>
          <p:nvPr/>
        </p:nvSpPr>
        <p:spPr bwMode="auto">
          <a:xfrm>
            <a:off x="857224" y="128586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68599" y="1383796"/>
            <a:ext cx="7435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«Движение может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заменить лекарство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но ни одно лекарство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заменит движения».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 Тассо. 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58204" cy="62646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(«Гимнастика мозга») - наука о развитии умственных способностей и физического здоровья через определённые двигательные упражнения.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Существует уже 2000 лет, используется во всём мире. Кинезиологическими упражнениями пользовались Аристотель и Гиппократ.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межполушарного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взаимодействия, способствующее активизации мыслительной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Desktop\0002-002-Sodruzhestvo-polushar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4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user\Desktop\505ff6c2ddbd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352928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796" y="1267019"/>
            <a:ext cx="7502628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межполушарной специализации.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Синхронизация работы полушарий.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общей и мелкой моторики.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памяти, внимания, воображения, мышления.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речи.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произвольности.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Снятие эмоциональной напряженности.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настроя.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07875" y="297522"/>
            <a:ext cx="526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endParaRPr lang="ru-RU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4" descr="Восходящий процесс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360791"/>
              </p:ext>
            </p:extLst>
          </p:nvPr>
        </p:nvGraphicFramePr>
        <p:xfrm>
          <a:off x="1043608" y="620688"/>
          <a:ext cx="7643192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solidFill>
                  <a:srgbClr val="FF3300"/>
                </a:solidFill>
                <a:latin typeface="Euphemia"/>
                <a:ea typeface="+mj-ea"/>
                <a:cs typeface="+mj-cs"/>
              </a:rPr>
              <a:t>Методы и приемы</a:t>
            </a:r>
            <a:endParaRPr lang="ru-RU" sz="3400" b="1" i="0" dirty="0">
              <a:solidFill>
                <a:srgbClr val="FF3300"/>
              </a:solidFill>
              <a:latin typeface="Euphem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07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Условия результативности работы</a:t>
            </a:r>
            <a:endParaRPr lang="ru-RU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571184" cy="4525963"/>
          </a:xfrm>
        </p:spPr>
        <p:txBody>
          <a:bodyPr/>
          <a:lstStyle/>
          <a:p>
            <a:r>
              <a:rPr lang="ru-RU" dirty="0" smtClean="0"/>
              <a:t>Занятия </a:t>
            </a:r>
            <a:r>
              <a:rPr lang="ru-RU" dirty="0"/>
              <a:t>проводятся ежедневно</a:t>
            </a:r>
          </a:p>
          <a:p>
            <a:r>
              <a:rPr lang="ru-RU" dirty="0" smtClean="0"/>
              <a:t>Занятия </a:t>
            </a:r>
            <a:r>
              <a:rPr lang="ru-RU" dirty="0"/>
              <a:t>проводятся в доброжелательной обстановке</a:t>
            </a:r>
          </a:p>
          <a:p>
            <a:r>
              <a:rPr lang="ru-RU" dirty="0" smtClean="0"/>
              <a:t>Продолжительность </a:t>
            </a:r>
            <a:r>
              <a:rPr lang="ru-RU" dirty="0"/>
              <a:t>зависит от возраста</a:t>
            </a:r>
          </a:p>
          <a:p>
            <a:r>
              <a:rPr lang="ru-RU" dirty="0" smtClean="0"/>
              <a:t>От </a:t>
            </a:r>
            <a:r>
              <a:rPr lang="ru-RU" dirty="0"/>
              <a:t>детей требуется точное выполнение движений и приемов</a:t>
            </a:r>
          </a:p>
          <a:p>
            <a:r>
              <a:rPr lang="ru-RU" dirty="0"/>
              <a:t> </a:t>
            </a:r>
            <a:r>
              <a:rPr lang="ru-RU" dirty="0" smtClean="0"/>
              <a:t>Упражнения </a:t>
            </a:r>
            <a:r>
              <a:rPr lang="ru-RU" dirty="0"/>
              <a:t>проводятся стоя или сидя за столом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279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Euphemia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 приемы</vt:lpstr>
      <vt:lpstr>Условия результативности работы</vt:lpstr>
      <vt:lpstr>    Растяжки нормализуют гипертонус    (неконтролируемое чрезмерное мышечное напряжение) и гипотонус (неконтролируемая    мышечная вялость).   </vt:lpstr>
      <vt:lpstr> </vt:lpstr>
      <vt:lpstr>Презентация PowerPoint</vt:lpstr>
      <vt:lpstr>Презентация PowerPoint</vt:lpstr>
      <vt:lpstr>Упражнения для развития  мелкой моторики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Миша Цыганков</cp:lastModifiedBy>
  <cp:revision>161</cp:revision>
  <dcterms:created xsi:type="dcterms:W3CDTF">2011-08-02T23:19:04Z</dcterms:created>
  <dcterms:modified xsi:type="dcterms:W3CDTF">2018-12-26T08:07:28Z</dcterms:modified>
</cp:coreProperties>
</file>