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8" r:id="rId2"/>
    <p:sldId id="267" r:id="rId3"/>
    <p:sldId id="311" r:id="rId4"/>
    <p:sldId id="361" r:id="rId5"/>
    <p:sldId id="336" r:id="rId6"/>
    <p:sldId id="287" r:id="rId7"/>
    <p:sldId id="359" r:id="rId8"/>
    <p:sldId id="363" r:id="rId9"/>
    <p:sldId id="332" r:id="rId10"/>
    <p:sldId id="357" r:id="rId11"/>
    <p:sldId id="362" r:id="rId12"/>
    <p:sldId id="309" r:id="rId13"/>
    <p:sldId id="365" r:id="rId14"/>
    <p:sldId id="289" r:id="rId15"/>
    <p:sldId id="288" r:id="rId16"/>
    <p:sldId id="360" r:id="rId17"/>
    <p:sldId id="270" r:id="rId18"/>
    <p:sldId id="304" r:id="rId19"/>
    <p:sldId id="298" r:id="rId20"/>
    <p:sldId id="285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F3FC"/>
    <a:srgbClr val="CC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68" autoAdjust="0"/>
    <p:restoredTop sz="79644" autoAdjust="0"/>
  </p:normalViewPr>
  <p:slideViewPr>
    <p:cSldViewPr snapToGrid="0">
      <p:cViewPr varScale="1">
        <p:scale>
          <a:sx n="100" d="100"/>
          <a:sy n="100" d="100"/>
        </p:scale>
        <p:origin x="102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1574CD-6B00-4305-AEA0-8BB8D1B274F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157CE-8060-4C2B-AF1D-FDE317F03B94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Социализация, развитие общения, нравственное воспитание</a:t>
          </a:r>
          <a:endParaRPr lang="ru-RU" sz="3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699BC-3634-4561-987F-5EA5815D1232}" type="parTrans" cxnId="{20F89FF4-2DCD-4328-B4B7-5CBA3AE894EB}">
      <dgm:prSet/>
      <dgm:spPr/>
      <dgm:t>
        <a:bodyPr/>
        <a:lstStyle/>
        <a:p>
          <a:endParaRPr lang="ru-RU"/>
        </a:p>
      </dgm:t>
    </dgm:pt>
    <dgm:pt modelId="{C06ECFA4-EE05-4C87-9F4E-E97609A3C7B7}" type="sibTrans" cxnId="{20F89FF4-2DCD-4328-B4B7-5CBA3AE894EB}">
      <dgm:prSet/>
      <dgm:spPr/>
      <dgm:t>
        <a:bodyPr/>
        <a:lstStyle/>
        <a:p>
          <a:endParaRPr lang="ru-RU"/>
        </a:p>
      </dgm:t>
    </dgm:pt>
    <dgm:pt modelId="{7A8BB63C-CB62-4641-9EF7-93BE073BA46E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600" dirty="0" smtClean="0"/>
            <a:t/>
          </a:r>
          <a:br>
            <a:rPr lang="ru-RU" sz="2600" dirty="0" smtClean="0"/>
          </a:br>
          <a:r>
            <a: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основ безопасности</a:t>
          </a:r>
          <a:r>
            <a:rPr lang="ru-RU" sz="2600" dirty="0" smtClean="0"/>
            <a:t/>
          </a:r>
          <a:br>
            <a:rPr lang="ru-RU" sz="2600" dirty="0" smtClean="0"/>
          </a:br>
          <a:endParaRPr lang="ru-RU" sz="3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1882BD-F32A-491D-B741-1C5AB013065C}" type="parTrans" cxnId="{BB3179F4-E36A-4AB5-B337-6F5E015F0D34}">
      <dgm:prSet/>
      <dgm:spPr/>
      <dgm:t>
        <a:bodyPr/>
        <a:lstStyle/>
        <a:p>
          <a:endParaRPr lang="ru-RU"/>
        </a:p>
      </dgm:t>
    </dgm:pt>
    <dgm:pt modelId="{8A959646-CEA4-4896-AF7D-8C1C6088BE56}" type="sibTrans" cxnId="{BB3179F4-E36A-4AB5-B337-6F5E015F0D34}">
      <dgm:prSet/>
      <dgm:spPr/>
      <dgm:t>
        <a:bodyPr/>
        <a:lstStyle/>
        <a:p>
          <a:endParaRPr lang="ru-RU"/>
        </a:p>
      </dgm:t>
    </dgm:pt>
    <dgm:pt modelId="{53C3751E-5397-490E-BD08-48FEEB418AE2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Ребёнок в семье и сообществе</a:t>
          </a:r>
          <a:endParaRPr lang="ru-RU" sz="3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D2EE7A-8669-4B39-A471-56114B039C4D}" type="parTrans" cxnId="{BFA02458-7E1A-4D86-89C0-C8AC955ED481}">
      <dgm:prSet/>
      <dgm:spPr/>
      <dgm:t>
        <a:bodyPr/>
        <a:lstStyle/>
        <a:p>
          <a:endParaRPr lang="ru-RU"/>
        </a:p>
      </dgm:t>
    </dgm:pt>
    <dgm:pt modelId="{036D2B34-DF5F-4A3C-9097-0FE71F4B3F20}" type="sibTrans" cxnId="{BFA02458-7E1A-4D86-89C0-C8AC955ED481}">
      <dgm:prSet/>
      <dgm:spPr/>
      <dgm:t>
        <a:bodyPr/>
        <a:lstStyle/>
        <a:p>
          <a:endParaRPr lang="ru-RU"/>
        </a:p>
      </dgm:t>
    </dgm:pt>
    <dgm:pt modelId="{2F2A9A6D-2787-4337-9912-64CF014CE8AA}">
      <dgm:prSet phldrT="[Текст]" phldr="1"/>
      <dgm:spPr/>
      <dgm:t>
        <a:bodyPr/>
        <a:lstStyle/>
        <a:p>
          <a:endParaRPr lang="ru-RU" dirty="0"/>
        </a:p>
      </dgm:t>
    </dgm:pt>
    <dgm:pt modelId="{CE9CA15B-30D1-4551-9A55-113778EC1C84}" type="parTrans" cxnId="{B73D1385-4F8B-4627-B667-CB7C708E9685}">
      <dgm:prSet/>
      <dgm:spPr/>
      <dgm:t>
        <a:bodyPr/>
        <a:lstStyle/>
        <a:p>
          <a:endParaRPr lang="ru-RU"/>
        </a:p>
      </dgm:t>
    </dgm:pt>
    <dgm:pt modelId="{23133BDC-7823-4132-A430-769171686718}" type="sibTrans" cxnId="{B73D1385-4F8B-4627-B667-CB7C708E9685}">
      <dgm:prSet/>
      <dgm:spPr/>
      <dgm:t>
        <a:bodyPr/>
        <a:lstStyle/>
        <a:p>
          <a:endParaRPr lang="ru-RU"/>
        </a:p>
      </dgm:t>
    </dgm:pt>
    <dgm:pt modelId="{56124A08-C69A-4C7A-9664-BF5203B81DD3}">
      <dgm:prSet/>
      <dgm:spPr/>
      <dgm:t>
        <a:bodyPr/>
        <a:lstStyle/>
        <a:p>
          <a:endParaRPr lang="ru-RU"/>
        </a:p>
      </dgm:t>
    </dgm:pt>
    <dgm:pt modelId="{A142C844-CBCF-47BC-B892-E7ACA6C3D143}" type="parTrans" cxnId="{D1B8A0A9-9E5D-4325-899F-076ACA17E23A}">
      <dgm:prSet/>
      <dgm:spPr/>
      <dgm:t>
        <a:bodyPr/>
        <a:lstStyle/>
        <a:p>
          <a:endParaRPr lang="ru-RU"/>
        </a:p>
      </dgm:t>
    </dgm:pt>
    <dgm:pt modelId="{538F9E4A-D292-4FDA-856C-3A06729DF8B7}" type="sibTrans" cxnId="{D1B8A0A9-9E5D-4325-899F-076ACA17E23A}">
      <dgm:prSet/>
      <dgm:spPr/>
      <dgm:t>
        <a:bodyPr/>
        <a:lstStyle/>
        <a:p>
          <a:endParaRPr lang="ru-RU"/>
        </a:p>
      </dgm:t>
    </dgm:pt>
    <dgm:pt modelId="{0FFED58C-8C95-4EFA-B4E4-6A4203D9A0FD}">
      <dgm:prSet/>
      <dgm:spPr/>
      <dgm:t>
        <a:bodyPr/>
        <a:lstStyle/>
        <a:p>
          <a:endParaRPr lang="ru-RU"/>
        </a:p>
      </dgm:t>
    </dgm:pt>
    <dgm:pt modelId="{E136E41E-461A-40A8-B13E-E6541E94998C}" type="parTrans" cxnId="{097054B7-709F-4371-A7D3-D6E7E40CEDAF}">
      <dgm:prSet/>
      <dgm:spPr/>
      <dgm:t>
        <a:bodyPr/>
        <a:lstStyle/>
        <a:p>
          <a:endParaRPr lang="ru-RU"/>
        </a:p>
      </dgm:t>
    </dgm:pt>
    <dgm:pt modelId="{2E81C7CA-833C-4E61-9DB1-957827EB6E4F}" type="sibTrans" cxnId="{097054B7-709F-4371-A7D3-D6E7E40CEDAF}">
      <dgm:prSet/>
      <dgm:spPr/>
      <dgm:t>
        <a:bodyPr/>
        <a:lstStyle/>
        <a:p>
          <a:endParaRPr lang="ru-RU"/>
        </a:p>
      </dgm:t>
    </dgm:pt>
    <dgm:pt modelId="{5AE5E5F9-999F-4378-BF2A-C329DC2C1856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Трудовое воспитание</a:t>
          </a:r>
          <a:endParaRPr lang="ru-RU" sz="3200" dirty="0"/>
        </a:p>
      </dgm:t>
    </dgm:pt>
    <dgm:pt modelId="{608B7CC1-7720-4890-8BBB-5041FEB2BCA6}" type="parTrans" cxnId="{814FA165-0C85-429F-8B09-AB3FDD16665D}">
      <dgm:prSet/>
      <dgm:spPr/>
      <dgm:t>
        <a:bodyPr/>
        <a:lstStyle/>
        <a:p>
          <a:endParaRPr lang="ru-RU"/>
        </a:p>
      </dgm:t>
    </dgm:pt>
    <dgm:pt modelId="{AC6C04B1-3C0D-46DE-A903-FBDEFCC9B858}" type="sibTrans" cxnId="{814FA165-0C85-429F-8B09-AB3FDD16665D}">
      <dgm:prSet/>
      <dgm:spPr/>
      <dgm:t>
        <a:bodyPr/>
        <a:lstStyle/>
        <a:p>
          <a:endParaRPr lang="ru-RU"/>
        </a:p>
      </dgm:t>
    </dgm:pt>
    <dgm:pt modelId="{4A68233D-70CD-43F6-B957-1E9C3D4332EC}" type="pres">
      <dgm:prSet presAssocID="{CD1574CD-6B00-4305-AEA0-8BB8D1B274F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542C2C-C165-4FDF-B6D4-A92AF576DF13}" type="pres">
      <dgm:prSet presAssocID="{CD1574CD-6B00-4305-AEA0-8BB8D1B274F1}" presName="diamond" presStyleLbl="bgShp" presStyleIdx="0" presStyleCnt="1" custLinFactNeighborX="-1297"/>
      <dgm:spPr/>
      <dgm:t>
        <a:bodyPr/>
        <a:lstStyle/>
        <a:p>
          <a:endParaRPr lang="ru-RU"/>
        </a:p>
      </dgm:t>
    </dgm:pt>
    <dgm:pt modelId="{AEBB084B-B9D3-4159-9502-CAE686EAF2E8}" type="pres">
      <dgm:prSet presAssocID="{CD1574CD-6B00-4305-AEA0-8BB8D1B274F1}" presName="quad1" presStyleLbl="node1" presStyleIdx="0" presStyleCnt="4" custScaleX="162020" custScaleY="98350" custLinFactNeighborX="-30489" custLinFactNeighborY="-7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B92F3-9A01-47A2-94FD-8F838A218FC0}" type="pres">
      <dgm:prSet presAssocID="{CD1574CD-6B00-4305-AEA0-8BB8D1B274F1}" presName="quad2" presStyleLbl="node1" presStyleIdx="1" presStyleCnt="4" custScaleX="147259" custScaleY="100014" custLinFactNeighborX="28985" custLinFactNeighborY="-8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A0361-425B-4BF9-8DC0-8F1D3F85FDED}" type="pres">
      <dgm:prSet presAssocID="{CD1574CD-6B00-4305-AEA0-8BB8D1B274F1}" presName="quad3" presStyleLbl="node1" presStyleIdx="2" presStyleCnt="4" custScaleX="154556" custScaleY="105208" custLinFactNeighborX="-34167" custLinFactNeighborY="101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C2DD8-8275-4FA4-932E-EEFEE96C306B}" type="pres">
      <dgm:prSet presAssocID="{CD1574CD-6B00-4305-AEA0-8BB8D1B274F1}" presName="quad4" presStyleLbl="node1" presStyleIdx="3" presStyleCnt="4" custScaleX="148069" custScaleY="103526" custLinFactNeighborX="26984" custLinFactNeighborY="10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B8A0A9-9E5D-4325-899F-076ACA17E23A}" srcId="{CD1574CD-6B00-4305-AEA0-8BB8D1B274F1}" destId="{56124A08-C69A-4C7A-9664-BF5203B81DD3}" srcOrd="5" destOrd="0" parTransId="{A142C844-CBCF-47BC-B892-E7ACA6C3D143}" sibTransId="{538F9E4A-D292-4FDA-856C-3A06729DF8B7}"/>
    <dgm:cxn modelId="{B73D1385-4F8B-4627-B667-CB7C708E9685}" srcId="{CD1574CD-6B00-4305-AEA0-8BB8D1B274F1}" destId="{2F2A9A6D-2787-4337-9912-64CF014CE8AA}" srcOrd="4" destOrd="0" parTransId="{CE9CA15B-30D1-4551-9A55-113778EC1C84}" sibTransId="{23133BDC-7823-4132-A430-769171686718}"/>
    <dgm:cxn modelId="{495F319C-FE98-4AE9-8402-CC47679B6606}" type="presOf" srcId="{E4D157CE-8060-4C2B-AF1D-FDE317F03B94}" destId="{AEBB084B-B9D3-4159-9502-CAE686EAF2E8}" srcOrd="0" destOrd="0" presId="urn:microsoft.com/office/officeart/2005/8/layout/matrix3"/>
    <dgm:cxn modelId="{05459A1F-B621-42BD-B715-77882D485562}" type="presOf" srcId="{5AE5E5F9-999F-4378-BF2A-C329DC2C1856}" destId="{88FA0361-425B-4BF9-8DC0-8F1D3F85FDED}" srcOrd="0" destOrd="0" presId="urn:microsoft.com/office/officeart/2005/8/layout/matrix3"/>
    <dgm:cxn modelId="{BFA02458-7E1A-4D86-89C0-C8AC955ED481}" srcId="{CD1574CD-6B00-4305-AEA0-8BB8D1B274F1}" destId="{53C3751E-5397-490E-BD08-48FEEB418AE2}" srcOrd="3" destOrd="0" parTransId="{4DD2EE7A-8669-4B39-A471-56114B039C4D}" sibTransId="{036D2B34-DF5F-4A3C-9097-0FE71F4B3F20}"/>
    <dgm:cxn modelId="{475657D7-31BF-4B65-B9F1-1DB618B2A3AD}" type="presOf" srcId="{53C3751E-5397-490E-BD08-48FEEB418AE2}" destId="{F01C2DD8-8275-4FA4-932E-EEFEE96C306B}" srcOrd="0" destOrd="0" presId="urn:microsoft.com/office/officeart/2005/8/layout/matrix3"/>
    <dgm:cxn modelId="{097054B7-709F-4371-A7D3-D6E7E40CEDAF}" srcId="{CD1574CD-6B00-4305-AEA0-8BB8D1B274F1}" destId="{0FFED58C-8C95-4EFA-B4E4-6A4203D9A0FD}" srcOrd="6" destOrd="0" parTransId="{E136E41E-461A-40A8-B13E-E6541E94998C}" sibTransId="{2E81C7CA-833C-4E61-9DB1-957827EB6E4F}"/>
    <dgm:cxn modelId="{BB3179F4-E36A-4AB5-B337-6F5E015F0D34}" srcId="{CD1574CD-6B00-4305-AEA0-8BB8D1B274F1}" destId="{7A8BB63C-CB62-4641-9EF7-93BE073BA46E}" srcOrd="1" destOrd="0" parTransId="{471882BD-F32A-491D-B741-1C5AB013065C}" sibTransId="{8A959646-CEA4-4896-AF7D-8C1C6088BE56}"/>
    <dgm:cxn modelId="{814FA165-0C85-429F-8B09-AB3FDD16665D}" srcId="{CD1574CD-6B00-4305-AEA0-8BB8D1B274F1}" destId="{5AE5E5F9-999F-4378-BF2A-C329DC2C1856}" srcOrd="2" destOrd="0" parTransId="{608B7CC1-7720-4890-8BBB-5041FEB2BCA6}" sibTransId="{AC6C04B1-3C0D-46DE-A903-FBDEFCC9B858}"/>
    <dgm:cxn modelId="{20F89FF4-2DCD-4328-B4B7-5CBA3AE894EB}" srcId="{CD1574CD-6B00-4305-AEA0-8BB8D1B274F1}" destId="{E4D157CE-8060-4C2B-AF1D-FDE317F03B94}" srcOrd="0" destOrd="0" parTransId="{9FB699BC-3634-4561-987F-5EA5815D1232}" sibTransId="{C06ECFA4-EE05-4C87-9F4E-E97609A3C7B7}"/>
    <dgm:cxn modelId="{BBCA0D1F-9275-4BED-A000-8C11C9731366}" type="presOf" srcId="{CD1574CD-6B00-4305-AEA0-8BB8D1B274F1}" destId="{4A68233D-70CD-43F6-B957-1E9C3D4332EC}" srcOrd="0" destOrd="0" presId="urn:microsoft.com/office/officeart/2005/8/layout/matrix3"/>
    <dgm:cxn modelId="{A9FEF465-5746-4CC9-8B02-008B39CB2E3B}" type="presOf" srcId="{7A8BB63C-CB62-4641-9EF7-93BE073BA46E}" destId="{18CB92F3-9A01-47A2-94FD-8F838A218FC0}" srcOrd="0" destOrd="0" presId="urn:microsoft.com/office/officeart/2005/8/layout/matrix3"/>
    <dgm:cxn modelId="{88C9D108-79BF-4607-89CD-471B447F64F7}" type="presParOf" srcId="{4A68233D-70CD-43F6-B957-1E9C3D4332EC}" destId="{61542C2C-C165-4FDF-B6D4-A92AF576DF13}" srcOrd="0" destOrd="0" presId="urn:microsoft.com/office/officeart/2005/8/layout/matrix3"/>
    <dgm:cxn modelId="{6A1BD4B9-D5E4-452C-AF0B-382103224D4F}" type="presParOf" srcId="{4A68233D-70CD-43F6-B957-1E9C3D4332EC}" destId="{AEBB084B-B9D3-4159-9502-CAE686EAF2E8}" srcOrd="1" destOrd="0" presId="urn:microsoft.com/office/officeart/2005/8/layout/matrix3"/>
    <dgm:cxn modelId="{4E880E8B-D121-4589-997D-F259FD9D1600}" type="presParOf" srcId="{4A68233D-70CD-43F6-B957-1E9C3D4332EC}" destId="{18CB92F3-9A01-47A2-94FD-8F838A218FC0}" srcOrd="2" destOrd="0" presId="urn:microsoft.com/office/officeart/2005/8/layout/matrix3"/>
    <dgm:cxn modelId="{29E3BDA4-93BF-4794-87FE-85B440CC6E6C}" type="presParOf" srcId="{4A68233D-70CD-43F6-B957-1E9C3D4332EC}" destId="{88FA0361-425B-4BF9-8DC0-8F1D3F85FDED}" srcOrd="3" destOrd="0" presId="urn:microsoft.com/office/officeart/2005/8/layout/matrix3"/>
    <dgm:cxn modelId="{02B94601-D6CD-4B57-AE00-4169EFC666D4}" type="presParOf" srcId="{4A68233D-70CD-43F6-B957-1E9C3D4332EC}" destId="{F01C2DD8-8275-4FA4-932E-EEFEE96C306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42C2C-C165-4FDF-B6D4-A92AF576DF13}">
      <dsp:nvSpPr>
        <dsp:cNvPr id="0" name=""/>
        <dsp:cNvSpPr/>
      </dsp:nvSpPr>
      <dsp:spPr>
        <a:xfrm>
          <a:off x="2298028" y="0"/>
          <a:ext cx="5943601" cy="594360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B084B-B9D3-4159-9502-CAE686EAF2E8}">
      <dsp:nvSpPr>
        <dsp:cNvPr id="0" name=""/>
        <dsp:cNvSpPr/>
      </dsp:nvSpPr>
      <dsp:spPr>
        <a:xfrm>
          <a:off x="1514209" y="399646"/>
          <a:ext cx="3755630" cy="2279757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6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Социализация, развитие общения, нравственное воспитание</a:t>
          </a:r>
          <a:endParaRPr lang="ru-RU" sz="32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5498" y="510935"/>
        <a:ext cx="3533052" cy="2057179"/>
      </dsp:txXfrm>
    </dsp:sp>
    <dsp:sp modelId="{18CB92F3-9A01-47A2-94FD-8F838A218FC0}">
      <dsp:nvSpPr>
        <dsp:cNvPr id="0" name=""/>
        <dsp:cNvSpPr/>
      </dsp:nvSpPr>
      <dsp:spPr>
        <a:xfrm>
          <a:off x="5560211" y="361074"/>
          <a:ext cx="3413470" cy="2318328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/>
          </a:r>
          <a:br>
            <a:rPr lang="ru-RU" sz="2600" kern="1200" dirty="0" smtClean="0"/>
          </a:br>
          <a:r>
            <a:rPr lang="ru-RU" sz="3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основ безопасности</a:t>
          </a:r>
          <a:r>
            <a:rPr lang="ru-RU" sz="2600" kern="1200" dirty="0" smtClean="0"/>
            <a:t/>
          </a:r>
          <a:br>
            <a:rPr lang="ru-RU" sz="2600" kern="1200" dirty="0" smtClean="0"/>
          </a:br>
          <a:endParaRPr lang="ru-RU" sz="32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3382" y="474245"/>
        <a:ext cx="3187128" cy="2091986"/>
      </dsp:txXfrm>
    </dsp:sp>
    <dsp:sp modelId="{88FA0361-425B-4BF9-8DC0-8F1D3F85FDED}">
      <dsp:nvSpPr>
        <dsp:cNvPr id="0" name=""/>
        <dsp:cNvSpPr/>
      </dsp:nvSpPr>
      <dsp:spPr>
        <a:xfrm>
          <a:off x="1515460" y="3235222"/>
          <a:ext cx="3582614" cy="243872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Трудовое воспитание</a:t>
          </a:r>
          <a:endParaRPr lang="ru-RU" sz="3200" kern="1200" dirty="0"/>
        </a:p>
      </dsp:txBody>
      <dsp:txXfrm>
        <a:off x="1634509" y="3354271"/>
        <a:ext cx="3344516" cy="2200628"/>
      </dsp:txXfrm>
    </dsp:sp>
    <dsp:sp modelId="{F01C2DD8-8275-4FA4-932E-EEFEE96C306B}">
      <dsp:nvSpPr>
        <dsp:cNvPr id="0" name=""/>
        <dsp:cNvSpPr/>
      </dsp:nvSpPr>
      <dsp:spPr>
        <a:xfrm>
          <a:off x="5504440" y="3264197"/>
          <a:ext cx="3432245" cy="2399737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Ребёнок в семье и сообществе</a:t>
          </a:r>
          <a:endParaRPr lang="ru-RU" sz="32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586" y="3381343"/>
        <a:ext cx="3197953" cy="2165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68A85-AB98-492C-B431-2A9DF01EA29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0099E-7150-492A-9D4D-6BF57E3DEA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5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0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6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10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50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65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215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69F35-46E9-43A1-A285-133AF7962D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81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72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6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8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31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70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6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3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1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099E-7150-492A-9D4D-6BF57E3DEAD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0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4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256D9-E3EE-44AD-B2B1-08F79F3D168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7834-54BE-4804-A9CF-DE2F32823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2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71.jp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26" Type="http://schemas.openxmlformats.org/officeDocument/2006/relationships/image" Target="../media/image99.jpeg"/><Relationship Id="rId3" Type="http://schemas.openxmlformats.org/officeDocument/2006/relationships/image" Target="../media/image76.jpeg"/><Relationship Id="rId21" Type="http://schemas.openxmlformats.org/officeDocument/2006/relationships/image" Target="../media/image94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5" Type="http://schemas.openxmlformats.org/officeDocument/2006/relationships/image" Target="../media/image9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openxmlformats.org/officeDocument/2006/relationships/image" Target="../media/image97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10" Type="http://schemas.openxmlformats.org/officeDocument/2006/relationships/image" Target="../media/image83.jpeg"/><Relationship Id="rId19" Type="http://schemas.openxmlformats.org/officeDocument/2006/relationships/image" Target="../media/image92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5" Type="http://schemas.openxmlformats.org/officeDocument/2006/relationships/image" Target="../media/image16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image" Target="../media/image1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5" Type="http://schemas.openxmlformats.org/officeDocument/2006/relationships/image" Target="../media/image165.jpe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90.jpeg"/><Relationship Id="rId18" Type="http://schemas.openxmlformats.org/officeDocument/2006/relationships/image" Target="../media/image19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12" Type="http://schemas.openxmlformats.org/officeDocument/2006/relationships/image" Target="../media/image189.jpeg"/><Relationship Id="rId17" Type="http://schemas.openxmlformats.org/officeDocument/2006/relationships/image" Target="../media/image194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3.jpeg"/><Relationship Id="rId20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11" Type="http://schemas.openxmlformats.org/officeDocument/2006/relationships/image" Target="../media/image188.jpeg"/><Relationship Id="rId5" Type="http://schemas.openxmlformats.org/officeDocument/2006/relationships/image" Target="../media/image182.jpeg"/><Relationship Id="rId15" Type="http://schemas.openxmlformats.org/officeDocument/2006/relationships/image" Target="../media/image192.jpeg"/><Relationship Id="rId10" Type="http://schemas.openxmlformats.org/officeDocument/2006/relationships/image" Target="../media/image187.jpeg"/><Relationship Id="rId19" Type="http://schemas.openxmlformats.org/officeDocument/2006/relationships/image" Target="../media/image196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Relationship Id="rId14" Type="http://schemas.openxmlformats.org/officeDocument/2006/relationships/image" Target="../media/image1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3767" y="1220469"/>
            <a:ext cx="10852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-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7946" y="877337"/>
            <a:ext cx="1014412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Коррекционно - развивающие технологии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проблемного обучения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Проектная деятельность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ТРЭШ - АРТ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разноуровневого обучения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Информационно-коммуникационные технологии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нравственного воспитания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Здоровьесберегающие технологии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Беседы,  диспуты,  конкурсы    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Словесные, наглядные,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практические, исследовательские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28700" y="175951"/>
            <a:ext cx="10144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9697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164" y="277258"/>
            <a:ext cx="11333019" cy="7829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812" y="975869"/>
            <a:ext cx="112096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0" y="519486"/>
            <a:ext cx="3727424" cy="266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74" y="791958"/>
            <a:ext cx="2935976" cy="2201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53" y="519486"/>
            <a:ext cx="3863352" cy="266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4" name="Picture 10" descr="C:\Users\user\Desktop\жизнь группы\DSCN78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70" y="2465087"/>
            <a:ext cx="2460095" cy="1845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47" y="3367535"/>
            <a:ext cx="4059878" cy="304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007" y="2659834"/>
            <a:ext cx="2789001" cy="209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Папки МАМЫ\Папки-детсад\DSC_2597е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85" y="4043882"/>
            <a:ext cx="4227098" cy="2362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Аттестация -2016\Я-Фото с утренников, театров\DSCN52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68" y="4203992"/>
            <a:ext cx="2911310" cy="2183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7" y="3275579"/>
            <a:ext cx="2334051" cy="311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0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7838" y="198674"/>
            <a:ext cx="9366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в различных  образовательных областях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Ромб 4"/>
          <p:cNvSpPr/>
          <p:nvPr/>
        </p:nvSpPr>
        <p:spPr>
          <a:xfrm>
            <a:off x="3149297" y="669798"/>
            <a:ext cx="5943601" cy="5943601"/>
          </a:xfrm>
          <a:prstGeom prst="diamond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2117008" y="1193017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17008" y="3755148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миром природы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74098" y="1193017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 – исследовательской деятельности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74098" y="3755147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предметным окружением и социальным миром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0451" y="3165642"/>
            <a:ext cx="6885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83" y="1461772"/>
            <a:ext cx="2584921" cy="1938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30" y="3473786"/>
            <a:ext cx="2960985" cy="2036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825" y="3384570"/>
            <a:ext cx="2322215" cy="1741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82" y="3527109"/>
            <a:ext cx="2887212" cy="2165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38985" y="569134"/>
            <a:ext cx="2380367" cy="1785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Объект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23" y="4440440"/>
            <a:ext cx="2602852" cy="1952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C:\Users\user\Desktop\Сайт-инф\Экспериментирование ВОЗДУХ фото\20170316_09520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12" y="935115"/>
            <a:ext cx="2448272" cy="1891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2115" y="4101133"/>
            <a:ext cx="2899412" cy="1683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9" y="569134"/>
            <a:ext cx="3824816" cy="23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29" y="1571873"/>
            <a:ext cx="2351854" cy="1763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25" y="2497171"/>
            <a:ext cx="1600163" cy="2133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7" descr="C:\Users\user\Desktop\Аттестация -2016\Я-Фото с утренников, театров\DSCN522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34" y="2382820"/>
            <a:ext cx="1940076" cy="1455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1414" y="354224"/>
            <a:ext cx="5103870" cy="708936"/>
          </a:xfrm>
        </p:spPr>
        <p:txBody>
          <a:bodyPr>
            <a:noAutofit/>
          </a:bodyPr>
          <a:lstStyle/>
          <a:p>
            <a:r>
              <a:rPr lang="ru-RU" sz="1800" dirty="0"/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ознавательное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92" y="4190440"/>
            <a:ext cx="1784011" cy="2202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4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7733" y="1071995"/>
            <a:ext cx="1840388" cy="1380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0994" y="1090074"/>
            <a:ext cx="1838838" cy="1379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827" y="3030116"/>
            <a:ext cx="1692510" cy="1269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5031" y="1076617"/>
            <a:ext cx="1835107" cy="137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" y="840784"/>
            <a:ext cx="2453102" cy="1841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09" y="862612"/>
            <a:ext cx="1464344" cy="1836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56" y="4586769"/>
            <a:ext cx="1656685" cy="1170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61" y="2828451"/>
            <a:ext cx="1167240" cy="1653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93" y="2805887"/>
            <a:ext cx="1214535" cy="1654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65" y="5542801"/>
            <a:ext cx="1487819" cy="1115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97" y="5336813"/>
            <a:ext cx="1612786" cy="1321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3163" y="3041164"/>
            <a:ext cx="1657856" cy="1243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80" y="841947"/>
            <a:ext cx="2677299" cy="1863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9879" y="2818017"/>
            <a:ext cx="1073722" cy="1665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" y="2805887"/>
            <a:ext cx="1013226" cy="170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89" y="2805887"/>
            <a:ext cx="1039049" cy="168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74199" y="5572061"/>
            <a:ext cx="1479764" cy="1109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111" y="4596519"/>
            <a:ext cx="1612190" cy="120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00899" y="4565995"/>
            <a:ext cx="1614194" cy="1210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19" y="5325279"/>
            <a:ext cx="1772107" cy="131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6" y="2837802"/>
            <a:ext cx="1289973" cy="1654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2184" y="3018939"/>
            <a:ext cx="1660673" cy="1245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54745" y="4601646"/>
            <a:ext cx="1595193" cy="1196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15" y="4599708"/>
            <a:ext cx="1639449" cy="122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0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4332" y="173070"/>
            <a:ext cx="6357207" cy="58342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творчество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6395" y="915317"/>
            <a:ext cx="1769841" cy="1590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8" y="479344"/>
            <a:ext cx="2315647" cy="1716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6" y="4708287"/>
            <a:ext cx="2443909" cy="183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81" y="2289199"/>
            <a:ext cx="2222684" cy="2015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3" y="2354843"/>
            <a:ext cx="2190959" cy="221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2" y="814834"/>
            <a:ext cx="2236084" cy="3053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71" y="464780"/>
            <a:ext cx="2314094" cy="1690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024" y="1191523"/>
            <a:ext cx="3058875" cy="2294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90" y="4438053"/>
            <a:ext cx="2322570" cy="210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88" y="2648122"/>
            <a:ext cx="1600724" cy="2080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24" y="4728437"/>
            <a:ext cx="2826906" cy="1908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20" y="3982499"/>
            <a:ext cx="2305698" cy="169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90" y="3982499"/>
            <a:ext cx="2278780" cy="183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4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85" y="4518585"/>
            <a:ext cx="2628759" cy="1971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03076" y="181469"/>
            <a:ext cx="10508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результатов работы и достижений детей…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6437" y="804363"/>
            <a:ext cx="2500087" cy="1875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" y="890526"/>
            <a:ext cx="2160537" cy="1620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16" y="872160"/>
            <a:ext cx="2965802" cy="1669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4" y="2587964"/>
            <a:ext cx="2530369" cy="1897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14" y="2828679"/>
            <a:ext cx="2534183" cy="1807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988" y="1061518"/>
            <a:ext cx="2057241" cy="1542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8" y="2639650"/>
            <a:ext cx="3386184" cy="2250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7965" y="4516035"/>
            <a:ext cx="2650480" cy="1987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601" y="4517958"/>
            <a:ext cx="2269642" cy="1702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2515" y="4783595"/>
            <a:ext cx="1966057" cy="1474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03" y="2951827"/>
            <a:ext cx="2883641" cy="2162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46" y="4962518"/>
            <a:ext cx="2715798" cy="1527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8085" y="1049255"/>
            <a:ext cx="2079305" cy="1559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851" y="2196675"/>
            <a:ext cx="2091673" cy="1343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9" y="777175"/>
            <a:ext cx="1573953" cy="2064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841" y="4507263"/>
            <a:ext cx="2588902" cy="9693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Выставки- ярмарки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4339" y="42207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22" y="4301808"/>
            <a:ext cx="2211483" cy="1552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54" y="4004768"/>
            <a:ext cx="3002569" cy="2251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0230" y="4364459"/>
            <a:ext cx="2248270" cy="1484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0" y="4032987"/>
            <a:ext cx="2965993" cy="2224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9438" y="1669305"/>
            <a:ext cx="3118757" cy="2177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57" y="4032987"/>
            <a:ext cx="1716100" cy="2147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1669305"/>
            <a:ext cx="2902970" cy="2177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C:\Users\user\Desktop\Аттестация -2016\Я-Фото с утренников, театров\DSC_43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871" y="1669306"/>
            <a:ext cx="1595494" cy="2193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77773" y="342556"/>
            <a:ext cx="10815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в различных  образовательных областях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34749" y="834104"/>
            <a:ext cx="5435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00" y="1689055"/>
            <a:ext cx="3037169" cy="2137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6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8798" y="184828"/>
            <a:ext cx="9791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– залог успешного развития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5548" y="1404327"/>
            <a:ext cx="2703155" cy="1520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01" y="730024"/>
            <a:ext cx="1570751" cy="2686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02" y="3156029"/>
            <a:ext cx="2636314" cy="1778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21" y="2772796"/>
            <a:ext cx="1528161" cy="1866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91" y="4481380"/>
            <a:ext cx="2400275" cy="1800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06" y="966713"/>
            <a:ext cx="2429000" cy="182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15" y="2742621"/>
            <a:ext cx="1634412" cy="1903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8" y="2715409"/>
            <a:ext cx="1436167" cy="2218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5532" y="4423338"/>
            <a:ext cx="2555053" cy="1916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21" y="765625"/>
            <a:ext cx="2605607" cy="1954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33" y="4818517"/>
            <a:ext cx="2699739" cy="1800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18" y="66951"/>
            <a:ext cx="7653129" cy="9269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Екатеринбурга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285" y="2779257"/>
            <a:ext cx="2107176" cy="1560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07825" y="2772418"/>
            <a:ext cx="2080926" cy="1560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38695" y="2779257"/>
            <a:ext cx="2186758" cy="1640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50" y="1261875"/>
            <a:ext cx="1579473" cy="2223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3145" y="2783901"/>
            <a:ext cx="2180568" cy="1635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94" y="4785985"/>
            <a:ext cx="2118696" cy="1506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35" y="4780451"/>
            <a:ext cx="2079916" cy="151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25" y="937447"/>
            <a:ext cx="2081754" cy="1556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84" y="4802436"/>
            <a:ext cx="2080926" cy="1490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04" y="4101191"/>
            <a:ext cx="1607966" cy="2223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45" y="986589"/>
            <a:ext cx="2073816" cy="1454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62" y="993913"/>
            <a:ext cx="2140803" cy="1507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5" y="993913"/>
            <a:ext cx="2180568" cy="14999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5" y="4785985"/>
            <a:ext cx="2180568" cy="1539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2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17" y="3991553"/>
            <a:ext cx="3172066" cy="233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09417" y="1109686"/>
            <a:ext cx="4638145" cy="7578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акция «Бессмертный полк»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традицией нашего детского сада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4" y="3299588"/>
            <a:ext cx="4047481" cy="3035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4" y="505419"/>
            <a:ext cx="1847787" cy="2492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72963" y="3991552"/>
            <a:ext cx="3080384" cy="233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76506" y="3388695"/>
            <a:ext cx="6837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Читаем, рассматриваем, запоминаем.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9" y="5517185"/>
            <a:ext cx="1850299" cy="10921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3153" y="545664"/>
            <a:ext cx="2040203" cy="1530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DSCN969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67" y="1562242"/>
            <a:ext cx="2252957" cy="175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s://55.tvoysadik.ru/upload/ts55_new/images/thumb/96/0b/960ba2ed607b4997f6bd5adc3c53410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358" y="469852"/>
            <a:ext cx="825081" cy="825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6232" y="1606278"/>
            <a:ext cx="2332571" cy="1746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1253571" y="3205034"/>
            <a:ext cx="2039225" cy="12296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8957490" y="2993655"/>
            <a:ext cx="2232811" cy="138845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2474259" y="4105638"/>
            <a:ext cx="2058464" cy="132116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882649" y="497810"/>
            <a:ext cx="2260035" cy="128215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7055125" y="917226"/>
            <a:ext cx="2110497" cy="1283277"/>
          </a:xfrm>
          <a:prstGeom prst="ellipse">
            <a:avLst/>
          </a:prstGeom>
          <a:solidFill>
            <a:srgbClr val="FED1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2829655" y="917226"/>
            <a:ext cx="2136888" cy="1295985"/>
          </a:xfrm>
          <a:prstGeom prst="ellipse">
            <a:avLst/>
          </a:prstGeom>
          <a:solidFill>
            <a:srgbClr val="FCA2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6249567" y="4873493"/>
            <a:ext cx="1982615" cy="1336978"/>
          </a:xfrm>
          <a:prstGeom prst="ellipse">
            <a:avLst/>
          </a:prstGeom>
          <a:solidFill>
            <a:srgbClr val="48D8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61" name="Прямая соединительная линия 2060"/>
          <p:cNvCxnSpPr/>
          <p:nvPr/>
        </p:nvCxnSpPr>
        <p:spPr>
          <a:xfrm>
            <a:off x="7028150" y="3732478"/>
            <a:ext cx="1353850" cy="64963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4159665" y="4873279"/>
            <a:ext cx="2041422" cy="13193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7949379" y="4203946"/>
            <a:ext cx="2199749" cy="1338036"/>
          </a:xfrm>
          <a:prstGeom prst="ellipse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63" name="Прямая соединительная линия 2062"/>
          <p:cNvCxnSpPr>
            <a:stCxn id="12" idx="3"/>
            <a:endCxn id="17" idx="7"/>
          </p:cNvCxnSpPr>
          <p:nvPr/>
        </p:nvCxnSpPr>
        <p:spPr>
          <a:xfrm flipH="1">
            <a:off x="4231268" y="3794200"/>
            <a:ext cx="914034" cy="5049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91" name="TextBox 2090"/>
          <p:cNvSpPr txBox="1"/>
          <p:nvPr/>
        </p:nvSpPr>
        <p:spPr>
          <a:xfrm>
            <a:off x="2859710" y="1112927"/>
            <a:ext cx="204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патриотических праздников</a:t>
            </a:r>
          </a:p>
        </p:txBody>
      </p:sp>
      <p:sp>
        <p:nvSpPr>
          <p:cNvPr id="2092" name="TextBox 2091"/>
          <p:cNvSpPr txBox="1"/>
          <p:nvPr/>
        </p:nvSpPr>
        <p:spPr>
          <a:xfrm>
            <a:off x="4819262" y="473624"/>
            <a:ext cx="2428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Досуговая деятельность: 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развлечения, викторины, конкурсы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94" name="TextBox 2093"/>
          <p:cNvSpPr txBox="1"/>
          <p:nvPr/>
        </p:nvSpPr>
        <p:spPr>
          <a:xfrm>
            <a:off x="7073778" y="1243412"/>
            <a:ext cx="209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</a:t>
            </a:r>
          </a:p>
        </p:txBody>
      </p:sp>
      <p:sp>
        <p:nvSpPr>
          <p:cNvPr id="2110" name="TextBox 2109"/>
          <p:cNvSpPr txBox="1"/>
          <p:nvPr/>
        </p:nvSpPr>
        <p:spPr>
          <a:xfrm>
            <a:off x="1194936" y="3432746"/>
            <a:ext cx="209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</a:t>
            </a:r>
          </a:p>
        </p:txBody>
      </p:sp>
      <p:sp>
        <p:nvSpPr>
          <p:cNvPr id="2111" name="TextBox 2110"/>
          <p:cNvSpPr txBox="1"/>
          <p:nvPr/>
        </p:nvSpPr>
        <p:spPr>
          <a:xfrm>
            <a:off x="9061149" y="3337202"/>
            <a:ext cx="198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2112" name="TextBox 2111"/>
          <p:cNvSpPr txBox="1"/>
          <p:nvPr/>
        </p:nvSpPr>
        <p:spPr>
          <a:xfrm>
            <a:off x="4360909" y="5166912"/>
            <a:ext cx="1568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</p:txBody>
      </p:sp>
      <p:sp>
        <p:nvSpPr>
          <p:cNvPr id="2115" name="TextBox 2114"/>
          <p:cNvSpPr txBox="1"/>
          <p:nvPr/>
        </p:nvSpPr>
        <p:spPr>
          <a:xfrm>
            <a:off x="7886493" y="4242291"/>
            <a:ext cx="2349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писем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пожеланий заболевшим сверстникам и взрослым</a:t>
            </a:r>
          </a:p>
        </p:txBody>
      </p:sp>
      <p:sp>
        <p:nvSpPr>
          <p:cNvPr id="2117" name="TextBox 2116"/>
          <p:cNvSpPr txBox="1"/>
          <p:nvPr/>
        </p:nvSpPr>
        <p:spPr>
          <a:xfrm>
            <a:off x="2469116" y="4472629"/>
            <a:ext cx="205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</a:p>
        </p:txBody>
      </p:sp>
      <p:sp>
        <p:nvSpPr>
          <p:cNvPr id="36" name="Овал 35"/>
          <p:cNvSpPr/>
          <p:nvPr/>
        </p:nvSpPr>
        <p:spPr>
          <a:xfrm>
            <a:off x="1299404" y="1832231"/>
            <a:ext cx="2090500" cy="1316496"/>
          </a:xfrm>
          <a:prstGeom prst="ellipse">
            <a:avLst/>
          </a:prstGeom>
          <a:solidFill>
            <a:srgbClr val="B2F3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8688642" y="1726684"/>
            <a:ext cx="2287634" cy="1265809"/>
          </a:xfrm>
          <a:prstGeom prst="ellipse">
            <a:avLst/>
          </a:prstGeom>
          <a:solidFill>
            <a:srgbClr val="DBFA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8" name="TextBox 2057"/>
          <p:cNvSpPr txBox="1"/>
          <p:nvPr/>
        </p:nvSpPr>
        <p:spPr>
          <a:xfrm>
            <a:off x="8733761" y="1954093"/>
            <a:ext cx="224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</a:t>
            </a:r>
          </a:p>
        </p:txBody>
      </p:sp>
      <p:sp>
        <p:nvSpPr>
          <p:cNvPr id="2059" name="TextBox 2058"/>
          <p:cNvSpPr txBox="1"/>
          <p:nvPr/>
        </p:nvSpPr>
        <p:spPr>
          <a:xfrm>
            <a:off x="1429998" y="217503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</p:txBody>
      </p:sp>
      <p:cxnSp>
        <p:nvCxnSpPr>
          <p:cNvPr id="38" name="Прямая соединительная линия 37"/>
          <p:cNvCxnSpPr>
            <a:stCxn id="12" idx="6"/>
          </p:cNvCxnSpPr>
          <p:nvPr/>
        </p:nvCxnSpPr>
        <p:spPr>
          <a:xfrm flipV="1">
            <a:off x="7340120" y="2741908"/>
            <a:ext cx="1647621" cy="5359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12" idx="0"/>
            <a:endCxn id="18" idx="4"/>
          </p:cNvCxnSpPr>
          <p:nvPr/>
        </p:nvCxnSpPr>
        <p:spPr>
          <a:xfrm flipH="1" flipV="1">
            <a:off x="6012667" y="1779967"/>
            <a:ext cx="41759" cy="7677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12" idx="1"/>
          </p:cNvCxnSpPr>
          <p:nvPr/>
        </p:nvCxnSpPr>
        <p:spPr>
          <a:xfrm flipH="1" flipV="1">
            <a:off x="4532723" y="2049988"/>
            <a:ext cx="612579" cy="7115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12" idx="7"/>
            <a:endCxn id="19" idx="3"/>
          </p:cNvCxnSpPr>
          <p:nvPr/>
        </p:nvCxnSpPr>
        <p:spPr>
          <a:xfrm flipV="1">
            <a:off x="6963549" y="2012571"/>
            <a:ext cx="400651" cy="74898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endCxn id="15" idx="6"/>
          </p:cNvCxnSpPr>
          <p:nvPr/>
        </p:nvCxnSpPr>
        <p:spPr>
          <a:xfrm flipH="1">
            <a:off x="3292796" y="3514783"/>
            <a:ext cx="1688394" cy="30509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5446666" y="4008067"/>
            <a:ext cx="253066" cy="8652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425710" y="3955966"/>
            <a:ext cx="602440" cy="9173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12" idx="2"/>
          </p:cNvCxnSpPr>
          <p:nvPr/>
        </p:nvCxnSpPr>
        <p:spPr>
          <a:xfrm flipH="1" flipV="1">
            <a:off x="3412463" y="2761560"/>
            <a:ext cx="1356268" cy="5163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98" name="Прямая соединительная линия 2097"/>
          <p:cNvCxnSpPr/>
          <p:nvPr/>
        </p:nvCxnSpPr>
        <p:spPr>
          <a:xfrm>
            <a:off x="7073778" y="3501644"/>
            <a:ext cx="1811476" cy="10747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768731" y="2547693"/>
            <a:ext cx="2571389" cy="14603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9" name="TextBox 2088"/>
          <p:cNvSpPr txBox="1"/>
          <p:nvPr/>
        </p:nvSpPr>
        <p:spPr>
          <a:xfrm>
            <a:off x="4721303" y="2663288"/>
            <a:ext cx="2688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</p:txBody>
      </p:sp>
      <p:sp>
        <p:nvSpPr>
          <p:cNvPr id="2109" name="TextBox 2108"/>
          <p:cNvSpPr txBox="1"/>
          <p:nvPr/>
        </p:nvSpPr>
        <p:spPr>
          <a:xfrm>
            <a:off x="6169649" y="4853580"/>
            <a:ext cx="2222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 Участие в конкурсах,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выставках,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подарков.</a:t>
            </a:r>
          </a:p>
          <a:p>
            <a:pPr algn="ctr"/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37305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8" y="4168363"/>
            <a:ext cx="3472750" cy="2315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03" y="248632"/>
            <a:ext cx="3509962" cy="263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4" y="4013104"/>
            <a:ext cx="3705639" cy="2470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498">
            <a:off x="501112" y="2255318"/>
            <a:ext cx="2929383" cy="195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59" y="4090734"/>
            <a:ext cx="4253859" cy="2392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3600" flipV="1">
            <a:off x="8438414" y="428536"/>
            <a:ext cx="3243049" cy="2162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370">
            <a:off x="3791947" y="2046079"/>
            <a:ext cx="2996127" cy="1997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162">
            <a:off x="9114330" y="2518223"/>
            <a:ext cx="2459375" cy="1844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789" y="490625"/>
            <a:ext cx="4472418" cy="132556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участники образовательного процесса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750">
            <a:off x="2371405" y="5296924"/>
            <a:ext cx="925061" cy="1233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618">
            <a:off x="553953" y="329253"/>
            <a:ext cx="1950746" cy="237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32">
            <a:off x="9678882" y="678598"/>
            <a:ext cx="1972785" cy="2630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C:\Users\user\Desktop\Аттестация -2017 Миннуллиной Ф.А\Фотогалерея\благоустройство площадки\IMG_5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03" y="2496030"/>
            <a:ext cx="1882919" cy="2510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user\Desktop\Аттестация -2017 Миннуллиной Ф.А\Фотогалерея\благоустройство площадки\IMG_56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5" y="2617279"/>
            <a:ext cx="1658568" cy="2211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994">
            <a:off x="7595514" y="4626737"/>
            <a:ext cx="2169620" cy="162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24" y="4069837"/>
            <a:ext cx="1208705" cy="1393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424">
            <a:off x="9829129" y="4154468"/>
            <a:ext cx="1710266" cy="2280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393">
            <a:off x="7387732" y="1157960"/>
            <a:ext cx="2446073" cy="1836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50571" y="0"/>
            <a:ext cx="996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C:\Users\user\Desktop\Аттестация -2017 Миннуллиной Ф.А\Фотогалерея\благоустройство площадки\IMG_56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76" y="1056016"/>
            <a:ext cx="2287648" cy="305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user\Desktop\Аттестация -2017 Миннуллиной Ф.А\Фотогалерея\благоустройство площадки\IMG_56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19" y="3421279"/>
            <a:ext cx="2213798" cy="2951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4" y="753819"/>
            <a:ext cx="1597119" cy="2129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1" y="2820247"/>
            <a:ext cx="2013537" cy="1510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 descr="C:\Users\user\Desktop\Аттестация -2017 Миннуллиной Ф.А\Фотогалерея\благоустройство площадки\IMG_560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00" y="2587371"/>
            <a:ext cx="1825755" cy="243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644" flipV="1">
            <a:off x="3324492" y="1142957"/>
            <a:ext cx="2127604" cy="1461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35">
            <a:off x="477618" y="4337687"/>
            <a:ext cx="1726351" cy="2141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372">
            <a:off x="3299725" y="4748717"/>
            <a:ext cx="2096440" cy="1572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14" y="3074000"/>
            <a:ext cx="1968294" cy="1476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8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96" y="937271"/>
            <a:ext cx="2605962" cy="1954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051" y="169899"/>
            <a:ext cx="9640957" cy="68842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 пространственная развивающая среда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545" y="4174246"/>
            <a:ext cx="2662621" cy="199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82" y="841718"/>
            <a:ext cx="1799930" cy="1382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70" y="788300"/>
            <a:ext cx="3354143" cy="3529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82596" y="4174245"/>
            <a:ext cx="2662620" cy="199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49" y="2660388"/>
            <a:ext cx="2383607" cy="1787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19" y="2604841"/>
            <a:ext cx="2199105" cy="1759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367">
            <a:off x="7571236" y="4224291"/>
            <a:ext cx="1564844" cy="1909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348">
            <a:off x="2893521" y="4280353"/>
            <a:ext cx="1723737" cy="1991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5" y="4444627"/>
            <a:ext cx="2822372" cy="2116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235" y="1264174"/>
            <a:ext cx="2609612" cy="1957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5282" y="1040495"/>
            <a:ext cx="1600031" cy="1202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6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1958174"/>
              </p:ext>
            </p:extLst>
          </p:nvPr>
        </p:nvGraphicFramePr>
        <p:xfrm>
          <a:off x="589547" y="711144"/>
          <a:ext cx="10539663" cy="594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32406" y="3329001"/>
            <a:ext cx="9723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9547" y="216567"/>
            <a:ext cx="11008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в различных  образовательных областях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2303" y="377744"/>
            <a:ext cx="11287392" cy="69924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в различных  образовательных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</a:t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игры. Профессии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8753" y="529879"/>
            <a:ext cx="79785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66" y="1204170"/>
            <a:ext cx="1767778" cy="2357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69" y="4045098"/>
            <a:ext cx="2465713" cy="184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03952" y="4130322"/>
            <a:ext cx="2238446" cy="1678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8" y="1076992"/>
            <a:ext cx="1776098" cy="2368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125" y="3930332"/>
            <a:ext cx="2394980" cy="1796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36" y="4045098"/>
            <a:ext cx="2284771" cy="184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61" y="1314708"/>
            <a:ext cx="1737187" cy="231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633" y="1627162"/>
            <a:ext cx="2348681" cy="1381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241" y="3497625"/>
            <a:ext cx="1720965" cy="2361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5053" y="1256247"/>
            <a:ext cx="2394983" cy="1796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4168" y="1598164"/>
            <a:ext cx="2290142" cy="171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7" y="1311896"/>
            <a:ext cx="1739296" cy="2319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4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352" y="510380"/>
            <a:ext cx="1588073" cy="2117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9" y="515369"/>
            <a:ext cx="1584948" cy="2126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9720" y="3770382"/>
            <a:ext cx="2055335" cy="1541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4" y="3844262"/>
            <a:ext cx="2344243" cy="1758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138" y="800042"/>
            <a:ext cx="1808623" cy="1277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2048" y="2855567"/>
            <a:ext cx="2106946" cy="176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186790" y="85674"/>
            <a:ext cx="3550115" cy="673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и Экология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90" y="759527"/>
            <a:ext cx="2835665" cy="2096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6287" y="2580074"/>
            <a:ext cx="2330978" cy="1748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39" y="2580075"/>
            <a:ext cx="2235679" cy="1748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Объект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2205" y="4643364"/>
            <a:ext cx="2159139" cy="1659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55" y="490868"/>
            <a:ext cx="1387549" cy="1850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36988" y="4620810"/>
            <a:ext cx="2242455" cy="1681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3" y="4591309"/>
            <a:ext cx="2281789" cy="1711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33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3480" y="103739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ru-RU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0" y="868871"/>
            <a:ext cx="3587831" cy="2391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55059" y="167726"/>
            <a:ext cx="10520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8625" y="1155997"/>
            <a:ext cx="2695964" cy="2121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68209" y="3429278"/>
            <a:ext cx="3693792" cy="2770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16" y="3756606"/>
            <a:ext cx="2612449" cy="2379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9" y="3837628"/>
            <a:ext cx="2948315" cy="2298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029" y="1218902"/>
            <a:ext cx="2800235" cy="2100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4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омб 6"/>
          <p:cNvSpPr/>
          <p:nvPr/>
        </p:nvSpPr>
        <p:spPr>
          <a:xfrm>
            <a:off x="3069283" y="496544"/>
            <a:ext cx="5943601" cy="5943601"/>
          </a:xfrm>
          <a:prstGeom prst="diamond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6061866" y="994153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Художественно-эстетическое: художественные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образы, стихи, литературные тексты, обсуждения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18199" y="1019129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вопросы-ответы, объяснения, постановка проблем, уточнение, чтение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08338" y="3771519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коммуникативное: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речевых средств для реализации намеченных задач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18199" y="3772154"/>
            <a:ext cx="3755630" cy="22797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развитие: правила, команды, объяснения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1379" y="3180942"/>
            <a:ext cx="4799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10653" y="288757"/>
            <a:ext cx="9769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в различных  образовательных областях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12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80" y="4345761"/>
            <a:ext cx="2972657" cy="2229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48" y="1264819"/>
            <a:ext cx="3620211" cy="271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06" y="4399775"/>
            <a:ext cx="5184431" cy="2154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8" y="2820683"/>
            <a:ext cx="2920792" cy="1947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3" y="370579"/>
            <a:ext cx="3266805" cy="2450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3663661" y="213725"/>
            <a:ext cx="8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традициями народов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оссии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народными праздниками, играми, сказками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650" y="1250807"/>
            <a:ext cx="3131671" cy="2087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97" y="3058184"/>
            <a:ext cx="2279591" cy="1709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62" y="3338588"/>
            <a:ext cx="1443100" cy="1926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6" y="4524957"/>
            <a:ext cx="3075446" cy="2050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 descr="C:\Users\user\Desktop\Об Урале\Презентация проекта  Екатеринбург-Мой город!\Фото с презентации\IMG_875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6" y="1913730"/>
            <a:ext cx="1621354" cy="2432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1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Карандаши</Template>
  <TotalTime>10626</TotalTime>
  <Words>306</Words>
  <Application>Microsoft Office PowerPoint</Application>
  <PresentationFormat>Широкоэкранный</PresentationFormat>
  <Paragraphs>107</Paragraphs>
  <Slides>21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Предметно- пространственная развивающая среда </vt:lpstr>
      <vt:lpstr>Презентация PowerPoint</vt:lpstr>
      <vt:lpstr>Развитие детей в различных  образовательных областях Сюжетно-ролевые игры. Профессии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Речевое развитие </vt:lpstr>
      <vt:lpstr>Презентация PowerPoint</vt:lpstr>
      <vt:lpstr> Познавательное развитие</vt:lpstr>
      <vt:lpstr>художественно-эстетическое развитие </vt:lpstr>
      <vt:lpstr>Коллективное творчество</vt:lpstr>
      <vt:lpstr>Выставки- ярмарки</vt:lpstr>
      <vt:lpstr>Презентация PowerPoint</vt:lpstr>
      <vt:lpstr>Презентация PowerPoint</vt:lpstr>
      <vt:lpstr>Достопримечательности Екатеринбурга </vt:lpstr>
      <vt:lpstr>Ежегодная акция «Бессмертный полк»  стала традицией нашего детского сада</vt:lpstr>
      <vt:lpstr>Родители- активные участники образовательного процесса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Tema</dc:creator>
  <cp:lastModifiedBy>ДомПК</cp:lastModifiedBy>
  <cp:revision>1210</cp:revision>
  <dcterms:created xsi:type="dcterms:W3CDTF">2021-08-10T21:05:15Z</dcterms:created>
  <dcterms:modified xsi:type="dcterms:W3CDTF">2025-05-05T10:08:30Z</dcterms:modified>
</cp:coreProperties>
</file>