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notesMasterIdLst>
    <p:notesMasterId r:id="rId21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78" r:id="rId13"/>
    <p:sldId id="279" r:id="rId14"/>
    <p:sldId id="281" r:id="rId15"/>
    <p:sldId id="282" r:id="rId16"/>
    <p:sldId id="280" r:id="rId17"/>
    <p:sldId id="269" r:id="rId18"/>
    <p:sldId id="270" r:id="rId19"/>
    <p:sldId id="271" r:id="rId20"/>
  </p:sldIdLst>
  <p:sldSz cx="9144000" cy="6858000" type="screen4x3"/>
  <p:notesSz cx="6858000" cy="9144000"/>
  <p:defaultTextStyle>
    <a:lvl1pPr marL="0" indent="0" algn="l" defTabSz="914400" rtl="0" fontAlgn="base">
      <a:lnSpc>
        <a:spcPct val="100000"/>
      </a:lnSpc>
      <a:spcBef>
        <a:spcPct val="0"/>
      </a:spcBef>
      <a:spcAft>
        <a:spcPct val="0"/>
      </a:spcAft>
      <a:buNone/>
      <a:defRPr lang="en-US" sz="1800" b="0" i="0" u="none" baseline="0" dirty="0" smtClean="0">
        <a:solidFill>
          <a:schemeClr val="tx1"/>
        </a:solidFill>
        <a:latin typeface="Arial" charset="0"/>
        <a:ea typeface="Arial" charset="0"/>
      </a:defRPr>
    </a:lvl1pPr>
    <a:lvl2pPr marL="4572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Arial" charset="0"/>
      </a:defRPr>
    </a:lvl2pPr>
    <a:lvl3pPr marL="9144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Arial" charset="0"/>
      </a:defRPr>
    </a:lvl3pPr>
    <a:lvl4pPr marL="13716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Arial" charset="0"/>
      </a:defRPr>
    </a:lvl4pPr>
    <a:lvl5pPr marL="18288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Arial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F0D9BC87-1618-44FD-804F-07CD6F6F13F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760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6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62" name="Text Box 62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lang="en-US" sz="1200" dirty="0" smtClean="0"/>
              <a:t>*</a:t>
            </a:r>
          </a:p>
        </p:txBody>
      </p:sp>
      <p:sp>
        <p:nvSpPr>
          <p:cNvPr id="63" name="Text Box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64" name="Text Box 6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65" name="Text Box 6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ln>
            <a:noFill/>
          </a:ln>
        </p:spPr>
        <p:txBody>
          <a:bodyPr numCol="1" anchor="b"/>
          <a:lstStyle/>
          <a:p>
            <a:endParaRPr/>
          </a:p>
        </p:txBody>
      </p:sp>
      <p:sp>
        <p:nvSpPr>
          <p:cNvPr id="66" name="Text Box 66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ln>
            <a:noFill/>
          </a:ln>
        </p:spPr>
        <p:txBody>
          <a:bodyPr numCol="1" anchor="b"/>
          <a:lstStyle/>
          <a:p>
            <a:pPr algn="r"/>
            <a:r>
              <a:rPr lang="en-US" sz="1200" dirty="0" smtClean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="" val="220615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z="1200" smtClean="0"/>
              <a:t>*</a:t>
            </a:r>
            <a:endParaRPr lang="en-US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 Box 1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180" name="Text Box 18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endParaRPr/>
          </a:p>
        </p:txBody>
      </p:sp>
      <p:sp>
        <p:nvSpPr>
          <p:cNvPr id="181" name="Text Box 181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/>
          <a:lstStyle/>
          <a:p>
            <a:pPr marL="0" indent="0" algn="r"/>
            <a:r>
              <a:rPr lang="en-US" sz="1200" dirty="0" smtClean="0"/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pPr/>
              <a:t>7/31/1007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pPr/>
              <a:t>7/31/1007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pPr/>
              <a:t>7/31/1007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pPr/>
              <a:t>7/31/1007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>
            <a:spLocks/>
          </p:cNvSpPr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BC0057">
                  <a:alpha val="45000"/>
                </a:srgbClr>
              </a:gs>
              <a:gs pos="100000">
                <a:srgbClr val="FFC000">
                  <a:alpha val="54999"/>
                </a:srgbClr>
              </a:gs>
            </a:gsLst>
            <a:lin ang="5400000" scaled="1"/>
          </a:gradFill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2" name="Text Box 2"/>
          <p:cNvSpPr>
            <a:spLocks/>
          </p:cNvSpPr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69200"/>
              </a:gs>
              <a:gs pos="80000">
                <a:srgbClr val="F40069"/>
              </a:gs>
            </a:gsLst>
            <a:lin ang="5400000" scaled="1"/>
          </a:gradFill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3" name="Text Box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ln>
            <a:noFill/>
          </a:ln>
        </p:spPr>
        <p:txBody>
          <a:bodyPr lIns="0" rIns="0" bIns="0" numCol="1" anchor="b"/>
          <a:lstStyle/>
          <a:p>
            <a:endParaRPr/>
          </a:p>
        </p:txBody>
      </p:sp>
      <p:sp>
        <p:nvSpPr>
          <p:cNvPr id="4" name="Text Box 4"/>
          <p:cNvSpPr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5" name="Text Box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lIns="0" tIns="0" rIns="0" bIns="0" numCol="1" anchor="b"/>
          <a:lstStyle/>
          <a:p>
            <a:r>
              <a:rPr lang="en-US" sz="1200" dirty="0" smtClean="0">
                <a:solidFill>
                  <a:srgbClr val="4A566A"/>
                </a:solidFill>
                <a:latin typeface="Constantia" pitchFamily="18" charset="0"/>
              </a:rPr>
              <a:t>*</a:t>
            </a:r>
          </a:p>
        </p:txBody>
      </p:sp>
      <p:sp>
        <p:nvSpPr>
          <p:cNvPr id="6" name="Text Box 6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ln>
            <a:noFill/>
          </a:ln>
        </p:spPr>
        <p:txBody>
          <a:bodyPr lIns="0" tIns="0" rIns="0" bIns="0" numCol="1" anchor="b"/>
          <a:lstStyle/>
          <a:p>
            <a:endParaRPr/>
          </a:p>
        </p:txBody>
      </p:sp>
      <p:sp>
        <p:nvSpPr>
          <p:cNvPr id="7" name="Text Box 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ln>
            <a:noFill/>
          </a:ln>
        </p:spPr>
        <p:txBody>
          <a:bodyPr lIns="0" tIns="0" rIns="0" bIns="0" numCol="1" anchor="b"/>
          <a:lstStyle/>
          <a:p>
            <a:pPr algn="r"/>
            <a:r>
              <a:rPr lang="en-US" sz="1200" dirty="0" smtClean="0">
                <a:solidFill>
                  <a:srgbClr val="4A566A"/>
                </a:solidFill>
                <a:latin typeface="Constantia" pitchFamily="18" charset="0"/>
              </a:rPr>
              <a:t>*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>
          <a:xfrm>
            <a:off x="-19050" y="203200"/>
            <a:ext cx="9180512" cy="647700"/>
            <a:chOff x="-19045" y="216550"/>
            <a:chExt cx="9180548" cy="649224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14" cstate="print"/>
              <a:stretch/>
            </p:blipFill>
            <p:spPr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3" name="Text Box 13"/>
              <p:cNvSpPr txBox="1">
                <a:spLocks/>
              </p:cNvSpPr>
              <p:nvPr/>
            </p:nvSpPr>
            <p:spPr>
              <a:xfrm rot="-164309">
                <a:off x="-29291" y="4224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numCol="1"/>
              <a:lstStyle/>
              <a:p>
                <a:endParaRPr/>
              </a:p>
            </p:txBody>
          </p:sp>
        </p:grpSp>
        <p:grpSp>
          <p:nvGrpSpPr>
            <p:cNvPr id="14" name="Group 14"/>
            <p:cNvGrpSpPr>
              <a:grpSpLocks/>
            </p:cNvGrpSpPr>
            <p:nvPr/>
          </p:nvGrpSpPr>
          <p:grpSpPr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15" cstate="print"/>
              <a:stretch/>
            </p:blipFill>
            <p:spPr>
              <a:xfrm>
                <a:off x="-6096" y="48768"/>
                <a:ext cx="9156192" cy="908304"/>
              </a:xfrm>
              <a:prstGeom prst="rect">
                <a:avLst/>
              </a:prstGeom>
              <a:noFill/>
            </p:spPr>
          </p:pic>
          <p:sp>
            <p:nvSpPr>
              <p:cNvPr id="17" name="Text Box 17"/>
              <p:cNvSpPr txBox="1">
                <a:spLocks/>
              </p:cNvSpPr>
              <p:nvPr/>
            </p:nvSpPr>
            <p:spPr>
              <a:xfrm rot="-164309">
                <a:off x="-21714" y="495979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numCol="1"/>
              <a:lstStyle/>
              <a:p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marL="0" indent="0" algn="l" defTabSz="914400" rtl="0" fontAlgn="base">
        <a:lnSpc>
          <a:spcPct val="100000"/>
        </a:lnSpc>
        <a:spcBef>
          <a:spcPct val="0"/>
        </a:spcBef>
        <a:spcAft>
          <a:spcPct val="0"/>
        </a:spcAft>
        <a:buNone/>
        <a:defRPr lang="en-US" sz="5000" b="0" i="0" u="none" baseline="0" dirty="0" smtClean="0">
          <a:solidFill>
            <a:schemeClr val="tx2"/>
          </a:solidFill>
          <a:latin typeface="Calibri" pitchFamily="34" charset="0"/>
        </a:defRPr>
      </a:lvl1pPr>
    </p:titleStyle>
    <p:bodyStyle>
      <a:lvl1pPr marL="273050" indent="-273050" algn="l" defTabSz="914400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lang="en-US" sz="2600" b="0" i="0" u="none" baseline="0" dirty="0" smtClean="0">
          <a:solidFill>
            <a:schemeClr val="tx1"/>
          </a:solidFill>
          <a:latin typeface="Constantia" pitchFamily="18" charset="0"/>
        </a:defRPr>
      </a:lvl1pPr>
      <a:lvl2pPr marL="639762" indent="-246062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lang="en-US" sz="2400" b="0" i="0" u="none" dirty="0" smtClean="0">
          <a:solidFill>
            <a:schemeClr val="tx1"/>
          </a:solidFill>
          <a:latin typeface="Constantia" pitchFamily="18" charset="0"/>
        </a:defRPr>
      </a:lvl2pPr>
      <a:lvl3pPr marL="914400" indent="-246062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lang="en-US" sz="2100" b="0" i="0" u="none" dirty="0" smtClean="0">
          <a:solidFill>
            <a:schemeClr val="tx1"/>
          </a:solidFill>
          <a:latin typeface="Constantia" pitchFamily="18" charset="0"/>
        </a:defRPr>
      </a:lvl3pPr>
      <a:lvl4pPr marL="1187450" indent="-209550">
        <a:lnSpc>
          <a:spcPct val="100000"/>
        </a:lnSpc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lang="en-US" sz="2000" b="0" i="0" u="none" dirty="0" smtClean="0">
          <a:solidFill>
            <a:schemeClr val="tx1"/>
          </a:solidFill>
          <a:latin typeface="Constantia" pitchFamily="18" charset="0"/>
        </a:defRPr>
      </a:lvl4pPr>
      <a:lvl5pPr marL="1462087" indent="-209550">
        <a:lnSpc>
          <a:spcPct val="100000"/>
        </a:lnSpc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lang="en-US" sz="2000" b="0" i="0" u="none" dirty="0" smtClean="0">
          <a:solidFill>
            <a:schemeClr val="tx1"/>
          </a:solidFill>
          <a:latin typeface="Constantia" pitchFamily="18" charset="0"/>
        </a:defRPr>
      </a:lvl5pPr>
    </p:bodyStyle>
    <p:otherStyle>
      <a:lvl1pPr marL="0" indent="0" algn="l" defTabSz="914400" rtl="0" fontAlgn="base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baseline="0" dirty="0" smtClean="0">
          <a:solidFill>
            <a:schemeClr val="tx1"/>
          </a:solidFill>
          <a:latin typeface="Constantia" pitchFamily="18" charset="0"/>
        </a:defRPr>
      </a:lvl1pPr>
      <a:lvl2pPr marL="4572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Constantia" pitchFamily="18" charset="0"/>
        </a:defRPr>
      </a:lvl2pPr>
      <a:lvl3pPr marL="9144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Constantia" pitchFamily="18" charset="0"/>
        </a:defRPr>
      </a:lvl3pPr>
      <a:lvl4pPr marL="13716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Constantia" pitchFamily="18" charset="0"/>
        </a:defRPr>
      </a:lvl4pPr>
      <a:lvl5pPr marL="18288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Constantia" pitchFamily="18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hpsixolog.ru/psychodiagnostic-school-psychologist/60-diagnosis-of-family-relationships/980-ankety-i-testy-dlya-detsko-roditelskogo-vzaimodejstviy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7"/>
          <p:cNvPicPr>
            <a:picLocks noChangeAspect="1"/>
          </p:cNvPicPr>
          <p:nvPr/>
        </p:nvPicPr>
        <p:blipFill>
          <a:blip r:embed="rId3" cstate="print"/>
          <a:stretch/>
        </p:blipFill>
        <p:spPr>
          <a:xfrm>
            <a:off x="4936722" y="5589240"/>
            <a:ext cx="4059164" cy="1080849"/>
          </a:xfrm>
          <a:prstGeom prst="rect">
            <a:avLst/>
          </a:prstGeom>
        </p:spPr>
      </p:pic>
      <p:sp>
        <p:nvSpPr>
          <p:cNvPr id="69" name="Text Box 69"/>
          <p:cNvSpPr>
            <a:spLocks noGrp="1"/>
          </p:cNvSpPr>
          <p:nvPr>
            <p:ph type="subTitle" idx="4294967295"/>
          </p:nvPr>
        </p:nvSpPr>
        <p:spPr>
          <a:xfrm>
            <a:off x="354926" y="2060848"/>
            <a:ext cx="8640960" cy="36004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 lIns="0" tIns="45720" rIns="18288" bIns="45720" numCol="1" anchor="t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algn="ctr">
              <a:buNone/>
              <a:defRPr lang="en-US" dirty="0" smtClean="0"/>
            </a:lvl1pPr>
            <a:lvl2pPr marL="393700" algn="ctr">
              <a:buNone/>
              <a:defRPr lang="en-US" dirty="0" smtClean="0"/>
            </a:lvl2pPr>
            <a:lvl3pPr marL="668337" algn="ctr">
              <a:buNone/>
              <a:defRPr lang="en-US" dirty="0" smtClean="0"/>
            </a:lvl3pPr>
            <a:lvl4pPr marL="977900" algn="ctr">
              <a:buNone/>
              <a:defRPr lang="en-US" dirty="0" smtClean="0"/>
            </a:lvl4pPr>
            <a:lvl5pPr marL="1252537" algn="ctr">
              <a:buNone/>
              <a:defRPr lang="en-US" dirty="0" smtClean="0"/>
            </a:lvl5pPr>
          </a:lstStyle>
          <a:p>
            <a:r>
              <a:rPr lang="ru-RU" sz="32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</a:t>
            </a:r>
          </a:p>
          <a:p>
            <a:endParaRPr lang="ru-RU" sz="2400" b="1" cap="all" dirty="0" smtClean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«ПОДДЕРЖКА образовательной ИНИЦИАТИВЫ СЕМЬИ»</a:t>
            </a:r>
          </a:p>
          <a:p>
            <a:endParaRPr lang="ru-RU" sz="2400" b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r"/>
            <a:endParaRPr lang="ru-RU" sz="2400" b="1" cap="all" dirty="0" smtClean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r"/>
            <a:r>
              <a:rPr lang="ru-RU" sz="1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Выполнил: воспитатель ст.гр. «</a:t>
            </a:r>
            <a:r>
              <a:rPr lang="ru-RU" sz="1400" cap="all" dirty="0" err="1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К</a:t>
            </a:r>
            <a:r>
              <a:rPr lang="ru-RU" sz="1200" cap="all" dirty="0" err="1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апитошка</a:t>
            </a:r>
            <a:r>
              <a:rPr lang="ru-RU" sz="1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»</a:t>
            </a:r>
          </a:p>
          <a:p>
            <a:pPr algn="r"/>
            <a:r>
              <a:rPr lang="ru-RU" sz="1600" cap="all" dirty="0" err="1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т</a:t>
            </a:r>
            <a:r>
              <a:rPr lang="ru-RU" sz="1400" cap="all" dirty="0" err="1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рефилова</a:t>
            </a:r>
            <a:r>
              <a:rPr lang="ru-RU" sz="1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</a:t>
            </a:r>
            <a:r>
              <a:rPr lang="ru-RU" sz="1600" cap="all" dirty="0" err="1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н</a:t>
            </a:r>
            <a:r>
              <a:rPr lang="ru-RU" sz="1400" cap="all" dirty="0" err="1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аталья</a:t>
            </a:r>
            <a:r>
              <a:rPr lang="ru-RU" sz="1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</a:t>
            </a:r>
            <a:r>
              <a:rPr lang="ru-RU" sz="1600" cap="all" dirty="0" err="1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в</a:t>
            </a:r>
            <a:r>
              <a:rPr lang="ru-RU" sz="1400" cap="all" dirty="0" err="1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алерьевна</a:t>
            </a:r>
            <a:r>
              <a:rPr lang="ru-RU" sz="1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</a:t>
            </a:r>
            <a:endParaRPr lang="ru-RU" sz="1400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marL="0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Text Box 70"/>
          <p:cNvSpPr txBox="1">
            <a:spLocks/>
          </p:cNvSpPr>
          <p:nvPr/>
        </p:nvSpPr>
        <p:spPr>
          <a:xfrm>
            <a:off x="3628465" y="5960387"/>
            <a:ext cx="2239679" cy="584775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 marL="0" indent="0" algn="ctr"/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</a:rPr>
              <a:t>г. </a:t>
            </a: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</a:rPr>
              <a:t>Екатеринбург</a:t>
            </a:r>
          </a:p>
          <a:p>
            <a:pPr marL="0" indent="0"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</a:rPr>
              <a:t>2017 г.</a:t>
            </a:r>
            <a:endParaRPr lang="en-US" sz="1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918592"/>
            <a:ext cx="8784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МБДОУ – детский сад № 55 «Колосок»</a:t>
            </a:r>
            <a:endParaRPr kumimoji="0" lang="ru-RU" sz="20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Box 121"/>
          <p:cNvSpPr>
            <a:spLocks/>
          </p:cNvSpPr>
          <p:nvPr/>
        </p:nvSpPr>
        <p:spPr>
          <a:xfrm>
            <a:off x="642937" y="2071687"/>
            <a:ext cx="2714625" cy="1071562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 анализ педагогических ситуаций</a:t>
            </a:r>
          </a:p>
        </p:txBody>
      </p:sp>
      <p:sp>
        <p:nvSpPr>
          <p:cNvPr id="122" name="Text Box 122"/>
          <p:cNvSpPr>
            <a:spLocks/>
          </p:cNvSpPr>
          <p:nvPr/>
        </p:nvSpPr>
        <p:spPr>
          <a:xfrm>
            <a:off x="642937" y="3643312"/>
            <a:ext cx="2714625" cy="1071562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 решение педагогических задач</a:t>
            </a:r>
          </a:p>
        </p:txBody>
      </p:sp>
      <p:sp>
        <p:nvSpPr>
          <p:cNvPr id="123" name="Text Box 123"/>
          <p:cNvSpPr>
            <a:spLocks/>
          </p:cNvSpPr>
          <p:nvPr/>
        </p:nvSpPr>
        <p:spPr>
          <a:xfrm>
            <a:off x="5214937" y="2071687"/>
            <a:ext cx="2714625" cy="1071562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 анализ собственной воспитательной деятельности</a:t>
            </a:r>
          </a:p>
        </p:txBody>
      </p:sp>
      <p:sp>
        <p:nvSpPr>
          <p:cNvPr id="124" name="Text Box 124"/>
          <p:cNvSpPr>
            <a:spLocks/>
          </p:cNvSpPr>
          <p:nvPr/>
        </p:nvSpPr>
        <p:spPr>
          <a:xfrm>
            <a:off x="5286375" y="3714750"/>
            <a:ext cx="2714625" cy="1071562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 метод домашних заданий</a:t>
            </a:r>
          </a:p>
        </p:txBody>
      </p:sp>
      <p:sp>
        <p:nvSpPr>
          <p:cNvPr id="125" name="Text Box 125"/>
          <p:cNvSpPr>
            <a:spLocks/>
          </p:cNvSpPr>
          <p:nvPr/>
        </p:nvSpPr>
        <p:spPr>
          <a:xfrm>
            <a:off x="2928937" y="5286375"/>
            <a:ext cx="2714625" cy="1071562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 игровое моделирование</a:t>
            </a:r>
          </a:p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поведения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76470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Методы, формирующие родительскую позицию, повышающие активность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8000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143000"/>
          </a:xfrm>
        </p:spPr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Родительские собрания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выступления детей,</a:t>
            </a:r>
          </a:p>
          <a:p>
            <a:r>
              <a:rPr lang="ru-RU" dirty="0" smtClean="0"/>
              <a:t>совместные игры и занятия,</a:t>
            </a:r>
          </a:p>
          <a:p>
            <a:r>
              <a:rPr lang="ru-RU" dirty="0" smtClean="0"/>
              <a:t>разыгрывание практических ситуаций…</a:t>
            </a:r>
          </a:p>
          <a:p>
            <a:r>
              <a:rPr lang="ru-RU" dirty="0" smtClean="0"/>
              <a:t>Главное – родители не зрители, а участники!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выпускной\P1200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149080"/>
            <a:ext cx="2687216" cy="2015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УЧАСТИЕ РОДИТЕЛЕЙ В СПОРТИВНЫХ ПРАЗДНИКАХ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988840"/>
            <a:ext cx="4038599" cy="227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48796" y="2656259"/>
            <a:ext cx="4038600" cy="227171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815606" y="3127973"/>
            <a:ext cx="4633993" cy="1923678"/>
          </a:xfrm>
          <a:prstGeom prst="rect">
            <a:avLst/>
          </a:prstGeom>
        </p:spPr>
      </p:pic>
      <p:pic>
        <p:nvPicPr>
          <p:cNvPr id="1027" name="Picture 3" descr="C:\Documents and Settings\Admin\Рабочий стол\выпускной\P12003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653136"/>
            <a:ext cx="2687216" cy="190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879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ТЕАТРАЛИЗОВАННЫЕ ПРЕДСТАВЛЕНИЯ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11909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4038600" cy="3028950"/>
          </a:xfrm>
        </p:spPr>
      </p:pic>
      <p:pic>
        <p:nvPicPr>
          <p:cNvPr id="6" name="Содержимое 5" descr="P1200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916832"/>
            <a:ext cx="3682752" cy="2740744"/>
          </a:xfrm>
        </p:spPr>
      </p:pic>
    </p:spTree>
    <p:extLst>
      <p:ext uri="{BB962C8B-B14F-4D97-AF65-F5344CB8AC3E}">
        <p14:creationId xmlns:p14="http://schemas.microsoft.com/office/powerpoint/2010/main" xmlns="" val="360022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УЧАСТИЕ В МЕРОПРИЯТИЯХ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12000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26" name="Picture 2" descr="E:\bscap0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038600" cy="2271713"/>
          </a:xfrm>
          <a:prstGeom prst="rect">
            <a:avLst/>
          </a:prstGeom>
          <a:noFill/>
        </p:spPr>
      </p:pic>
      <p:pic>
        <p:nvPicPr>
          <p:cNvPr id="1027" name="Picture 3" descr="E:\bscap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77072"/>
            <a:ext cx="4086994" cy="229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Рабочий стол\парк маяковского\DSC06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1720302" cy="2376264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арк маяковского\DSC06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861048"/>
            <a:ext cx="2006931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ПРОГУЛКИ «ВЫХОДНОГО ДНЯ»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парк маяковского\DSC06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4038600" cy="268363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арк маяковского\DSC06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56792"/>
            <a:ext cx="4038600" cy="2683630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парк маяковского\DSC060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861048"/>
            <a:ext cx="3902374" cy="259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Конкурсы семейных работ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67544" y="2636912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716016" y="177281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42795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 Box 169"/>
          <p:cNvSpPr>
            <a:spLocks noGrp="1"/>
          </p:cNvSpPr>
          <p:nvPr>
            <p:ph type="body"/>
          </p:nvPr>
        </p:nvSpPr>
        <p:spPr>
          <a:xfrm>
            <a:off x="457200" y="1855787"/>
            <a:ext cx="4040187" cy="658812"/>
          </a:xfrm>
          <a:prstGeom prst="rect">
            <a:avLst/>
          </a:prstGeom>
          <a:solidFill>
            <a:srgbClr val="FBD0E4">
              <a:alpha val="99998"/>
            </a:srgbClr>
          </a:solidFill>
        </p:spPr>
        <p:txBody>
          <a:bodyPr wrap="square" lIns="45720" tIns="0" rIns="45720" bIns="0" numCol="1" anchor="ctr"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Нежелательные</a:t>
            </a:r>
          </a:p>
        </p:txBody>
      </p:sp>
      <p:sp>
        <p:nvSpPr>
          <p:cNvPr id="170" name="Text Box 170"/>
          <p:cNvSpPr>
            <a:spLocks noGrp="1"/>
          </p:cNvSpPr>
          <p:nvPr>
            <p:ph type="body" sz="half"/>
          </p:nvPr>
        </p:nvSpPr>
        <p:spPr>
          <a:xfrm>
            <a:off x="4645025" y="1860550"/>
            <a:ext cx="4041775" cy="654050"/>
          </a:xfrm>
          <a:prstGeom prst="rect">
            <a:avLst/>
          </a:prstGeom>
          <a:solidFill>
            <a:srgbClr val="FBD0E4">
              <a:alpha val="99998"/>
            </a:srgbClr>
          </a:solidFill>
        </p:spPr>
        <p:txBody>
          <a:bodyPr wrap="square" lIns="45720" tIns="0" rIns="45720" bIns="0" numCol="1" anchor="ctr"/>
          <a:lstStyle>
            <a:lvl1pPr>
              <a:defRPr lang="en-US" sz="2200" dirty="0" smtClean="0"/>
            </a:lvl1pPr>
            <a:lvl2pPr>
              <a:defRPr lang="en-US" sz="2000" dirty="0" smtClean="0"/>
            </a:lvl2pPr>
            <a:lvl3pPr>
              <a:defRPr lang="en-US" sz="19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Замена их на желательные</a:t>
            </a:r>
          </a:p>
        </p:txBody>
      </p:sp>
      <p:sp>
        <p:nvSpPr>
          <p:cNvPr id="171" name="Text Box 171"/>
          <p:cNvSpPr>
            <a:spLocks noGrp="1"/>
          </p:cNvSpPr>
          <p:nvPr>
            <p:ph sz="quarter"/>
          </p:nvPr>
        </p:nvSpPr>
        <p:spPr>
          <a:xfrm>
            <a:off x="457200" y="2514600"/>
            <a:ext cx="4040187" cy="3846512"/>
          </a:xfrm>
          <a:prstGeom prst="rect">
            <a:avLst/>
          </a:prstGeom>
        </p:spPr>
        <p:txBody>
          <a:bodyPr wrap="square" lIns="91440" tIns="0" rIns="91440" bIns="45720" numCol="1" anchor="t"/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700" dirty="0" smtClean="0"/>
            </a:lvl3pPr>
            <a:lvl4pPr>
              <a:defRPr lang="en-US" sz="1600" dirty="0" smtClean="0"/>
            </a:lvl4pPr>
            <a:lvl5pPr>
              <a:defRPr lang="en-US" sz="1600" dirty="0" smtClean="0"/>
            </a:lvl5pPr>
          </a:lstStyle>
          <a:p>
            <a:r>
              <a:rPr lang="en-US" sz="1800" dirty="0" smtClean="0">
                <a:latin typeface="Times New Roman" pitchFamily="18" charset="0"/>
                <a:ea typeface="Times New Roman" pitchFamily="18" charset="0"/>
              </a:rPr>
              <a:t>Я бы хотела…</a:t>
            </a:r>
          </a:p>
          <a:p>
            <a:r>
              <a:rPr lang="en-US" sz="1800" dirty="0" smtClean="0">
                <a:latin typeface="Times New Roman" pitchFamily="18" charset="0"/>
                <a:ea typeface="Times New Roman" pitchFamily="18" charset="0"/>
              </a:rPr>
              <a:t>Вероятно, Вы об этом ещё не слышали…</a:t>
            </a:r>
          </a:p>
          <a:p>
            <a:r>
              <a:rPr lang="en-US" sz="1800" dirty="0" smtClean="0">
                <a:latin typeface="Times New Roman" pitchFamily="18" charset="0"/>
                <a:ea typeface="Times New Roman" pitchFamily="18" charset="0"/>
              </a:rPr>
              <a:t>Мне представляется интересным то, что…</a:t>
            </a:r>
          </a:p>
          <a:p>
            <a:r>
              <a:rPr lang="en-US" sz="1800" dirty="0" smtClean="0">
                <a:latin typeface="Times New Roman" pitchFamily="18" charset="0"/>
                <a:ea typeface="Times New Roman" pitchFamily="18" charset="0"/>
              </a:rPr>
              <a:t>Я пришла к выводу, что…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ea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ea typeface="Times New Roman" pitchFamily="18" charset="0"/>
              </a:rPr>
              <a:t>Хоть Вам это и неизвестно…</a:t>
            </a:r>
          </a:p>
          <a:p>
            <a:r>
              <a:rPr lang="en-US" sz="1800" dirty="0" smtClean="0">
                <a:latin typeface="Times New Roman" pitchFamily="18" charset="0"/>
                <a:ea typeface="Times New Roman" pitchFamily="18" charset="0"/>
              </a:rPr>
              <a:t>Вы, конечно, об этом ещё не знаете…</a:t>
            </a:r>
          </a:p>
        </p:txBody>
      </p:sp>
      <p:sp>
        <p:nvSpPr>
          <p:cNvPr id="172" name="Text Box 172"/>
          <p:cNvSpPr>
            <a:spLocks noGrp="1"/>
          </p:cNvSpPr>
          <p:nvPr>
            <p:ph sz="quarter"/>
          </p:nvPr>
        </p:nvSpPr>
        <p:spPr>
          <a:xfrm>
            <a:off x="4645025" y="2514600"/>
            <a:ext cx="4041775" cy="3846512"/>
          </a:xfrm>
          <a:prstGeom prst="rect">
            <a:avLst/>
          </a:prstGeom>
        </p:spPr>
        <p:txBody>
          <a:bodyPr wrap="square" lIns="91440" tIns="0" rIns="91440" bIns="45720" numCol="1" anchor="t"/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700" dirty="0" smtClean="0"/>
            </a:lvl3pPr>
            <a:lvl4pPr>
              <a:defRPr lang="en-US" sz="1600" dirty="0" smtClean="0"/>
            </a:lvl4pPr>
            <a:lvl5pPr>
              <a:defRPr lang="en-US" sz="1600" dirty="0" smtClean="0"/>
            </a:lvl5pPr>
          </a:lstStyle>
          <a:p>
            <a:r>
              <a:rPr lang="en-US" sz="1800" dirty="0" smtClean="0">
                <a:latin typeface="Times New Roman" pitchFamily="18" charset="0"/>
                <a:ea typeface="Times New Roman" pitchFamily="18" charset="0"/>
              </a:rPr>
              <a:t>Вы хотите…</a:t>
            </a:r>
          </a:p>
          <a:p>
            <a:r>
              <a:rPr lang="en-US" sz="1800" dirty="0" smtClean="0">
                <a:latin typeface="Times New Roman" pitchFamily="18" charset="0"/>
                <a:ea typeface="Times New Roman" pitchFamily="18" charset="0"/>
              </a:rPr>
              <a:t>Вы, наверно, уже об этом слышали…</a:t>
            </a:r>
          </a:p>
          <a:p>
            <a:r>
              <a:rPr lang="en-US" sz="1800" dirty="0" smtClean="0">
                <a:latin typeface="Times New Roman" pitchFamily="18" charset="0"/>
                <a:ea typeface="Times New Roman" pitchFamily="18" charset="0"/>
              </a:rPr>
              <a:t>Вам будет интересно узнать….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ea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ea typeface="Times New Roman" pitchFamily="18" charset="0"/>
              </a:rPr>
              <a:t>Думается, Ваша проблема заключается в том, что…</a:t>
            </a:r>
          </a:p>
          <a:p>
            <a:r>
              <a:rPr lang="en-US" sz="1800" dirty="0" smtClean="0">
                <a:latin typeface="Times New Roman" pitchFamily="18" charset="0"/>
                <a:ea typeface="Times New Roman" pitchFamily="18" charset="0"/>
              </a:rPr>
              <a:t>Конечно, Вам уже известно...</a:t>
            </a:r>
          </a:p>
          <a:p>
            <a:r>
              <a:rPr lang="en-US" sz="1800" dirty="0" smtClean="0">
                <a:latin typeface="Times New Roman" pitchFamily="18" charset="0"/>
                <a:ea typeface="Times New Roman" pitchFamily="18" charset="0"/>
              </a:rPr>
              <a:t>Как Вы знаете…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783757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Фразы для начала беседы с родителями: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1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 Box 175"/>
          <p:cNvSpPr txBox="1">
            <a:spLocks/>
          </p:cNvSpPr>
          <p:nvPr/>
        </p:nvSpPr>
        <p:spPr>
          <a:xfrm>
            <a:off x="179512" y="1447031"/>
            <a:ext cx="8856984" cy="5078313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 marL="0" indent="0"/>
            <a:r>
              <a:rPr lang="en-US" dirty="0" smtClean="0">
                <a:latin typeface="Constantia" pitchFamily="18" charset="0"/>
              </a:rPr>
              <a:t>- Проявляйте взаимное уважение друг к другу.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Поощряйте инициативу, творчество и фантазию родителей, помогайте им.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Привлекайте родителей к занимательным мероприятиям детского сада.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Позвольте родителям самим выбирать, какую помощь они могут оказать детскому саду.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Доводите до сведения родителей, что их участие в жизни ДОУ и группы ценится, а любая помощь с их стороны приветствуется.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Говорите семьям о надеждах, возлагаемых воспитателями на родителей.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Делайте ударения на сильные стороны семьи и давайте положительные оценки.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Поддерживайте тесные контакты.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Высказывайте свою признательность им.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Напоминайте родителям, что вы рады любому их участию.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Постарайтесь заинтересовать и привлечь всю семью.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Поощряйте посещаемость родительских собраний.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Сохраняйте конфиденциальность любой информации.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Обучайте навыкам  сотрудничества.</a:t>
            </a:r>
          </a:p>
          <a:p>
            <a:pPr marL="0" indent="0"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Создавайте совместные развивающие занятия с родителями и детьми для укрепления их </a:t>
            </a:r>
            <a:r>
              <a:rPr lang="en-US" dirty="0" err="1" smtClean="0">
                <a:latin typeface="Constantia" pitchFamily="18" charset="0"/>
              </a:rPr>
              <a:t>взаимопонимания</a:t>
            </a:r>
            <a:r>
              <a:rPr lang="en-US" dirty="0" smtClean="0">
                <a:latin typeface="Constantia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Советы,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которые помогут активизировать участие родителей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15000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6"/>
          <p:cNvPicPr>
            <a:picLocks noChangeAspect="1"/>
          </p:cNvPicPr>
          <p:nvPr/>
        </p:nvPicPr>
        <p:blipFill>
          <a:blip r:embed="rId2" cstate="print"/>
          <a:stretch/>
        </p:blipFill>
        <p:spPr>
          <a:xfrm>
            <a:off x="608012" y="701675"/>
            <a:ext cx="8321675" cy="590550"/>
          </a:xfrm>
          <a:prstGeom prst="rect">
            <a:avLst/>
          </a:prstGeom>
        </p:spPr>
      </p:pic>
      <p:sp>
        <p:nvSpPr>
          <p:cNvPr id="178" name="Text Box 178"/>
          <p:cNvSpPr txBox="1">
            <a:spLocks/>
          </p:cNvSpPr>
          <p:nvPr/>
        </p:nvSpPr>
        <p:spPr>
          <a:xfrm>
            <a:off x="214312" y="1643062"/>
            <a:ext cx="8715375" cy="4524315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ea typeface="Times New Roman" pitchFamily="18" charset="0"/>
              </a:rPr>
              <a:t>Майер А.А.,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</a:rPr>
              <a:t>Довыдова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</a:rPr>
              <a:t> О.И., Н.В.Воронина.</a:t>
            </a: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</a:rPr>
              <a:t>555 идей для вовлечения родителей в жизнь детского сада</a:t>
            </a: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. //</a:t>
            </a:r>
            <a:r>
              <a:rPr lang="ru-RU" dirty="0" smtClean="0">
                <a:latin typeface="Times New Roman" pitchFamily="18" charset="0"/>
                <a:ea typeface="Times New Roman" pitchFamily="18" charset="0"/>
              </a:rPr>
              <a:t>Приложение к журналу «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</a:rPr>
              <a:t>Управление</a:t>
            </a: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 ДОУ</a:t>
            </a:r>
            <a:r>
              <a:rPr lang="ru-RU" dirty="0" smtClean="0">
                <a:latin typeface="Times New Roman" pitchFamily="18" charset="0"/>
                <a:ea typeface="Times New Roman" pitchFamily="18" charset="0"/>
              </a:rPr>
              <a:t>»,</a:t>
            </a: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 20</a:t>
            </a:r>
            <a:r>
              <a:rPr lang="ru-RU" dirty="0" smtClean="0">
                <a:latin typeface="Times New Roman" pitchFamily="18" charset="0"/>
                <a:ea typeface="Times New Roman" pitchFamily="18" charset="0"/>
              </a:rPr>
              <a:t>11</a:t>
            </a: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г.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Романова И. Развитие коммуникативно – речевых умений будущих педагогов. // Дошкольное воспитание. 2007г. - №6 – с. 82 – 88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Евдокимова Н.В., Додокина Н.В., Кудрявцева Е.А. Детский сад и семья: методика работы с родителями: Пособие для педагогов и родителей. М.: Мозайка – Синтез, 2007 – 167с.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Панфилова М.А. Игротерапия общения. М.: «Гном и Д», 2001.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Роговин А. Хочу сделать сам. М.: Педагогика, 1984.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Руденко И., Тумакова О., Курынова С. Портфолио дошкольника //Обруч. М.: 2000г. - №6.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7.   Свирская Л. Шпаргалки для родителей//Детский сад со всех сторон. 2002г. – 147с.</a:t>
            </a:r>
          </a:p>
          <a:p>
            <a:pPr marL="342900" indent="-342900">
              <a:buFontTx/>
              <a:buAutoNum type="arabicPeriod" startAt="8"/>
            </a:pP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Фесюкова Л. Искусство быть родителями. Х., Фолио, 2003.</a:t>
            </a:r>
          </a:p>
          <a:p>
            <a:pPr marL="342900" indent="-342900">
              <a:buFontTx/>
              <a:buAutoNum type="arabicPeriod" startAt="8"/>
            </a:pP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Хабибуллина Р.Ш. Система работы с родителями воспитанников. Оценка деятельности ДОУ родителями. // Дошкольная педагогика 2007г., №7.- 70с.</a:t>
            </a:r>
          </a:p>
          <a:p>
            <a:pPr marL="342900" indent="-342900">
              <a:buFontTx/>
              <a:buAutoNum type="arabicPeriod" startAt="8"/>
            </a:pPr>
            <a:endParaRPr lang="en-US" dirty="0" smtClean="0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 advClick="0" advTm="8000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73"/>
          <p:cNvSpPr txBox="1">
            <a:spLocks/>
          </p:cNvSpPr>
          <p:nvPr/>
        </p:nvSpPr>
        <p:spPr>
          <a:xfrm>
            <a:off x="323528" y="1484784"/>
            <a:ext cx="8424936" cy="4462760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latin typeface="Book Antiqua" pitchFamily="18" charset="0"/>
              </a:rPr>
              <a:t>обеспечение </a:t>
            </a:r>
            <a:r>
              <a:rPr lang="ru-RU" sz="2800" dirty="0">
                <a:latin typeface="Book Antiqua" pitchFamily="18" charset="0"/>
              </a:rPr>
              <a:t>психолого-педагогической поддержки семьи и </a:t>
            </a:r>
            <a:r>
              <a:rPr lang="ru-RU" sz="2800" dirty="0" smtClean="0">
                <a:latin typeface="Book Antiqua" pitchFamily="18" charset="0"/>
              </a:rPr>
              <a:t>повышение </a:t>
            </a:r>
            <a:r>
              <a:rPr lang="ru-RU" sz="2800" dirty="0">
                <a:latin typeface="Book Antiqua" pitchFamily="18" charset="0"/>
              </a:rPr>
              <a:t>компетентности родителей (законных представителей) в вопросах развития и образования, охраны и укрепления здоровья детей</a:t>
            </a:r>
            <a:r>
              <a:rPr lang="ru-RU" sz="2800" dirty="0" smtClean="0">
                <a:latin typeface="Book Antiqua" pitchFamily="18" charset="0"/>
              </a:rPr>
              <a:t>. ( п. 1.6.)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>
                <a:latin typeface="Book Antiqua" pitchFamily="18" charset="0"/>
              </a:rPr>
              <a:t>оказания помощи родителям (законным представителям) в воспитании детей, </a:t>
            </a:r>
            <a:r>
              <a:rPr lang="ru-RU" sz="2800" dirty="0" smtClean="0">
                <a:latin typeface="Book Antiqua" pitchFamily="18" charset="0"/>
              </a:rPr>
              <a:t>в </a:t>
            </a:r>
            <a:r>
              <a:rPr lang="ru-RU" sz="2800" dirty="0">
                <a:latin typeface="Book Antiqua" pitchFamily="18" charset="0"/>
              </a:rPr>
              <a:t>развитии индивидуальных способностей и необходимой коррекции нарушений их развития</a:t>
            </a:r>
            <a:r>
              <a:rPr lang="ru-RU" sz="2800" dirty="0" smtClean="0">
                <a:latin typeface="Book Antiqua" pitchFamily="18" charset="0"/>
              </a:rPr>
              <a:t>. (п.1.7.)</a:t>
            </a:r>
            <a:endParaRPr lang="ru-RU" sz="2800" dirty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3200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ЦЕЛЬ В СООТВТЕТСТВИИ С ФГОС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8000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76"/>
          <p:cNvSpPr txBox="1">
            <a:spLocks/>
          </p:cNvSpPr>
          <p:nvPr/>
        </p:nvSpPr>
        <p:spPr>
          <a:xfrm>
            <a:off x="539552" y="2276872"/>
            <a:ext cx="8215312" cy="2677656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 взаимодействие </a:t>
            </a:r>
            <a:r>
              <a:rPr lang="ru-RU" sz="2400" dirty="0"/>
              <a:t>с родителями (законными представителями) 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Условие, необходимое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для создания социальной ситуации развития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детей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8000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76"/>
          <p:cNvSpPr txBox="1">
            <a:spLocks/>
          </p:cNvSpPr>
          <p:nvPr/>
        </p:nvSpPr>
        <p:spPr>
          <a:xfrm>
            <a:off x="428625" y="1714500"/>
            <a:ext cx="8215312" cy="4893647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marL="0" indent="0"/>
            <a:r>
              <a:rPr lang="ru-RU" sz="2400" dirty="0" smtClean="0">
                <a:latin typeface="Times New Roman" pitchFamily="18" charset="0"/>
                <a:ea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</a:rPr>
              <a:t>Повышение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</a:rPr>
              <a:t> уровня компетентности родителей и </a:t>
            </a:r>
          </a:p>
          <a:p>
            <a:pPr marL="0" indent="0"/>
            <a:r>
              <a:rPr lang="en-US" sz="2400" dirty="0" smtClean="0">
                <a:latin typeface="Times New Roman" pitchFamily="18" charset="0"/>
                <a:ea typeface="Times New Roman" pitchFamily="18" charset="0"/>
              </a:rPr>
              <a:t>привлечение их к сотрудничеству в вопросах развития детей.</a:t>
            </a:r>
          </a:p>
          <a:p>
            <a:pPr marL="0" indent="0"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</a:rPr>
              <a:t>Обеспечение информационно – просветительской</a:t>
            </a:r>
          </a:p>
          <a:p>
            <a:pPr marL="0" indent="0"/>
            <a:r>
              <a:rPr lang="en-US" sz="2400" dirty="0" smtClean="0">
                <a:latin typeface="Times New Roman" pitchFamily="18" charset="0"/>
                <a:ea typeface="Times New Roman" pitchFamily="18" charset="0"/>
              </a:rPr>
              <a:t>поддержки выбора родителями направлений в развитии и воспитании по средством выработки компетентной</a:t>
            </a:r>
          </a:p>
          <a:p>
            <a:pPr marL="0" indent="0"/>
            <a:r>
              <a:rPr lang="en-US" sz="2400" dirty="0" smtClean="0">
                <a:latin typeface="Times New Roman" pitchFamily="18" charset="0"/>
                <a:ea typeface="Times New Roman" pitchFamily="18" charset="0"/>
              </a:rPr>
              <a:t>педагогической позиции по отношению к собственному </a:t>
            </a:r>
          </a:p>
          <a:p>
            <a:pPr marL="0" indent="0"/>
            <a:r>
              <a:rPr lang="en-US" sz="2400" dirty="0" smtClean="0">
                <a:latin typeface="Times New Roman" pitchFamily="18" charset="0"/>
                <a:ea typeface="Times New Roman" pitchFamily="18" charset="0"/>
              </a:rPr>
              <a:t>ребенку.</a:t>
            </a:r>
          </a:p>
          <a:p>
            <a:pPr marL="0" indent="0"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</a:rPr>
              <a:t> Создание условий для развития способностей ребенка в различных видах образовательной деятельности, обеспечение непрерывности подготовки к следующему образовательному этапу (школьное обучение)</a:t>
            </a:r>
          </a:p>
          <a:p>
            <a:pPr marL="0" indent="0"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</a:rPr>
              <a:t> Индивидуальная работа с семьями воспитанников, дифференцированный подход к семьям разного типа.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20688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Задачи взаимодействия с семьей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определяются образовательной программой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Доу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(примерной ОП)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340768"/>
            <a:ext cx="3587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http://www.firo.ru/?page_id=11684</a:t>
            </a:r>
            <a:endParaRPr lang="ru-RU" sz="1600" u="sng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 advTm="8000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9"/>
          <p:cNvGrpSpPr>
            <a:grpSpLocks/>
          </p:cNvGrpSpPr>
          <p:nvPr/>
        </p:nvGrpSpPr>
        <p:grpSpPr>
          <a:xfrm>
            <a:off x="1000125" y="2109787"/>
            <a:ext cx="2511425" cy="1931987"/>
            <a:chOff x="630" y="1329"/>
            <a:chExt cx="1582" cy="1217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 cstate="print"/>
            <a:stretch/>
          </p:blipFill>
          <p:spPr>
            <a:xfrm>
              <a:off x="630" y="1329"/>
              <a:ext cx="1582" cy="1217"/>
            </a:xfrm>
            <a:prstGeom prst="rect">
              <a:avLst/>
            </a:prstGeom>
            <a:noFill/>
          </p:spPr>
        </p:pic>
        <p:sp>
          <p:nvSpPr>
            <p:cNvPr id="82" name="Text Box 82"/>
            <p:cNvSpPr txBox="1">
              <a:spLocks/>
            </p:cNvSpPr>
            <p:nvPr/>
          </p:nvSpPr>
          <p:spPr>
            <a:xfrm>
              <a:off x="675" y="1350"/>
              <a:ext cx="1485" cy="1125"/>
            </a:xfrm>
            <a:prstGeom prst="rect">
              <a:avLst/>
            </a:prstGeom>
            <a:noFill/>
            <a:ln>
              <a:noFill/>
            </a:ln>
          </p:spPr>
          <p:txBody>
            <a:bodyPr numCol="1" anchor="ctr"/>
            <a:lstStyle/>
            <a:p>
              <a:pPr marL="0" indent="0" algn="ctr"/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</a:rPr>
                <a:t>Взаимодополнение</a:t>
              </a:r>
            </a:p>
            <a:p>
              <a:pPr marL="0" indent="0" algn="ctr"/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</a:rPr>
                <a:t>воздействия дошкольного</a:t>
              </a:r>
            </a:p>
            <a:p>
              <a:pPr marL="0" indent="0" algn="ctr"/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</a:rPr>
                <a:t>учреждения и семьи на детей</a:t>
              </a:r>
            </a:p>
          </p:txBody>
        </p:sp>
      </p:grpSp>
      <p:grpSp>
        <p:nvGrpSpPr>
          <p:cNvPr id="83" name="Group 83"/>
          <p:cNvGrpSpPr>
            <a:grpSpLocks/>
          </p:cNvGrpSpPr>
          <p:nvPr/>
        </p:nvGrpSpPr>
        <p:grpSpPr>
          <a:xfrm>
            <a:off x="4821237" y="2109787"/>
            <a:ext cx="2682875" cy="1998662"/>
            <a:chOff x="3037" y="1329"/>
            <a:chExt cx="1690" cy="1259"/>
          </a:xfrm>
        </p:grpSpPr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3" cstate="print"/>
            <a:stretch/>
          </p:blipFill>
          <p:spPr>
            <a:xfrm>
              <a:off x="3037" y="1329"/>
              <a:ext cx="1690" cy="1259"/>
            </a:xfrm>
            <a:prstGeom prst="rect">
              <a:avLst/>
            </a:prstGeom>
            <a:noFill/>
          </p:spPr>
        </p:pic>
        <p:sp>
          <p:nvSpPr>
            <p:cNvPr id="86" name="Text Box 86"/>
            <p:cNvSpPr txBox="1">
              <a:spLocks/>
            </p:cNvSpPr>
            <p:nvPr/>
          </p:nvSpPr>
          <p:spPr>
            <a:xfrm>
              <a:off x="3105" y="1350"/>
              <a:ext cx="1530" cy="1170"/>
            </a:xfrm>
            <a:prstGeom prst="rect">
              <a:avLst/>
            </a:prstGeom>
            <a:noFill/>
            <a:ln>
              <a:noFill/>
            </a:ln>
          </p:spPr>
          <p:txBody>
            <a:bodyPr numCol="1" anchor="ctr"/>
            <a:lstStyle/>
            <a:p>
              <a:pPr marL="0" indent="0" algn="ctr"/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</a:rPr>
                <a:t>Дифференцированный подход к работе с родителями с учетом</a:t>
              </a:r>
            </a:p>
            <a:p>
              <a:pPr marL="0" indent="0" algn="ctr"/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</a:rPr>
                <a:t>многоаспектной специфики каждой семьи</a:t>
              </a:r>
            </a:p>
          </p:txBody>
        </p:sp>
      </p:grpSp>
      <p:grpSp>
        <p:nvGrpSpPr>
          <p:cNvPr id="87" name="Group 87"/>
          <p:cNvGrpSpPr>
            <a:grpSpLocks/>
          </p:cNvGrpSpPr>
          <p:nvPr/>
        </p:nvGrpSpPr>
        <p:grpSpPr>
          <a:xfrm>
            <a:off x="2609850" y="4151312"/>
            <a:ext cx="3400425" cy="2176462"/>
            <a:chOff x="1644" y="2615"/>
            <a:chExt cx="2142" cy="1371"/>
          </a:xfrm>
        </p:grpSpPr>
        <p:pic>
          <p:nvPicPr>
            <p:cNvPr id="88" name="Picture 88"/>
            <p:cNvPicPr>
              <a:picLocks noChangeAspect="1"/>
            </p:cNvPicPr>
            <p:nvPr/>
          </p:nvPicPr>
          <p:blipFill>
            <a:blip r:embed="rId4" cstate="print"/>
            <a:stretch/>
          </p:blipFill>
          <p:spPr>
            <a:xfrm>
              <a:off x="1644" y="2615"/>
              <a:ext cx="2142" cy="1371"/>
            </a:xfrm>
            <a:prstGeom prst="rect">
              <a:avLst/>
            </a:prstGeom>
            <a:noFill/>
          </p:spPr>
        </p:pic>
        <p:sp>
          <p:nvSpPr>
            <p:cNvPr id="90" name="Text Box 90"/>
            <p:cNvSpPr txBox="1">
              <a:spLocks/>
            </p:cNvSpPr>
            <p:nvPr/>
          </p:nvSpPr>
          <p:spPr>
            <a:xfrm>
              <a:off x="1710" y="2655"/>
              <a:ext cx="1980" cy="1260"/>
            </a:xfrm>
            <a:prstGeom prst="rect">
              <a:avLst/>
            </a:prstGeom>
            <a:noFill/>
            <a:ln>
              <a:noFill/>
            </a:ln>
          </p:spPr>
          <p:txBody>
            <a:bodyPr numCol="1" anchor="ctr"/>
            <a:lstStyle/>
            <a:p>
              <a:pPr marL="0" indent="0" algn="ctr"/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</a:rPr>
                <a:t>Организации совместной</a:t>
              </a:r>
            </a:p>
            <a:p>
              <a:pPr marL="0" indent="0" algn="ctr"/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</a:rPr>
                <a:t>деятельности взрослых и детей в дошкольном учреждении и в семье, подход к родителям как к активным субъектам образовательного процесса</a:t>
              </a:r>
            </a:p>
          </p:txBody>
        </p:sp>
      </p:grpSp>
      <p:cxnSp>
        <p:nvCxnSpPr>
          <p:cNvPr id="91" name="Connector 91"/>
          <p:cNvCxnSpPr/>
          <p:nvPr/>
        </p:nvCxnSpPr>
        <p:spPr>
          <a:xfrm rot="16200000" flipH="1">
            <a:off x="4714875" y="1428750"/>
            <a:ext cx="642937" cy="642937"/>
          </a:xfrm>
          <a:prstGeom prst="straightConnector1">
            <a:avLst/>
          </a:prstGeom>
          <a:noFill/>
          <a:ln>
            <a:solidFill>
              <a:srgbClr val="5B9B27"/>
            </a:solidFill>
            <a:round/>
            <a:headEnd type="none"/>
            <a:tailEnd type="arrow"/>
          </a:ln>
        </p:spPr>
      </p:cxnSp>
      <p:cxnSp>
        <p:nvCxnSpPr>
          <p:cNvPr id="93" name="Connector 93"/>
          <p:cNvCxnSpPr/>
          <p:nvPr/>
        </p:nvCxnSpPr>
        <p:spPr>
          <a:xfrm rot="5400000">
            <a:off x="2751137" y="1463675"/>
            <a:ext cx="642937" cy="571500"/>
          </a:xfrm>
          <a:prstGeom prst="straightConnector1">
            <a:avLst/>
          </a:prstGeom>
          <a:noFill/>
          <a:ln>
            <a:solidFill>
              <a:srgbClr val="5B9B27"/>
            </a:solidFill>
            <a:round/>
            <a:headEnd type="none"/>
            <a:tailEnd type="arrow"/>
          </a:ln>
        </p:spPr>
      </p:cxnSp>
      <p:cxnSp>
        <p:nvCxnSpPr>
          <p:cNvPr id="95" name="Connector 95"/>
          <p:cNvCxnSpPr/>
          <p:nvPr/>
        </p:nvCxnSpPr>
        <p:spPr>
          <a:xfrm rot="5400000">
            <a:off x="2784475" y="2714625"/>
            <a:ext cx="2859087" cy="1587"/>
          </a:xfrm>
          <a:prstGeom prst="straightConnector1">
            <a:avLst/>
          </a:prstGeom>
          <a:noFill/>
          <a:ln>
            <a:solidFill>
              <a:srgbClr val="5B9B27"/>
            </a:solidFill>
            <a:round/>
            <a:headEnd type="none"/>
            <a:tailEnd type="arrow"/>
          </a:ln>
        </p:spPr>
      </p:cxnSp>
      <p:sp>
        <p:nvSpPr>
          <p:cNvPr id="15" name="Прямоугольник 14"/>
          <p:cNvSpPr/>
          <p:nvPr/>
        </p:nvSpPr>
        <p:spPr>
          <a:xfrm>
            <a:off x="683568" y="76470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принципы: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8000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99"/>
          <p:cNvSpPr>
            <a:spLocks/>
          </p:cNvSpPr>
          <p:nvPr/>
        </p:nvSpPr>
        <p:spPr>
          <a:xfrm>
            <a:off x="428625" y="1714500"/>
            <a:ext cx="2714625" cy="1071562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приобщение  к педагогическому процессу</a:t>
            </a:r>
          </a:p>
        </p:txBody>
      </p:sp>
      <p:sp>
        <p:nvSpPr>
          <p:cNvPr id="100" name="Text Box 100"/>
          <p:cNvSpPr>
            <a:spLocks/>
          </p:cNvSpPr>
          <p:nvPr/>
        </p:nvSpPr>
        <p:spPr>
          <a:xfrm>
            <a:off x="2071687" y="2857500"/>
            <a:ext cx="2714625" cy="1071562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расширение сферы участия родителей в организации жизни ДОУ</a:t>
            </a:r>
          </a:p>
        </p:txBody>
      </p:sp>
      <p:sp>
        <p:nvSpPr>
          <p:cNvPr id="101" name="Text Box 101"/>
          <p:cNvSpPr>
            <a:spLocks/>
          </p:cNvSpPr>
          <p:nvPr/>
        </p:nvSpPr>
        <p:spPr>
          <a:xfrm>
            <a:off x="3000375" y="4071937"/>
            <a:ext cx="2714625" cy="1071562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информационно – педагогические материалы, выставки детских работ</a:t>
            </a:r>
          </a:p>
        </p:txBody>
      </p:sp>
      <p:sp>
        <p:nvSpPr>
          <p:cNvPr id="102" name="Text Box 102"/>
          <p:cNvSpPr>
            <a:spLocks/>
          </p:cNvSpPr>
          <p:nvPr/>
        </p:nvSpPr>
        <p:spPr>
          <a:xfrm>
            <a:off x="4929187" y="5214937"/>
            <a:ext cx="2714625" cy="1357312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объединение усилий в совместной деятельности по воспитанию и развитию ребенка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9269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Взаимодействие педагога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                           с родителями через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8000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Box 105"/>
          <p:cNvSpPr>
            <a:spLocks/>
          </p:cNvSpPr>
          <p:nvPr/>
        </p:nvSpPr>
        <p:spPr>
          <a:xfrm>
            <a:off x="642937" y="2143125"/>
            <a:ext cx="3643312" cy="1357312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</a:rPr>
              <a:t>Коллективные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– общие и групповые родительские собрания, консультации, лекции, школа молодых родителей, педагогические кружки.</a:t>
            </a:r>
          </a:p>
        </p:txBody>
      </p:sp>
      <p:sp>
        <p:nvSpPr>
          <p:cNvPr id="106" name="Text Box 106"/>
          <p:cNvSpPr>
            <a:spLocks/>
          </p:cNvSpPr>
          <p:nvPr/>
        </p:nvSpPr>
        <p:spPr>
          <a:xfrm>
            <a:off x="2428875" y="3714750"/>
            <a:ext cx="3643312" cy="1357312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</a:rPr>
              <a:t>Индивидуальные</a:t>
            </a: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 – консультации эпизодические и систематические, по запросам родителей, индивидуальные беседы.</a:t>
            </a:r>
          </a:p>
        </p:txBody>
      </p:sp>
      <p:sp>
        <p:nvSpPr>
          <p:cNvPr id="107" name="Text Box 107"/>
          <p:cNvSpPr>
            <a:spLocks/>
          </p:cNvSpPr>
          <p:nvPr/>
        </p:nvSpPr>
        <p:spPr>
          <a:xfrm>
            <a:off x="4286250" y="5286375"/>
            <a:ext cx="3643312" cy="1357312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</a:rPr>
              <a:t>Наглядные</a:t>
            </a: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 – памятки, тематические выставки, папки- передвижки, ширмы, информационные стенды.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90872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Традиционные формы работы с родителями: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8000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Box 110"/>
          <p:cNvSpPr>
            <a:spLocks/>
          </p:cNvSpPr>
          <p:nvPr/>
        </p:nvSpPr>
        <p:spPr>
          <a:xfrm>
            <a:off x="285750" y="2286000"/>
            <a:ext cx="3786187" cy="1285875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/>
            <a:r>
              <a:rPr lang="en-US" b="1" dirty="0" smtClean="0">
                <a:latin typeface="Times New Roman" pitchFamily="18" charset="0"/>
                <a:ea typeface="Times New Roman" pitchFamily="18" charset="0"/>
              </a:rPr>
              <a:t>Информационно - аналитическое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– (анкетирование, тестирование, опрос, «почтовый ящик»</a:t>
            </a:r>
          </a:p>
        </p:txBody>
      </p:sp>
      <p:sp>
        <p:nvSpPr>
          <p:cNvPr id="111" name="Text Box 111"/>
          <p:cNvSpPr>
            <a:spLocks/>
          </p:cNvSpPr>
          <p:nvPr/>
        </p:nvSpPr>
        <p:spPr>
          <a:xfrm>
            <a:off x="4500562" y="2286000"/>
            <a:ext cx="3643312" cy="1285875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b="1" dirty="0" smtClean="0">
                <a:latin typeface="Times New Roman" pitchFamily="18" charset="0"/>
                <a:ea typeface="Times New Roman" pitchFamily="18" charset="0"/>
              </a:rPr>
              <a:t>  Познавательное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–</a:t>
            </a:r>
          </a:p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(родительские гостиные, нетрадиционные собрания, экскурсии)</a:t>
            </a:r>
          </a:p>
        </p:txBody>
      </p:sp>
      <p:sp>
        <p:nvSpPr>
          <p:cNvPr id="112" name="Text Box 112"/>
          <p:cNvSpPr>
            <a:spLocks/>
          </p:cNvSpPr>
          <p:nvPr/>
        </p:nvSpPr>
        <p:spPr>
          <a:xfrm>
            <a:off x="357187" y="4357687"/>
            <a:ext cx="3643312" cy="1285875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b="1" dirty="0" smtClean="0">
                <a:latin typeface="Times New Roman" pitchFamily="18" charset="0"/>
                <a:ea typeface="Times New Roman" pitchFamily="18" charset="0"/>
              </a:rPr>
              <a:t>  Наглядно – информационное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–</a:t>
            </a:r>
          </a:p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(через родительские уголки, папки – передвижки, мини – библиотека, выпуск газеты)</a:t>
            </a:r>
          </a:p>
        </p:txBody>
      </p:sp>
      <p:sp>
        <p:nvSpPr>
          <p:cNvPr id="113" name="Text Box 113"/>
          <p:cNvSpPr>
            <a:spLocks/>
          </p:cNvSpPr>
          <p:nvPr/>
        </p:nvSpPr>
        <p:spPr>
          <a:xfrm>
            <a:off x="4500562" y="4357687"/>
            <a:ext cx="3643312" cy="1285875"/>
          </a:xfrm>
          <a:prstGeom prst="roundRect">
            <a:avLst>
              <a:gd name="adj" fmla="val 16667"/>
            </a:avLst>
          </a:prstGeom>
          <a:solidFill>
            <a:srgbClr val="FBD0E4"/>
          </a:solidFill>
          <a:ln w="25400">
            <a:solidFill>
              <a:srgbClr val="5C9929"/>
            </a:solidFill>
            <a:round/>
            <a:headEnd/>
            <a:tailEnd/>
          </a:ln>
        </p:spPr>
        <p:txBody>
          <a:bodyPr numCol="1" anchor="ctr"/>
          <a:lstStyle/>
          <a:p>
            <a:pPr marL="0" indent="0" algn="ctr"/>
            <a:r>
              <a:rPr lang="en-US" b="1" dirty="0" smtClean="0">
                <a:latin typeface="Times New Roman" pitchFamily="18" charset="0"/>
                <a:ea typeface="Times New Roman" pitchFamily="18" charset="0"/>
              </a:rPr>
              <a:t>  Досуговое – </a:t>
            </a:r>
          </a:p>
          <a:p>
            <a:pPr marL="0" indent="0" algn="ctr"/>
            <a:r>
              <a:rPr lang="en-US" dirty="0" smtClean="0">
                <a:latin typeface="Times New Roman" pitchFamily="18" charset="0"/>
                <a:ea typeface="Times New Roman" pitchFamily="18" charset="0"/>
              </a:rPr>
              <a:t>(праздники, акции)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7647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Направления по вовлечению родителей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в совместную деятельность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8000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15"/>
          <p:cNvSpPr>
            <a:spLocks noGrp="1"/>
          </p:cNvSpPr>
          <p:nvPr>
            <p:ph type="body"/>
          </p:nvPr>
        </p:nvSpPr>
        <p:spPr>
          <a:xfrm>
            <a:off x="457200" y="1571625"/>
            <a:ext cx="4040187" cy="571500"/>
          </a:xfrm>
          <a:prstGeom prst="rect">
            <a:avLst/>
          </a:prstGeom>
          <a:solidFill>
            <a:srgbClr val="FBD0E4">
              <a:alpha val="99998"/>
            </a:srgbClr>
          </a:solidFill>
        </p:spPr>
        <p:txBody>
          <a:bodyPr wrap="square" lIns="45720" tIns="0" rIns="45720" bIns="0" numCol="1" anchor="ctr"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Традиционные формы</a:t>
            </a:r>
          </a:p>
        </p:txBody>
      </p:sp>
      <p:sp>
        <p:nvSpPr>
          <p:cNvPr id="116" name="Text Box 116"/>
          <p:cNvSpPr>
            <a:spLocks noGrp="1"/>
          </p:cNvSpPr>
          <p:nvPr>
            <p:ph type="body" sz="half"/>
          </p:nvPr>
        </p:nvSpPr>
        <p:spPr>
          <a:xfrm>
            <a:off x="4645025" y="1571625"/>
            <a:ext cx="4041775" cy="571500"/>
          </a:xfrm>
          <a:prstGeom prst="rect">
            <a:avLst/>
          </a:prstGeom>
          <a:solidFill>
            <a:srgbClr val="FBD0E4">
              <a:alpha val="99998"/>
            </a:srgbClr>
          </a:solidFill>
        </p:spPr>
        <p:txBody>
          <a:bodyPr wrap="square" lIns="45720" tIns="0" rIns="45720" bIns="0" numCol="1" anchor="ctr"/>
          <a:lstStyle>
            <a:lvl1pPr>
              <a:defRPr lang="en-US" sz="2200" dirty="0" smtClean="0"/>
            </a:lvl1pPr>
            <a:lvl2pPr>
              <a:defRPr lang="en-US" sz="2000" dirty="0" smtClean="0"/>
            </a:lvl2pPr>
            <a:lvl3pPr>
              <a:defRPr lang="en-US" sz="19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pPr marL="0" indent="0" algn="ctr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Нетрадиционные формы</a:t>
            </a:r>
          </a:p>
        </p:txBody>
      </p:sp>
      <p:sp>
        <p:nvSpPr>
          <p:cNvPr id="117" name="Text Box 117"/>
          <p:cNvSpPr>
            <a:spLocks noGrp="1"/>
          </p:cNvSpPr>
          <p:nvPr>
            <p:ph sz="quarter"/>
          </p:nvPr>
        </p:nvSpPr>
        <p:spPr>
          <a:xfrm>
            <a:off x="457200" y="2214562"/>
            <a:ext cx="4040187" cy="4146550"/>
          </a:xfrm>
          <a:prstGeom prst="rect">
            <a:avLst/>
          </a:prstGeom>
        </p:spPr>
        <p:txBody>
          <a:bodyPr wrap="square" lIns="91440" tIns="0" rIns="91440" bIns="45720" numCol="1" anchor="t"/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700" dirty="0" smtClean="0"/>
            </a:lvl3pPr>
            <a:lvl4pPr>
              <a:defRPr lang="en-US" sz="1600" dirty="0" smtClean="0"/>
            </a:lvl4pPr>
            <a:lvl5pPr>
              <a:defRPr lang="en-US" sz="1600" dirty="0" smtClean="0"/>
            </a:lvl5pPr>
          </a:lstStyle>
          <a:p>
            <a:r>
              <a:rPr lang="en-US" sz="1800" dirty="0" smtClean="0"/>
              <a:t>Родительские собрания</a:t>
            </a:r>
          </a:p>
          <a:p>
            <a:r>
              <a:rPr lang="en-US" sz="1800" dirty="0" smtClean="0"/>
              <a:t>Консультации</a:t>
            </a:r>
          </a:p>
          <a:p>
            <a:r>
              <a:rPr lang="en-US" sz="1800" dirty="0" smtClean="0">
                <a:hlinkClick r:id="rId3"/>
              </a:rPr>
              <a:t>Анкетирование</a:t>
            </a:r>
            <a:endParaRPr lang="en-US" sz="1800" dirty="0" smtClean="0"/>
          </a:p>
          <a:p>
            <a:r>
              <a:rPr lang="en-US" sz="1800" dirty="0" smtClean="0"/>
              <a:t>Утренники</a:t>
            </a:r>
          </a:p>
          <a:p>
            <a:r>
              <a:rPr lang="en-US" sz="1800" dirty="0" smtClean="0"/>
              <a:t>Дни открытых дверей</a:t>
            </a:r>
          </a:p>
          <a:p>
            <a:r>
              <a:rPr lang="en-US" sz="1800" dirty="0" smtClean="0"/>
              <a:t>Оформление информационных стендов</a:t>
            </a:r>
          </a:p>
          <a:p>
            <a:r>
              <a:rPr lang="en-US" sz="1800" dirty="0" smtClean="0"/>
              <a:t>Посещение семьи ребенка</a:t>
            </a:r>
          </a:p>
        </p:txBody>
      </p:sp>
      <p:sp>
        <p:nvSpPr>
          <p:cNvPr id="118" name="Text Box 118"/>
          <p:cNvSpPr>
            <a:spLocks noGrp="1"/>
          </p:cNvSpPr>
          <p:nvPr>
            <p:ph sz="quarter"/>
          </p:nvPr>
        </p:nvSpPr>
        <p:spPr>
          <a:xfrm>
            <a:off x="4645025" y="2214562"/>
            <a:ext cx="4041775" cy="4146550"/>
          </a:xfrm>
          <a:prstGeom prst="rect">
            <a:avLst/>
          </a:prstGeom>
        </p:spPr>
        <p:txBody>
          <a:bodyPr wrap="square" lIns="91440" tIns="0" rIns="91440" bIns="45720" numCol="1" anchor="t"/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700" dirty="0" smtClean="0"/>
            </a:lvl3pPr>
            <a:lvl4pPr>
              <a:defRPr lang="en-US" sz="1600" dirty="0" smtClean="0"/>
            </a:lvl4pPr>
            <a:lvl5pPr>
              <a:defRPr lang="en-US" sz="1600" dirty="0" smtClean="0"/>
            </a:lvl5pPr>
          </a:lstStyle>
          <a:p>
            <a:r>
              <a:rPr lang="en-US" sz="1600" dirty="0" smtClean="0"/>
              <a:t>Информация о группе, детском саде на сайте в Интернете</a:t>
            </a:r>
          </a:p>
          <a:p>
            <a:r>
              <a:rPr lang="en-US" sz="1600" dirty="0" smtClean="0"/>
              <a:t>Вовлечение в спортивные и творческие конкурсы</a:t>
            </a:r>
          </a:p>
          <a:p>
            <a:r>
              <a:rPr lang="en-US" sz="1600" dirty="0" smtClean="0"/>
              <a:t>Презентация группы</a:t>
            </a:r>
          </a:p>
          <a:p>
            <a:r>
              <a:rPr lang="en-US" sz="1600" dirty="0" smtClean="0"/>
              <a:t>Концерты</a:t>
            </a:r>
          </a:p>
          <a:p>
            <a:r>
              <a:rPr lang="en-US" sz="1600" dirty="0" smtClean="0"/>
              <a:t>Тематические досуги</a:t>
            </a:r>
          </a:p>
          <a:p>
            <a:r>
              <a:rPr lang="en-US" sz="1600" dirty="0" smtClean="0"/>
              <a:t>Оформление стенгазет и буклетов</a:t>
            </a:r>
          </a:p>
          <a:p>
            <a:r>
              <a:rPr lang="en-US" sz="1600" dirty="0" smtClean="0"/>
              <a:t>Групповые встречи – практикумы, мастер – классы, круглые столы, дискуссии, видеопрезентации</a:t>
            </a:r>
          </a:p>
          <a:p>
            <a:r>
              <a:rPr lang="en-US" sz="1600" dirty="0" smtClean="0"/>
              <a:t>Почта доверия</a:t>
            </a:r>
          </a:p>
          <a:p>
            <a:r>
              <a:rPr lang="en-US" sz="1600" dirty="0" smtClean="0"/>
              <a:t>Театрализованные представления для детей с участием родителей</a:t>
            </a:r>
          </a:p>
          <a:p>
            <a:r>
              <a:rPr lang="en-US" sz="1600" dirty="0" smtClean="0"/>
              <a:t>Нетрадиционные собрания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83671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Формы взаимодействия с родителями: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11000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FFFFF"/>
      </a:accent3>
      <a:accent4>
        <a:srgbClr val="7FD13B"/>
      </a:accent4>
      <a:accent5>
        <a:srgbClr val="EA157A"/>
      </a:accent5>
      <a:accent6>
        <a:srgbClr val="FFFFF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1026</Words>
  <Application>Microsoft Office PowerPoint</Application>
  <PresentationFormat>Экран (4:3)</PresentationFormat>
  <Paragraphs>135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Родительские собрания</vt:lpstr>
      <vt:lpstr>    УЧАСТИЕ РОДИТЕЛЕЙ В СПОРТИВНЫХ ПРАЗДНИКАХ</vt:lpstr>
      <vt:lpstr>ТЕАТРАЛИЗОВАННЫЕ ПРЕДСТАВЛЕНИЯ</vt:lpstr>
      <vt:lpstr>УЧАСТИЕ В МЕРОПРИЯТИЯХ</vt:lpstr>
      <vt:lpstr> ПРОГУЛКИ «ВЫХОДНОГО ДНЯ»</vt:lpstr>
      <vt:lpstr>Конкурсы семейных работ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Yura Karnauh</dc:creator>
  <cp:lastModifiedBy>Admin</cp:lastModifiedBy>
  <cp:revision>46</cp:revision>
  <dcterms:modified xsi:type="dcterms:W3CDTF">5103-07-30T20:33:19Z</dcterms:modified>
</cp:coreProperties>
</file>