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72" r:id="rId2"/>
    <p:sldId id="269" r:id="rId3"/>
    <p:sldId id="273" r:id="rId4"/>
    <p:sldId id="259" r:id="rId5"/>
    <p:sldId id="260" r:id="rId6"/>
    <p:sldId id="274" r:id="rId7"/>
    <p:sldId id="276" r:id="rId8"/>
    <p:sldId id="261" r:id="rId9"/>
    <p:sldId id="262" r:id="rId10"/>
    <p:sldId id="264" r:id="rId11"/>
    <p:sldId id="265" r:id="rId12"/>
    <p:sldId id="277" r:id="rId13"/>
    <p:sldId id="275" r:id="rId14"/>
    <p:sldId id="266" r:id="rId15"/>
    <p:sldId id="267" r:id="rId16"/>
    <p:sldId id="268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06E26"/>
    <a:srgbClr val="F34639"/>
    <a:srgbClr val="F39211"/>
    <a:srgbClr val="F1BEB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63961" autoAdjust="0"/>
  </p:normalViewPr>
  <p:slideViewPr>
    <p:cSldViewPr>
      <p:cViewPr>
        <p:scale>
          <a:sx n="73" d="100"/>
          <a:sy n="73" d="100"/>
        </p:scale>
        <p:origin x="-27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151C6-8636-4740-9DF9-0C65D8E6AB2F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98C9-BA06-4DAD-9753-EB666CD96E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395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06E02-7CDE-483B-9B5E-042275DEE40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835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6141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393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672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375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4384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970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173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6624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98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BCA240D-D8F4-490A-8735-B37BB9D18E07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AFBED7-143F-4D8F-AD6E-EE122A2688A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529" y="0"/>
            <a:ext cx="919552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886200"/>
            <a:ext cx="6572296" cy="91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55\Desktop\оформление\Садик 55 ФОТО\127_PANA\P1270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484784"/>
            <a:ext cx="6204181" cy="4653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775" y="346336"/>
            <a:ext cx="8280920" cy="11384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Художественно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- эстетическое воспитание</a:t>
            </a:r>
          </a:p>
        </p:txBody>
      </p:sp>
      <p:pic>
        <p:nvPicPr>
          <p:cNvPr id="14338" name="Picture 2" descr="https://55.tvoysadik.ru/upload/ts55_new/images/thumb/96/0b/960ba2ed607b4997f6bd5adc3c53410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328" y="5566356"/>
            <a:ext cx="1143126" cy="1143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31907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16632"/>
            <a:ext cx="8305800" cy="64807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Международный конкурс «Мой успех»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38999" y="6372036"/>
            <a:ext cx="2786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Кондрашева</a:t>
            </a:r>
            <a:r>
              <a:rPr lang="ru-RU" dirty="0">
                <a:solidFill>
                  <a:srgbClr val="00B0F0"/>
                </a:solidFill>
              </a:rPr>
              <a:t> Ева!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866436-37C9-4F61-8039-7CC153AAC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05" y="1120847"/>
            <a:ext cx="2786082" cy="495303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C820A9-D735-482E-BEA7-E6C473EA9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0847"/>
            <a:ext cx="3534134" cy="49950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6455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700C49-696E-4DFF-A8F5-B1AC85456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4369"/>
            <a:ext cx="2719502" cy="203962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BD294C-A271-44A1-BC4E-0DE7B1487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3" y="2780927"/>
            <a:ext cx="2661839" cy="14972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9E18F3-82F0-423D-9B7C-26B9EC74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65" y="1101340"/>
            <a:ext cx="2688298" cy="151216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32DFD6-E1D0-45C5-86E1-CB50CE00DC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38" y="2804548"/>
            <a:ext cx="2938607" cy="165296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B74B0FF6-560F-4D5F-AB29-63381F6CBC53}"/>
              </a:ext>
            </a:extLst>
          </p:cNvPr>
          <p:cNvSpPr txBox="1">
            <a:spLocks/>
          </p:cNvSpPr>
          <p:nvPr/>
        </p:nvSpPr>
        <p:spPr>
          <a:xfrm>
            <a:off x="2262613" y="296297"/>
            <a:ext cx="4829261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Мы любим творить!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F0AC19-A058-4D8B-83E6-71D99B1A4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10451" y="944369"/>
            <a:ext cx="2823835" cy="158840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0F369E-997D-48E6-894F-0723CBF3B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439" y="3128190"/>
            <a:ext cx="2651787" cy="149163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EF13704-C070-4BF5-939D-DA6D8F4103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0" y="4742947"/>
            <a:ext cx="2586006" cy="193950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7D69669-2540-496A-9E7C-AD2C5334A8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99" y="4718279"/>
            <a:ext cx="2651787" cy="198884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FDA4EF-AFEC-4400-8081-AD1DD8FC2A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43" y="4579351"/>
            <a:ext cx="1563638" cy="208485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15BF38-6144-4095-BE52-844D9139C9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28" y="4548068"/>
            <a:ext cx="1563638" cy="208485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6234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Мы любим </a:t>
            </a:r>
            <a:r>
              <a:rPr lang="ru-RU" sz="4000" dirty="0" smtClean="0">
                <a:latin typeface="Monotype Corsiva" pitchFamily="66" charset="0"/>
              </a:rPr>
              <a:t>театр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Ставим сказки сами, шьем костюмы, изготавливаем декорации и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сотрудничаем с Муниципальным театром  балета Щелкунчик</a:t>
            </a:r>
            <a:r>
              <a:rPr lang="ru-RU" sz="4000" dirty="0" smtClean="0">
                <a:latin typeface="Monotype Corsiva" pitchFamily="66" charset="0"/>
              </a:rPr>
              <a:t/>
            </a:r>
            <a:br>
              <a:rPr lang="ru-RU" sz="4000" dirty="0" smtClean="0">
                <a:latin typeface="Monotype Corsiva" pitchFamily="66" charset="0"/>
              </a:rPr>
            </a:b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1026" name="Picture 2" descr="C:\Users\Миша\Downloads\DSC_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14554"/>
            <a:ext cx="1571636" cy="2794020"/>
          </a:xfrm>
          <a:prstGeom prst="rect">
            <a:avLst/>
          </a:prstGeom>
          <a:noFill/>
        </p:spPr>
      </p:pic>
      <p:pic>
        <p:nvPicPr>
          <p:cNvPr id="1029" name="Picture 5" descr="C:\Users\Миша\Downloads\DSC_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2214554"/>
            <a:ext cx="1567172" cy="2786082"/>
          </a:xfrm>
          <a:prstGeom prst="rect">
            <a:avLst/>
          </a:prstGeom>
          <a:noFill/>
        </p:spPr>
      </p:pic>
      <p:pic>
        <p:nvPicPr>
          <p:cNvPr id="1030" name="Picture 6" descr="C:\Users\Миша\Downloads\IMG_20200113_212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000240"/>
            <a:ext cx="3678741" cy="129905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lc="http://schemas.openxmlformats.org/drawingml/2006/lockedCanvas" id="{EC88B423-F67A-4365-8485-34A6962810D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643174" y="3643314"/>
            <a:ext cx="3857652" cy="24931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421C65E-5B1F-4AF7-924F-69DBD4BF0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652" y="188640"/>
            <a:ext cx="7854696" cy="84488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елочной игрушки «Чудо-дерево», посвященный творчеству К.И. Чуковского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65464B-54DD-4026-9E22-17A097C7D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3522"/>
            <a:ext cx="4136584" cy="43396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55A4A85-27DE-4CBF-B20C-1ECA88596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3522"/>
            <a:ext cx="4057376" cy="55800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73958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49364"/>
            <a:ext cx="8929718" cy="443332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вернисаж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75C6C8-0ABE-485A-BB60-36F25A88A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0" y="674580"/>
            <a:ext cx="2721941" cy="204145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51AC97-7F5A-4378-A7C7-7D58ED79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3" r="13775"/>
          <a:stretch/>
        </p:blipFill>
        <p:spPr>
          <a:xfrm>
            <a:off x="3253831" y="755888"/>
            <a:ext cx="3119055" cy="244827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A56DF2-E172-47CF-8EE3-DC6724B942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5" t="1649" r="3015"/>
          <a:stretch/>
        </p:blipFill>
        <p:spPr>
          <a:xfrm>
            <a:off x="236793" y="2900050"/>
            <a:ext cx="2961811" cy="174369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38DD9A-A8F5-48A8-9512-A44C700AA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0847" y="4165391"/>
            <a:ext cx="3159194" cy="177704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C023B6-AF33-4E5C-9F06-26A581366E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63" r="13775"/>
          <a:stretch/>
        </p:blipFill>
        <p:spPr>
          <a:xfrm>
            <a:off x="6605026" y="692696"/>
            <a:ext cx="2425965" cy="175036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B5D6938-6CA0-42B6-BF2A-F520E52950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85974"/>
            <a:ext cx="2880382" cy="192772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E4595BB-6B90-47D8-B961-8900F76602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87" r="9264"/>
          <a:stretch/>
        </p:blipFill>
        <p:spPr>
          <a:xfrm>
            <a:off x="6511796" y="2610778"/>
            <a:ext cx="2612424" cy="180416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53C650A-7F23-498B-A034-4DBEF8211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5" r="4327"/>
          <a:stretch/>
        </p:blipFill>
        <p:spPr>
          <a:xfrm>
            <a:off x="6008355" y="4705264"/>
            <a:ext cx="3022636" cy="192772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40005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9512" y="347019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3B9A3D-DF09-497E-9DC6-2FF426199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" y="1150075"/>
            <a:ext cx="1706608" cy="234888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19B559-CCDD-4B46-9498-F1CDA7F6D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54016"/>
            <a:ext cx="1657669" cy="234887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ED56430-B022-4923-8F89-633087B846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18124"/>
            <a:ext cx="1670308" cy="234887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45C35A3-C4BF-4B64-A2CB-426B70C5C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43513"/>
            <a:ext cx="1706607" cy="235544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45E0A5B-77BB-472F-B323-D15F6C6B9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53370"/>
            <a:ext cx="1660546" cy="234886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1143923-8073-4F3B-9C5A-CB42D9D58E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6" y="3717032"/>
            <a:ext cx="1665193" cy="235544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AF06A8A-1FD0-4492-8337-0DD66591FC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5" y="3717032"/>
            <a:ext cx="1670309" cy="236267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4C3EBF1-D7D2-4431-B273-6799B52937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95" y="3759689"/>
            <a:ext cx="1640153" cy="232002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B643A91-B4EF-4A12-BD21-ABD645EF9A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42" y="3717032"/>
            <a:ext cx="1678696" cy="231692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37E77C3-F464-46EE-AF57-FB2A185B74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77" y="3688826"/>
            <a:ext cx="1700571" cy="240548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C2318BEB-48CE-46A1-8E76-BC68F038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260648"/>
            <a:ext cx="4191001" cy="64807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13871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529" y="0"/>
            <a:ext cx="9195529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33525" y="3276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844" y="4095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2754" y="40479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F2BC8ED-47A0-4317-8CF5-708DAFB8D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3" y="411218"/>
            <a:ext cx="8687553" cy="60355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3465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529" y="0"/>
            <a:ext cx="9195529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A84CFC-42E8-4735-9C44-6242671EF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936">
            <a:off x="708308" y="1125661"/>
            <a:ext cx="7772356" cy="4371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4" y="5857892"/>
            <a:ext cx="9099026" cy="803633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br>
              <a:rPr lang="ru-RU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70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529" y="0"/>
            <a:ext cx="9195529" cy="6858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C35A35-88B8-4F12-BC45-CC4F26E10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692696"/>
            <a:ext cx="82089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художественно-эстетическое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развитие?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/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Система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, направленных на выработку и совершенствование в человеке способности воспринимать, правильно понимать, ценить и создавать прекрасное и возвышенное в искусстве. (Краткий словарь по эстетике )</a:t>
            </a:r>
          </a:p>
          <a:p>
            <a:pPr algn="just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Целенаправленный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формирования творчески активной личности ребёнка, способного воспринимать и оценивать прекрасное, трагическое, комическое, безобразное в жизни и искусстве, жить, творить по «законам красоты». (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Н.Сакулина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92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529" y="0"/>
            <a:ext cx="9195529" cy="6858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F34C9C8-24AE-4550-B4C2-A8CD8C1A6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8208912" cy="722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</a:p>
          <a:p>
            <a:pPr algn="just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Организация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 и деятельности детей, способствующая развитию эстетических чувств ребенка, формированию представлений и знаний о прекрасном в жизни и искусстве, эстетических оценок и эстетического отношения со всему, что нас окружает.</a:t>
            </a:r>
          </a:p>
          <a:p>
            <a:pPr algn="just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Результатом эстетического воспитания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эстетическое развитие.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ea typeface="Times New Roman" panose="02020603050405020304" pitchFamily="18" charset="0"/>
              </a:rPr>
              <a:t>За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дачи эстетического воспитания:</a:t>
            </a:r>
            <a:endParaRPr lang="ru-RU" sz="16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Формировать эстетического </a:t>
            </a:r>
            <a:r>
              <a:rPr lang="ru-RU" sz="1600" b="1" dirty="0">
                <a:solidFill>
                  <a:srgbClr val="002060"/>
                </a:solidFill>
              </a:rPr>
              <a:t>отношения к миру.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развивать </a:t>
            </a:r>
            <a:r>
              <a:rPr lang="ru-RU" sz="1600" b="1" dirty="0">
                <a:solidFill>
                  <a:srgbClr val="002060"/>
                </a:solidFill>
              </a:rPr>
              <a:t>умение видеть и чувствовать красоту в природе, поступках, искусстве, понимать прекрасное; воспитывать художественный вкус, потребность в познании прекрасного.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формировать  </a:t>
            </a:r>
            <a:r>
              <a:rPr lang="ru-RU" sz="1600" b="1" dirty="0">
                <a:solidFill>
                  <a:srgbClr val="002060"/>
                </a:solidFill>
              </a:rPr>
              <a:t>художественных умений  в области разных искусств: обучение детей рисованию, лепке, конструированию, пению, развитию словесного творчества, движению под музыку.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Принципы: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эстетическое воспитание осуществляется во взаимосвязи со всей воспитательно-образовательной работой в дошкольном учреждении;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детское творчество связано с жизнью, эта связь обогащает содержание детской художественной деятельности;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вариативность содержания, форм и методов художественной деятельности;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</a:rPr>
              <a:t>индивидуальный подход в эстетическом воспитании, основанный на выявлении индивидуальных различий детей и определении оптимальных путей развития творческих способностей каждого ребенка. </a:t>
            </a:r>
          </a:p>
          <a:p>
            <a:endParaRPr lang="ru-RU" dirty="0"/>
          </a:p>
          <a:p>
            <a:endParaRPr lang="ru-RU" i="1" dirty="0"/>
          </a:p>
          <a:p>
            <a:pPr indent="228600" algn="just">
              <a:lnSpc>
                <a:spcPct val="150000"/>
              </a:lnSpc>
            </a:pPr>
            <a:endParaRPr lang="ru-RU" dirty="0"/>
          </a:p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61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7949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Конкурс - выставка «Спасибо за мирное небо»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44" y="3143248"/>
            <a:ext cx="26642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«Дом мечты для моей семьи»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9348" y="3365019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Гарафутдинова</a:t>
            </a:r>
            <a:r>
              <a:rPr lang="ru-RU" dirty="0">
                <a:solidFill>
                  <a:srgbClr val="00B0F0"/>
                </a:solidFill>
              </a:rPr>
              <a:t> Алина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2654" y="3116365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Шихалев</a:t>
            </a:r>
            <a:r>
              <a:rPr lang="ru-RU" dirty="0">
                <a:solidFill>
                  <a:srgbClr val="00B0F0"/>
                </a:solidFill>
              </a:rPr>
              <a:t> Сеня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282" y="6211669"/>
            <a:ext cx="26642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Оформление территории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7554" y="6211669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Алиева Эвелина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9704" y="6211669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Николаева Милена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1BAA72-F344-4CFC-AC8F-AC17EDB9A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37" y="3975976"/>
            <a:ext cx="2848092" cy="20224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03EE40-65EA-4D07-8A66-4F7B8E22B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32" y="1064910"/>
            <a:ext cx="2970476" cy="2214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117AA4-0CF3-43DC-9F44-C13AE653BC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25" y="1036008"/>
            <a:ext cx="2832324" cy="19708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4DD5202-A334-4AC4-BA90-D45963E00C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86" y="3918055"/>
            <a:ext cx="2962335" cy="210243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963D19B-0512-43D3-A95F-5C2668080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" y="1043876"/>
            <a:ext cx="2822750" cy="20178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E5FC579-9685-4E63-AC92-389E0D7B98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9" y="3941455"/>
            <a:ext cx="2825824" cy="2001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0982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E83229-475F-44CD-9062-8B25C4322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0" y="1796599"/>
            <a:ext cx="2955048" cy="424847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626A0C-606E-43B3-B6D6-D918DC042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09" y="1599987"/>
            <a:ext cx="2126624" cy="159496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93F949-51A8-4601-8E68-77DE6158CB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17" y="4266014"/>
            <a:ext cx="2056800" cy="15426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B76311F-212B-4397-A785-D70B3893E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16" y="407510"/>
            <a:ext cx="8309568" cy="810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94CA7D-77ED-4630-82EC-17AA7F5D12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98" y="1327152"/>
            <a:ext cx="2955048" cy="214063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322D4C-0B0F-4CF8-8F55-8520435264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86" y="3663046"/>
            <a:ext cx="1465617" cy="260554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5AF2E8-FD0E-4BCD-AEEC-99ED95BD07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45" y="3734649"/>
            <a:ext cx="1501727" cy="266973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3833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31876C-0DAE-41F1-919C-6BB46DECE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0111078-611C-4A86-A099-F58D05126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651" y="116632"/>
            <a:ext cx="7854696" cy="96716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Областной и городской конкурсы детского творчества,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посвященные 70-летию победы в Великой Отечественной войне, 25-летию МЧС России и 55-летию ВДПО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445612-9101-47B6-B413-947E51AA4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75" y="1165693"/>
            <a:ext cx="1629189" cy="224061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5D45A7-C64E-4946-82BE-32C9C9C01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48324"/>
            <a:ext cx="1629189" cy="224061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0C9D0D-9811-45E7-ACEE-0C75B636E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31" y="3676746"/>
            <a:ext cx="4293244" cy="287399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AA68AF-8BB6-4D31-9326-D9663F51A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" y="3643962"/>
            <a:ext cx="4383110" cy="293414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22E6-9DE9-414F-8847-DDBE5B9CE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5" y="1196752"/>
            <a:ext cx="2376969" cy="234771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8BBC043-4E6A-47B1-A50D-E565D836D5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97" y="1217392"/>
            <a:ext cx="2644011" cy="198300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2688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714356"/>
            <a:ext cx="2857520" cy="97542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endParaRPr lang="ru-RU" sz="30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55\AppData\Local\Temp\Rar$DIa4392.26747\Лиза Михайл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34027"/>
            <a:ext cx="2835356" cy="2791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55\AppData\Local\Temp\Rar$DIa4392.29188\Лена 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23848"/>
            <a:ext cx="2265550" cy="3140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55\AppData\Local\Temp\Rar$DIa4392.30844\Кат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23848"/>
            <a:ext cx="2246048" cy="3175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55\AppData\Local\Temp\Rar$DIa4392.38497\Бокунова Маш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61" y="264088"/>
            <a:ext cx="2567574" cy="2762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55\Downloads\8948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97" y="107127"/>
            <a:ext cx="2283037" cy="3044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55\AppData\Local\Temp\Rar$DIa4392.40288\100599x00310559x006798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5766">
            <a:off x="4716016" y="2073251"/>
            <a:ext cx="2003644" cy="2901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55\AppData\Local\Temp\Rar$DIa4392.42934\100599x00310025x006780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2227">
            <a:off x="2508928" y="2073251"/>
            <a:ext cx="2063072" cy="2901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55\Downloads\54456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55" y="5111747"/>
            <a:ext cx="1885552" cy="1883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1634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6949"/>
            <a:ext cx="8305800" cy="61571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</a:t>
            </a:r>
            <a:b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«Твори, учувствуй, побеждай!»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3297" y="3532220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Бахтиев</a:t>
            </a:r>
            <a:r>
              <a:rPr lang="ru-RU" dirty="0">
                <a:solidFill>
                  <a:srgbClr val="00B0F0"/>
                </a:solidFill>
              </a:rPr>
              <a:t> Дамир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4048" y="3532220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B0F0"/>
                </a:solidFill>
              </a:rPr>
              <a:t>Зареев</a:t>
            </a:r>
            <a:r>
              <a:rPr lang="ru-RU" dirty="0">
                <a:solidFill>
                  <a:srgbClr val="00B0F0"/>
                </a:solidFill>
              </a:rPr>
              <a:t> Виктор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4B2CAD-5E08-4B86-BA53-7C3759668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55865"/>
            <a:ext cx="1707654" cy="2276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8A2DA7-80D2-4C2F-98CD-7A9A223F8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32" y="1147927"/>
            <a:ext cx="1719561" cy="22927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2DD1CAA-E111-496B-AE89-6E721EB99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19" y="3984599"/>
            <a:ext cx="1946334" cy="27509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30A9648-B763-430F-8388-162AA8617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67" y="3984599"/>
            <a:ext cx="1946334" cy="2750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41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1"/>
            <a:ext cx="9144000" cy="6821617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881890" y="890201"/>
            <a:ext cx="110258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0F73AA-ADB7-48CB-B926-4A468AC30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6" y="4067602"/>
            <a:ext cx="2365742" cy="2365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8D569C-F1EB-4471-94BC-E78EA2037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75" y="4093868"/>
            <a:ext cx="3035829" cy="22768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7F387A2-407B-4451-AF5C-ED55EF79E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53632"/>
            <a:ext cx="4032448" cy="22682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6BF1709-E17B-4230-A07B-17A65A094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" y="2603203"/>
            <a:ext cx="2365742" cy="133073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DC4A2E5-2F38-4A0B-AFFE-2518647F7F2C}"/>
              </a:ext>
            </a:extLst>
          </p:cNvPr>
          <p:cNvSpPr txBox="1">
            <a:spLocks/>
          </p:cNvSpPr>
          <p:nvPr/>
        </p:nvSpPr>
        <p:spPr>
          <a:xfrm>
            <a:off x="419100" y="316641"/>
            <a:ext cx="8305800" cy="61571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Акция «Ангел Надежды»</a:t>
            </a:r>
            <a:b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DCE11F-6E6F-4AD9-8F9B-ECF02303D4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598" y="685513"/>
            <a:ext cx="2152760" cy="1210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EA2EBF6-9C9C-4F02-9ED7-F248520A90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6341" y="2049474"/>
            <a:ext cx="2469708" cy="18522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3C689B0-63C2-4C1D-81DD-923460EA0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6" y="4651990"/>
            <a:ext cx="3012568" cy="16945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76265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959</TotalTime>
  <Words>355</Words>
  <Application>Microsoft Office PowerPoint</Application>
  <PresentationFormat>Экран (4:3)</PresentationFormat>
  <Paragraphs>67</Paragraphs>
  <Slides>17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 Художественно - эстетическое воспитание</vt:lpstr>
      <vt:lpstr>Слайд 2</vt:lpstr>
      <vt:lpstr>Слайд 3</vt:lpstr>
      <vt:lpstr>Конкурс - выставка «Спасибо за мирное небо»</vt:lpstr>
      <vt:lpstr>Слайд 5</vt:lpstr>
      <vt:lpstr>Слайд 6</vt:lpstr>
      <vt:lpstr>Слайд 7</vt:lpstr>
      <vt:lpstr>Международный конкурс «Твори, учувствуй, побеждай!»</vt:lpstr>
      <vt:lpstr>Слайд 9</vt:lpstr>
      <vt:lpstr>Международный конкурс «Мой успех»</vt:lpstr>
      <vt:lpstr>Слайд 11</vt:lpstr>
      <vt:lpstr>Мы любим театр Ставим сказки сами, шьем костюмы, изготавливаем декорации и  сотрудничаем с Муниципальным театром  балета Щелкунчик </vt:lpstr>
      <vt:lpstr>Слайд 13</vt:lpstr>
      <vt:lpstr>Наш вернисаж</vt:lpstr>
      <vt:lpstr>Наши достижения</vt:lpstr>
      <vt:lpstr>Слайд 16</vt:lpstr>
      <vt:lpstr>БЛАГОДАРЮ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Misha</cp:lastModifiedBy>
  <cp:revision>106</cp:revision>
  <dcterms:created xsi:type="dcterms:W3CDTF">2018-02-08T10:05:10Z</dcterms:created>
  <dcterms:modified xsi:type="dcterms:W3CDTF">2020-02-17T12:08:17Z</dcterms:modified>
</cp:coreProperties>
</file>