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0" r:id="rId3"/>
    <p:sldId id="268" r:id="rId4"/>
    <p:sldId id="258" r:id="rId5"/>
    <p:sldId id="263" r:id="rId6"/>
    <p:sldId id="261" r:id="rId7"/>
    <p:sldId id="286" r:id="rId8"/>
    <p:sldId id="264" r:id="rId9"/>
    <p:sldId id="267" r:id="rId10"/>
    <p:sldId id="271" r:id="rId11"/>
    <p:sldId id="269" r:id="rId12"/>
    <p:sldId id="287" r:id="rId13"/>
    <p:sldId id="272" r:id="rId14"/>
    <p:sldId id="283" r:id="rId15"/>
    <p:sldId id="280" r:id="rId16"/>
    <p:sldId id="278" r:id="rId17"/>
    <p:sldId id="285" r:id="rId18"/>
    <p:sldId id="277" r:id="rId19"/>
    <p:sldId id="281" r:id="rId20"/>
    <p:sldId id="279" r:id="rId21"/>
    <p:sldId id="274" r:id="rId22"/>
    <p:sldId id="275" r:id="rId23"/>
    <p:sldId id="276" r:id="rId24"/>
    <p:sldId id="273" r:id="rId25"/>
    <p:sldId id="270" r:id="rId26"/>
    <p:sldId id="284" r:id="rId27"/>
    <p:sldId id="259" r:id="rId28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002" y="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Образовательный ценз педагогов:  - </a:t>
            </a:r>
            <a:r>
              <a:rPr lang="ru-RU" dirty="0" smtClean="0"/>
              <a:t>76 % </a:t>
            </a:r>
            <a:r>
              <a:rPr lang="ru-RU" dirty="0"/>
              <a:t>высшее педагогическое, </a:t>
            </a:r>
          </a:p>
          <a:p>
            <a:pPr>
              <a:defRPr/>
            </a:pPr>
            <a:r>
              <a:rPr lang="ru-RU" dirty="0" smtClean="0"/>
              <a:t>24% </a:t>
            </a:r>
            <a:r>
              <a:rPr lang="ru-RU" dirty="0"/>
              <a:t>– среднее профессиональное</a:t>
            </a:r>
          </a:p>
        </c:rich>
      </c:tx>
      <c:layout>
        <c:manualLayout>
          <c:xMode val="edge"/>
          <c:yMode val="edge"/>
          <c:x val="0.13036229217743264"/>
          <c:y val="3.04759771710134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76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24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Высшее педагогическое-80%</c:v>
                </c:pt>
                <c:pt idx="1">
                  <c:v>Среднее профессиональное-20%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8163CF14-A515-454A-97B4-A5EAD07BFA4F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27837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8C14B6A5-D54C-48E0-8201-A4F672241231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3766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07828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0870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141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818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553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0023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9481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9315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07702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50463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79602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63421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0093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0523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08B4F4-848C-4C0A-B84B-DBD315166A8D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038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B99240D-95AD-4E70-B54F-76B2C4C4D72C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7396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65F542-305A-4409-B5A6-0AE65BC9F9CB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2761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4144A5-766F-4585-B864-2DB58509247B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525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0D379B0-9112-4C2C-9D41-C45EBCA76E08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3846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BE63E51-661B-4E72-B74E-BE15A996DC02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429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A154A7-0DEB-45F4-9186-13803DB767E0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5456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32D453C-2B3D-4CA2-9388-90C3CE659833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683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BF0F2A6-A847-4379-83C9-8552C0C7E592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748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BC8ABF5-1678-40B3-B699-2A38F1040635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8998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BAD0F9-029A-4231-9982-23EC41BCDD54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803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203BBCDB-6C26-46E9-9089-E48DA25FCC62}" type="slidenum">
              <a:rPr/>
              <a:pPr lvl="0"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2.jp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26" Type="http://schemas.openxmlformats.org/officeDocument/2006/relationships/image" Target="../media/image48.jpeg"/><Relationship Id="rId3" Type="http://schemas.openxmlformats.org/officeDocument/2006/relationships/image" Target="../media/image1.jpeg"/><Relationship Id="rId21" Type="http://schemas.openxmlformats.org/officeDocument/2006/relationships/image" Target="../media/image43.jpeg"/><Relationship Id="rId34" Type="http://schemas.openxmlformats.org/officeDocument/2006/relationships/image" Target="../media/image56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5" Type="http://schemas.openxmlformats.org/officeDocument/2006/relationships/image" Target="../media/image47.jpeg"/><Relationship Id="rId3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29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24" Type="http://schemas.openxmlformats.org/officeDocument/2006/relationships/image" Target="../media/image46.jpeg"/><Relationship Id="rId32" Type="http://schemas.openxmlformats.org/officeDocument/2006/relationships/image" Target="../media/image54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23" Type="http://schemas.openxmlformats.org/officeDocument/2006/relationships/image" Target="../media/image45.jpeg"/><Relationship Id="rId28" Type="http://schemas.openxmlformats.org/officeDocument/2006/relationships/image" Target="../media/image50.jpeg"/><Relationship Id="rId36" Type="http://schemas.openxmlformats.org/officeDocument/2006/relationships/image" Target="../media/image58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31" Type="http://schemas.openxmlformats.org/officeDocument/2006/relationships/image" Target="../media/image53.jpeg"/><Relationship Id="rId4" Type="http://schemas.openxmlformats.org/officeDocument/2006/relationships/image" Target="../media/image2.jp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Relationship Id="rId22" Type="http://schemas.openxmlformats.org/officeDocument/2006/relationships/image" Target="../media/image44.jpeg"/><Relationship Id="rId27" Type="http://schemas.openxmlformats.org/officeDocument/2006/relationships/image" Target="../media/image49.jpeg"/><Relationship Id="rId30" Type="http://schemas.openxmlformats.org/officeDocument/2006/relationships/image" Target="../media/image52.jpeg"/><Relationship Id="rId35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70.jpeg"/><Relationship Id="rId18" Type="http://schemas.openxmlformats.org/officeDocument/2006/relationships/image" Target="../media/image7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17" Type="http://schemas.openxmlformats.org/officeDocument/2006/relationships/image" Target="../media/image74.jpeg"/><Relationship Id="rId2" Type="http://schemas.openxmlformats.org/officeDocument/2006/relationships/image" Target="../media/image59.jpeg"/><Relationship Id="rId16" Type="http://schemas.openxmlformats.org/officeDocument/2006/relationships/image" Target="../media/image73.jpg"/><Relationship Id="rId20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5" Type="http://schemas.openxmlformats.org/officeDocument/2006/relationships/image" Target="../media/image72.jpeg"/><Relationship Id="rId10" Type="http://schemas.openxmlformats.org/officeDocument/2006/relationships/image" Target="../media/image67.jpeg"/><Relationship Id="rId19" Type="http://schemas.openxmlformats.org/officeDocument/2006/relationships/image" Target="../media/image76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Relationship Id="rId14" Type="http://schemas.openxmlformats.org/officeDocument/2006/relationships/image" Target="../media/image7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2.jpg"/><Relationship Id="rId7" Type="http://schemas.openxmlformats.org/officeDocument/2006/relationships/image" Target="../media/image8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openxmlformats.org/officeDocument/2006/relationships/image" Target="../media/image92.jpeg"/><Relationship Id="rId3" Type="http://schemas.openxmlformats.org/officeDocument/2006/relationships/image" Target="../media/image83.png"/><Relationship Id="rId7" Type="http://schemas.openxmlformats.org/officeDocument/2006/relationships/image" Target="../media/image86.jpeg"/><Relationship Id="rId12" Type="http://schemas.openxmlformats.org/officeDocument/2006/relationships/image" Target="../media/image9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11" Type="http://schemas.openxmlformats.org/officeDocument/2006/relationships/image" Target="../media/image90.jpe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2.jpg"/><Relationship Id="rId9" Type="http://schemas.openxmlformats.org/officeDocument/2006/relationships/image" Target="../media/image88.jpeg"/><Relationship Id="rId14" Type="http://schemas.openxmlformats.org/officeDocument/2006/relationships/image" Target="../media/image9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83.png"/><Relationship Id="rId7" Type="http://schemas.openxmlformats.org/officeDocument/2006/relationships/image" Target="../media/image101.jpeg"/><Relationship Id="rId12" Type="http://schemas.openxmlformats.org/officeDocument/2006/relationships/image" Target="../media/image10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jpeg"/><Relationship Id="rId11" Type="http://schemas.openxmlformats.org/officeDocument/2006/relationships/image" Target="../media/image105.jpeg"/><Relationship Id="rId5" Type="http://schemas.openxmlformats.org/officeDocument/2006/relationships/image" Target="../media/image99.jpeg"/><Relationship Id="rId10" Type="http://schemas.openxmlformats.org/officeDocument/2006/relationships/image" Target="../media/image104.jpeg"/><Relationship Id="rId4" Type="http://schemas.openxmlformats.org/officeDocument/2006/relationships/image" Target="../media/image2.jpg"/><Relationship Id="rId9" Type="http://schemas.openxmlformats.org/officeDocument/2006/relationships/image" Target="../media/image10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2.jpg"/><Relationship Id="rId7" Type="http://schemas.openxmlformats.org/officeDocument/2006/relationships/image" Target="../media/image1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2.jpg"/><Relationship Id="rId7" Type="http://schemas.openxmlformats.org/officeDocument/2006/relationships/image" Target="../media/image1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2.jpg"/><Relationship Id="rId7" Type="http://schemas.openxmlformats.org/officeDocument/2006/relationships/image" Target="../media/image1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jpeg"/><Relationship Id="rId3" Type="http://schemas.openxmlformats.org/officeDocument/2006/relationships/image" Target="../media/image2.jpg"/><Relationship Id="rId7" Type="http://schemas.openxmlformats.org/officeDocument/2006/relationships/image" Target="../media/image1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2.jpg"/><Relationship Id="rId7" Type="http://schemas.openxmlformats.org/officeDocument/2006/relationships/image" Target="../media/image1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6.jpeg"/><Relationship Id="rId11" Type="http://schemas.openxmlformats.org/officeDocument/2006/relationships/image" Target="../media/image141.jpeg"/><Relationship Id="rId5" Type="http://schemas.openxmlformats.org/officeDocument/2006/relationships/image" Target="../media/image135.jpeg"/><Relationship Id="rId10" Type="http://schemas.openxmlformats.org/officeDocument/2006/relationships/image" Target="../media/image140.jpeg"/><Relationship Id="rId4" Type="http://schemas.openxmlformats.org/officeDocument/2006/relationships/image" Target="../media/image134.jpeg"/><Relationship Id="rId9" Type="http://schemas.openxmlformats.org/officeDocument/2006/relationships/image" Target="../media/image1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7" Type="http://schemas.openxmlformats.org/officeDocument/2006/relationships/image" Target="../media/image14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7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dou55@eduekb.ru" TargetMode="Externa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871" y="0"/>
            <a:ext cx="10108495" cy="7559675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0" y="0"/>
            <a:ext cx="10108496" cy="755967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156" y="4994283"/>
            <a:ext cx="9071640" cy="1619350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Муниципальное бюджетное дошкольное образовательное учреждение – </a:t>
            </a:r>
            <a:br>
              <a:rPr lang="ru-RU" sz="3200" dirty="0" smtClean="0"/>
            </a:br>
            <a:r>
              <a:rPr lang="ru-RU" sz="3200" dirty="0" smtClean="0"/>
              <a:t>детский сад № 55 </a:t>
            </a:r>
            <a:br>
              <a:rPr lang="ru-RU" sz="3200" dirty="0" smtClean="0"/>
            </a:br>
            <a:r>
              <a:rPr lang="ru-RU" sz="3200" dirty="0" smtClean="0"/>
              <a:t>Ленинского района города Екатеринбурга</a:t>
            </a:r>
            <a:endParaRPr lang="ru-RU" sz="3200" dirty="0"/>
          </a:p>
        </p:txBody>
      </p:sp>
      <p:pic>
        <p:nvPicPr>
          <p:cNvPr id="5" name="Рисунок 4" descr="C:\Users\МДОУ\Downloads\aMTZXCvvzRSs7FGaAgIvCQi9gNiQV5uWBmljt-KulPpZgkPY8uXNTzZvTQWM7h75HWgUxKEY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3817">
            <a:off x="2513987" y="546003"/>
            <a:ext cx="4260563" cy="3846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детский сад № 55 ведет инновационную деятельность по направлению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«Социальное партнёрство детского сада в вопросах воспитания детей на основе российских ценностей и традиций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является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участником Региональной инновационной площадки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воспитательной среды субъектно-ориентированного педагогического процесса, способствующего духовно-нравственному становлению личности"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71" y="2339677"/>
            <a:ext cx="3521244" cy="4989513"/>
          </a:xfr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70760" y="4495082"/>
            <a:ext cx="2231954" cy="2975939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398" y="2341673"/>
            <a:ext cx="2959872" cy="221990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8636768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2000" dirty="0" smtClean="0"/>
              <a:t>Дополнительное образование детей в МБДОУ – детский сад № 55</a:t>
            </a:r>
            <a:endParaRPr lang="x-none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8002" y="1412085"/>
            <a:ext cx="4459287" cy="4989513"/>
          </a:xfrm>
        </p:spPr>
        <p:txBody>
          <a:bodyPr/>
          <a:lstStyle/>
          <a:p>
            <a:r>
              <a:rPr lang="ru-RU" sz="1600" dirty="0" smtClean="0"/>
              <a:t>Студия хореографии «Полянка»</a:t>
            </a:r>
          </a:p>
          <a:p>
            <a:r>
              <a:rPr lang="ru-RU" sz="1600" dirty="0" smtClean="0"/>
              <a:t>«Пешечка»</a:t>
            </a:r>
          </a:p>
          <a:p>
            <a:r>
              <a:rPr lang="ru-RU" sz="1600" dirty="0" smtClean="0"/>
              <a:t>«Логоритмика в детском саду»</a:t>
            </a:r>
          </a:p>
          <a:p>
            <a:r>
              <a:rPr lang="ru-RU" sz="1600" dirty="0" smtClean="0"/>
              <a:t>«Рукоделие»</a:t>
            </a:r>
          </a:p>
          <a:p>
            <a:r>
              <a:rPr lang="ru-RU" sz="1600" dirty="0" smtClean="0"/>
              <a:t>«Умный мышонок»</a:t>
            </a:r>
          </a:p>
          <a:p>
            <a:r>
              <a:rPr lang="ru-RU" sz="1600" dirty="0" smtClean="0"/>
              <a:t>Изостудия «Карандаш»</a:t>
            </a:r>
          </a:p>
          <a:p>
            <a:r>
              <a:rPr lang="ru-RU" sz="1600" dirty="0" smtClean="0"/>
              <a:t>«</a:t>
            </a:r>
            <a:r>
              <a:rPr lang="ru-RU" sz="1600" dirty="0" err="1" smtClean="0"/>
              <a:t>Знайка</a:t>
            </a:r>
            <a:r>
              <a:rPr lang="ru-RU" sz="1600" dirty="0" smtClean="0"/>
              <a:t>»</a:t>
            </a:r>
          </a:p>
          <a:p>
            <a:r>
              <a:rPr lang="ru-RU" sz="1600" dirty="0" smtClean="0"/>
              <a:t>«Страна изобретателей»</a:t>
            </a:r>
          </a:p>
          <a:p>
            <a:r>
              <a:rPr lang="ru-RU" sz="1600" dirty="0" smtClean="0"/>
              <a:t>«</a:t>
            </a:r>
            <a:r>
              <a:rPr lang="ru-RU" sz="1600" dirty="0" err="1" smtClean="0"/>
              <a:t>Мульт</a:t>
            </a:r>
            <a:r>
              <a:rPr lang="ru-RU" sz="1600" dirty="0" smtClean="0"/>
              <a:t>-студия»</a:t>
            </a:r>
          </a:p>
          <a:p>
            <a:r>
              <a:rPr lang="ru-RU" sz="1600" dirty="0" smtClean="0"/>
              <a:t>«</a:t>
            </a:r>
            <a:r>
              <a:rPr lang="ru-RU" sz="1600" dirty="0" err="1" smtClean="0"/>
              <a:t>Логикус</a:t>
            </a:r>
            <a:r>
              <a:rPr lang="ru-RU" sz="1600" dirty="0" smtClean="0"/>
              <a:t>»</a:t>
            </a:r>
          </a:p>
          <a:p>
            <a:r>
              <a:rPr lang="ru-RU" sz="1600" dirty="0" smtClean="0"/>
              <a:t>«Футбол»</a:t>
            </a:r>
          </a:p>
          <a:p>
            <a:r>
              <a:rPr lang="ru-RU" sz="1600" dirty="0" smtClean="0"/>
              <a:t>«Английский для дошколят»</a:t>
            </a:r>
          </a:p>
          <a:p>
            <a:r>
              <a:rPr lang="ru-RU" sz="1600" dirty="0"/>
              <a:t>группа вечернего пребывания «Играем вместе».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285" y="4845293"/>
            <a:ext cx="1904890" cy="1428668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351689" y="4778048"/>
            <a:ext cx="1341420" cy="1563158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648" y="2756570"/>
            <a:ext cx="1656183" cy="1242137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56" y="1438515"/>
            <a:ext cx="1662065" cy="125070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36454" y="5626872"/>
            <a:ext cx="1823851" cy="1365356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59" y="4155859"/>
            <a:ext cx="1779242" cy="127104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053" y="1438515"/>
            <a:ext cx="1676692" cy="1257519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88" y="2756570"/>
            <a:ext cx="1761256" cy="127187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партнерами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endParaRPr lang="ru-RU" sz="1800" dirty="0" smtClean="0"/>
          </a:p>
          <a:p>
            <a:pPr marL="108000" indent="0">
              <a:buNone/>
            </a:pPr>
            <a:r>
              <a:rPr lang="ru-RU" sz="1800" dirty="0" smtClean="0"/>
              <a:t>Театр балета «Щелкунчик»</a:t>
            </a:r>
          </a:p>
          <a:p>
            <a:pPr marL="108000" indent="0">
              <a:buNone/>
            </a:pPr>
            <a:endParaRPr lang="ru-RU" sz="1800" dirty="0" smtClean="0"/>
          </a:p>
          <a:p>
            <a:pPr marL="108000" indent="0">
              <a:buNone/>
            </a:pPr>
            <a:r>
              <a:rPr lang="ru-RU" sz="1800" dirty="0" smtClean="0"/>
              <a:t>Детская хоровая школа № 4</a:t>
            </a:r>
          </a:p>
          <a:p>
            <a:pPr marL="108000" indent="0">
              <a:buNone/>
            </a:pPr>
            <a:endParaRPr lang="ru-RU" sz="1800" dirty="0"/>
          </a:p>
          <a:p>
            <a:pPr marL="108000" indent="0">
              <a:buNone/>
            </a:pPr>
            <a:r>
              <a:rPr lang="ru-RU" sz="1800" dirty="0" smtClean="0"/>
              <a:t>МАОУ </a:t>
            </a:r>
            <a:r>
              <a:rPr lang="ru-RU" sz="1800" dirty="0"/>
              <a:t>СОШ № 93</a:t>
            </a:r>
          </a:p>
          <a:p>
            <a:pPr marL="108000" indent="0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87" y="1403573"/>
            <a:ext cx="2311152" cy="3081536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20" y="4903652"/>
            <a:ext cx="3220616" cy="2144981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52" y="4893794"/>
            <a:ext cx="3240360" cy="2154839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3671" y="1791826"/>
            <a:ext cx="3106006" cy="232950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6582141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90605" y="3611845"/>
            <a:ext cx="203621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0794" tIns="50397" rIns="100794" bIns="5039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0462" y="451451"/>
            <a:ext cx="203621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0794" tIns="50397" rIns="100794" bIns="5039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88106" y="4462134"/>
            <a:ext cx="203621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0794" tIns="50397" rIns="100794" bIns="5039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7" y="0"/>
            <a:ext cx="10137432" cy="755967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effectLst>
            <a:reflection blurRad="6350" stA="50000" endA="300" endPos="55000" dir="5400000" sy="-100000" algn="bl" rotWithShape="0"/>
          </a:effectLst>
        </p:spPr>
        <p:txBody>
          <a:bodyPr/>
          <a:lstStyle/>
          <a:p>
            <a:pPr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детей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524" y="337383"/>
            <a:ext cx="944793" cy="129936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57" y="301321"/>
            <a:ext cx="925685" cy="133132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124" y="3109244"/>
            <a:ext cx="1054147" cy="149161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5" y="6329628"/>
            <a:ext cx="1504746" cy="106460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427" y="4704572"/>
            <a:ext cx="1034529" cy="146385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437" y="3085889"/>
            <a:ext cx="1060467" cy="150056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164" y="5911747"/>
            <a:ext cx="1087087" cy="153822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60" y="4862791"/>
            <a:ext cx="822509" cy="134802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120" y="6313533"/>
            <a:ext cx="1529448" cy="108173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58" y="406129"/>
            <a:ext cx="1734144" cy="1226513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971" y="4704572"/>
            <a:ext cx="954000" cy="143304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775" y="1635607"/>
            <a:ext cx="941634" cy="133241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912" y="3118315"/>
            <a:ext cx="1228634" cy="150205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258" y="3114663"/>
            <a:ext cx="1059565" cy="149663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032075" y="4781663"/>
            <a:ext cx="1426255" cy="100952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873" y="1663510"/>
            <a:ext cx="915164" cy="128444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94" y="3097944"/>
            <a:ext cx="1035823" cy="147645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07" y="5911747"/>
            <a:ext cx="1091513" cy="154449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54" y="3114663"/>
            <a:ext cx="1037064" cy="152404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497" y="396171"/>
            <a:ext cx="1792071" cy="128345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358" y="1890698"/>
            <a:ext cx="1489755" cy="103275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612" y="4692093"/>
            <a:ext cx="872172" cy="143505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292" y="6361312"/>
            <a:ext cx="1518683" cy="107375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648" y="6329628"/>
            <a:ext cx="1526094" cy="107899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78" y="1890698"/>
            <a:ext cx="1469161" cy="1038743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191" y="1652781"/>
            <a:ext cx="929496" cy="131523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22" y="3115225"/>
            <a:ext cx="1071759" cy="151653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36" y="4875180"/>
            <a:ext cx="928581" cy="131394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8" y="4876375"/>
            <a:ext cx="943071" cy="133444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428050" y="4781663"/>
            <a:ext cx="1425208" cy="100877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96" y="1863669"/>
            <a:ext cx="1443398" cy="102052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866" y="1881745"/>
            <a:ext cx="1506338" cy="106620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03465252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080625" cy="755967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16" y="236215"/>
            <a:ext cx="9843594" cy="944966"/>
          </a:xfrm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         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22" y="1046975"/>
            <a:ext cx="1103574" cy="156085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49" y="1041374"/>
            <a:ext cx="1134323" cy="1602576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220" y="1043235"/>
            <a:ext cx="1107441" cy="15645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085" y="1002769"/>
            <a:ext cx="1093218" cy="1572269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034" y="3362908"/>
            <a:ext cx="1655936" cy="1170799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8" y="3276289"/>
            <a:ext cx="1195262" cy="161215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908" y="1002769"/>
            <a:ext cx="1111924" cy="1573373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388" y="3209142"/>
            <a:ext cx="1196503" cy="1679302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28" y="5369072"/>
            <a:ext cx="1115368" cy="1536783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386" y="976714"/>
            <a:ext cx="1155800" cy="1631118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164" y="5357825"/>
            <a:ext cx="1082916" cy="1531640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569" y="5349622"/>
            <a:ext cx="1132809" cy="1602206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862" y="5349622"/>
            <a:ext cx="1099812" cy="155623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279" y="3354003"/>
            <a:ext cx="1837208" cy="1313860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458" y="3354003"/>
            <a:ext cx="1808119" cy="1277403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23" y="5384743"/>
            <a:ext cx="1076099" cy="1521113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95135" y="5565173"/>
            <a:ext cx="1532209" cy="114915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13422" y="5572960"/>
            <a:ext cx="1505726" cy="112929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32770" name="AutoShape 2" descr="SCN_0004.jpg"/>
          <p:cNvSpPr>
            <a:spLocks noChangeAspect="1" noChangeArrowheads="1"/>
          </p:cNvSpPr>
          <p:nvPr/>
        </p:nvSpPr>
        <p:spPr bwMode="auto">
          <a:xfrm>
            <a:off x="171511" y="-159243"/>
            <a:ext cx="336021" cy="335987"/>
          </a:xfrm>
          <a:prstGeom prst="rect">
            <a:avLst/>
          </a:prstGeom>
          <a:noFill/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SCN_0004.jpg"/>
          <p:cNvSpPr>
            <a:spLocks noChangeAspect="1" noChangeArrowheads="1"/>
          </p:cNvSpPr>
          <p:nvPr/>
        </p:nvSpPr>
        <p:spPr bwMode="auto">
          <a:xfrm>
            <a:off x="171511" y="-159243"/>
            <a:ext cx="336021" cy="335987"/>
          </a:xfrm>
          <a:prstGeom prst="rect">
            <a:avLst/>
          </a:prstGeom>
          <a:noFill/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IMG-20171222-WA0017.jpg"/>
          <p:cNvSpPr>
            <a:spLocks noChangeAspect="1" noChangeArrowheads="1"/>
          </p:cNvSpPr>
          <p:nvPr/>
        </p:nvSpPr>
        <p:spPr bwMode="auto">
          <a:xfrm>
            <a:off x="171511" y="-159243"/>
            <a:ext cx="336021" cy="335987"/>
          </a:xfrm>
          <a:prstGeom prst="rect">
            <a:avLst/>
          </a:prstGeom>
          <a:noFill/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-120093" y="176743"/>
            <a:ext cx="9576594" cy="927320"/>
          </a:xfrm>
          <a:prstGeom prst="rect">
            <a:avLst/>
          </a:prstGeom>
        </p:spPr>
        <p:txBody>
          <a:bodyPr vert="horz" lIns="100794" tIns="50397" rIns="100794" bIns="50397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Воспитать человека</a:t>
            </a:r>
            <a:endParaRPr lang="ru-RU" sz="2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20" y="4463085"/>
            <a:ext cx="3707923" cy="2469534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52" y="1187548"/>
            <a:ext cx="3626532" cy="221700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792" y="4454040"/>
            <a:ext cx="3510793" cy="2482241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76" y="755501"/>
            <a:ext cx="2493818" cy="3432351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0" y="1187548"/>
            <a:ext cx="3328753" cy="221700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53"/>
            <a:ext cx="10080625" cy="751956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52"/>
            <a:ext cx="10080625" cy="75195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C700C49-696E-4DFF-A8F5-B1AC854566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0" y="1040993"/>
            <a:ext cx="2998062" cy="224831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BBD294C-A271-44A1-BC4E-0DE7B1487E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20" y="3065458"/>
            <a:ext cx="2934493" cy="165047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9E18F3-82F0-423D-9B7C-26B9EC746F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101" y="1214023"/>
            <a:ext cx="2963662" cy="166688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532DFD6-E1D0-45C5-86E1-CB50CE00DC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97" y="3091495"/>
            <a:ext cx="3239610" cy="182208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B74B0FF6-560F-4D5F-AB29-63381F6CBC53}"/>
              </a:ext>
            </a:extLst>
          </p:cNvPr>
          <p:cNvSpPr txBox="1">
            <a:spLocks/>
          </p:cNvSpPr>
          <p:nvPr/>
        </p:nvSpPr>
        <p:spPr>
          <a:xfrm>
            <a:off x="2494374" y="326613"/>
            <a:ext cx="5323925" cy="714379"/>
          </a:xfrm>
          <a:prstGeom prst="rect">
            <a:avLst/>
          </a:prstGeom>
        </p:spPr>
        <p:txBody>
          <a:bodyPr lIns="100794" tIns="50397" rIns="100794" bIns="50397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Мы любим творить!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27F0AC19-A058-4D8B-83E6-71D99B1A47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846591" y="1040992"/>
            <a:ext cx="3113082" cy="175092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B20F369E-997D-48E6-894F-0723CBF3BBB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0346" y="3448250"/>
            <a:ext cx="2923411" cy="164424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2EF13704-C070-4BF5-939D-DA6D8F4103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4" y="5228221"/>
            <a:ext cx="2850892" cy="213794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47D69669-2540-496A-9E7C-AD2C5334A8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262" y="5201029"/>
            <a:ext cx="2923411" cy="219232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AFDA4EF-AFEC-4400-8081-AD1DD8FC2A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336" y="5047887"/>
            <a:ext cx="1723802" cy="229816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615BF38-6144-4095-BE52-844D9139C96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662" y="5013403"/>
            <a:ext cx="1723802" cy="229816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36234694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3872" y="2834872"/>
            <a:ext cx="5040313" cy="1051726"/>
          </a:xfrm>
          <a:prstGeom prst="rect">
            <a:avLst/>
          </a:prstGeom>
        </p:spPr>
        <p:txBody>
          <a:bodyPr lIns="100794" tIns="50397" rIns="100794" bIns="50397">
            <a:spAutoFit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Мастер-класс </a:t>
            </a:r>
            <a:br>
              <a:rPr lang="ru-RU" sz="31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«Наши руки не для скуки»</a:t>
            </a:r>
            <a:endParaRPr lang="ru-RU" sz="3100" dirty="0"/>
          </a:p>
        </p:txBody>
      </p:sp>
      <p:pic>
        <p:nvPicPr>
          <p:cNvPr id="1026" name="Picture 2" descr="C:\Users\Миша\Desktop\1e8d473574eba45b310798b1aa8eda1e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6231" y="157468"/>
            <a:ext cx="2009228" cy="3571586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1027" name="Picture 3" descr="C:\Users\Миша\Desktop\af799b322c6d9d12593d7b278c4ef0a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8894" y="314962"/>
            <a:ext cx="4396266" cy="247264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1028" name="Picture 4" descr="C:\Users\Миша\Desktop\34775a415c28226b6e4455ef1097a38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08" y="4173573"/>
            <a:ext cx="5180359" cy="291364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1029" name="Picture 5" descr="C:\Users\Миша\Desktop\851ab55013b07bd596f68c223eef0a5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94177" y="3779838"/>
            <a:ext cx="2598929" cy="3464875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1030" name="Picture 6" descr="C:\Users\Миша\Desktop\210906fab060883878765341321c4ae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24220" y="236215"/>
            <a:ext cx="2283908" cy="330213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53"/>
            <a:ext cx="10080625" cy="7519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52"/>
            <a:ext cx="10080625" cy="75195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31" y="274878"/>
            <a:ext cx="9844394" cy="48869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вернисаж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651AC97-7F5A-4378-A7C7-7D58ED7991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13775"/>
          <a:stretch/>
        </p:blipFill>
        <p:spPr>
          <a:xfrm>
            <a:off x="7015147" y="5248658"/>
            <a:ext cx="2739537" cy="1994735"/>
          </a:xfrm>
          <a:prstGeom prst="rect">
            <a:avLst/>
          </a:prstGeom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CA56DF2-E172-47CF-8EE3-DC6724B942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" t="1649" r="3015"/>
          <a:stretch/>
        </p:blipFill>
        <p:spPr>
          <a:xfrm>
            <a:off x="258749" y="3349096"/>
            <a:ext cx="2947406" cy="1735036"/>
          </a:xfrm>
          <a:prstGeom prst="rect">
            <a:avLst/>
          </a:prstGeom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C023B6-AF33-4E5C-9F06-26A581366E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r="13775"/>
          <a:stretch/>
        </p:blipFill>
        <p:spPr>
          <a:xfrm>
            <a:off x="7015147" y="1198050"/>
            <a:ext cx="2758630" cy="1986520"/>
          </a:xfrm>
          <a:prstGeom prst="rect">
            <a:avLst/>
          </a:prstGeom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B5D6938-6CA0-42B6-BF2A-F520E52950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51" y="1198050"/>
            <a:ext cx="2968538" cy="1986520"/>
          </a:xfrm>
          <a:prstGeom prst="rect">
            <a:avLst/>
          </a:prstGeom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9E4595BB-6B90-47D8-B961-8900F76602C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7" r="9264"/>
          <a:stretch/>
        </p:blipFill>
        <p:spPr>
          <a:xfrm>
            <a:off x="7015147" y="3349096"/>
            <a:ext cx="2739538" cy="1678772"/>
          </a:xfrm>
          <a:prstGeom prst="rect">
            <a:avLst/>
          </a:prstGeom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657" y="1206907"/>
            <a:ext cx="2448271" cy="258690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31" y="5248658"/>
            <a:ext cx="2983158" cy="205750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528" y="3973482"/>
            <a:ext cx="2448272" cy="309508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340005535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pic>
        <p:nvPicPr>
          <p:cNvPr id="12" name="Содержимое 11" descr="C:\Users\Admin\AppData\Local\Microsoft\Windows\Temporary Internet Files\Content.Word\IMG-20190913-WA0042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260" y="1218201"/>
            <a:ext cx="2574634" cy="3196641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3" name="Рисунок 12" descr="C:\Users\Admin\AppData\Local\Microsoft\Windows\Temporary Internet Files\Content.Word\IMG-20190913-WA00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99426" y="1399044"/>
            <a:ext cx="3780261" cy="287688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4" name="Рисунок 13" descr="C:\Users\Admin\AppData\Local\Microsoft\Windows\Temporary Internet Files\Content.Word\IMG_20190913_10495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0443" y="1223171"/>
            <a:ext cx="2629976" cy="3228634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5" name="Рисунок 14" descr="C:\Users\Admin\AppData\Local\Microsoft\Windows\Temporary Internet Files\Content.Word\IMG_20190913_10425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1738" y="4617493"/>
            <a:ext cx="3812308" cy="270826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3260" y="287316"/>
            <a:ext cx="9576594" cy="927320"/>
          </a:xfrm>
          <a:prstGeom prst="rect">
            <a:avLst/>
          </a:prstGeom>
        </p:spPr>
        <p:txBody>
          <a:bodyPr vert="horz" lIns="100794" tIns="50397" rIns="100794" bIns="50397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 Экспериментальная деятельность на приусадебном участке»</a:t>
            </a:r>
            <a:b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endParaRPr lang="ru-RU" sz="2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C:\Users\55\Desktop\оформление\Садик 55 ФОТО\IMG_20190826_11103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83" y="4617493"/>
            <a:ext cx="3611404" cy="270826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871" y="0"/>
            <a:ext cx="10108495" cy="7559675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5" r="24465"/>
          <a:stretch>
            <a:fillRect/>
          </a:stretch>
        </p:blipFill>
        <p:spPr>
          <a:xfrm>
            <a:off x="-27871" y="1"/>
            <a:ext cx="10108495" cy="755967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580000" y="720000"/>
            <a:ext cx="3600000" cy="27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580000" y="3780000"/>
            <a:ext cx="360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" t="2956" r="21817" b="13294"/>
          <a:stretch/>
        </p:blipFill>
        <p:spPr>
          <a:xfrm>
            <a:off x="143768" y="251445"/>
            <a:ext cx="5112568" cy="7056783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 flipV="1">
            <a:off x="1976438" y="5916613"/>
            <a:ext cx="6048375" cy="5382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1976438" y="6636613"/>
            <a:ext cx="6048375" cy="1674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61970" y="720000"/>
            <a:ext cx="36585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Sitka Heading" panose="02000505000000020004" pitchFamily="2" charset="0"/>
              </a:rPr>
              <a:t>В 1979 году в городе Свердловске (ныне Екатеринбург) началось строительство детского сада городского трамвайно-троллейбусного управления. </a:t>
            </a:r>
          </a:p>
          <a:p>
            <a:r>
              <a:rPr lang="ru-RU" i="1" dirty="0" smtClean="0">
                <a:latin typeface="Sitka Heading" panose="02000505000000020004" pitchFamily="2" charset="0"/>
              </a:rPr>
              <a:t>Впервые свои двери для маленьких жителей детский сад распахнул осенью 1980 года.</a:t>
            </a:r>
          </a:p>
          <a:p>
            <a:r>
              <a:rPr lang="ru-RU" i="1" dirty="0" smtClean="0">
                <a:latin typeface="Sitka Heading" panose="02000505000000020004" pitchFamily="2" charset="0"/>
              </a:rPr>
              <a:t>На основании решения Комитета по управлению городским имуществом Администрации города Екатеринбурга № 1406 от 08.07.1997 г. дошкольное учреждение № 55 было передано на баланс Управления народного образования Ленинского района </a:t>
            </a:r>
            <a:endParaRPr lang="ru-RU" i="1" dirty="0">
              <a:latin typeface="Sitka Heading" panose="0200050500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11" y="128565"/>
            <a:ext cx="9576594" cy="9239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площадка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9" name="Picture 3" descr="H:\Садик 55 ФОТО\127_PANA\P1270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302" y="1285742"/>
            <a:ext cx="3693301" cy="276968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700" name="Picture 4" descr="H:\Садик 55 ФОТО\127_PANA\P127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435" y="1284799"/>
            <a:ext cx="3651656" cy="273845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701" name="Picture 5" descr="H:\Садик 55 ФОТО\127_PANA\P12700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5435" y="4586996"/>
            <a:ext cx="3501022" cy="262549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702" name="Picture 6" descr="H:\Садик 55 ФОТО\127_PANA\P127008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31070" y="4495630"/>
            <a:ext cx="3455778" cy="25915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698" name="Picture 2" descr="H:\Садик 55 ФОТО\127_PANA\P1270035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28937" y="3020901"/>
            <a:ext cx="3637203" cy="272761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867" y="207941"/>
            <a:ext cx="6785147" cy="92732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«Моя семья»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https://55.tvoysadik.ru/upload/ts55_new/images/big/54/2b/542bec6672a149f58ef75588e4d5023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3676" y="525443"/>
            <a:ext cx="2201977" cy="29356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6" name="Picture 6" descr="https://55.tvoysadik.ru/upload/ts55_new/images/big/cd/ec/cdec44dfdcf3315fa36897a8449be8cb.jpg"/>
          <p:cNvPicPr>
            <a:picLocks noChangeAspect="1" noChangeArrowheads="1"/>
          </p:cNvPicPr>
          <p:nvPr/>
        </p:nvPicPr>
        <p:blipFill rotWithShape="1">
          <a:blip r:embed="rId5"/>
          <a:srcRect t="17983"/>
          <a:stretch/>
        </p:blipFill>
        <p:spPr bwMode="auto">
          <a:xfrm>
            <a:off x="157477" y="3298768"/>
            <a:ext cx="2756440" cy="40246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8" name="Picture 8" descr="https://55.tvoysadik.ru/upload/ts55_new/images/big/03/ba/03ba888cee01cf5716959a10b6540f7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52636" y="4494865"/>
            <a:ext cx="2283908" cy="283489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12" name="Picture 12" descr="https://55.tvoysadik.ru/upload/ts55_new/images/big/29/ac/29ac58c4d5eed2b77f3718f110b5dae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69222" y="3597931"/>
            <a:ext cx="2799169" cy="37318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4" name="Picture 4" descr="https://55.tvoysadik.ru/upload/ts55_new/images/big/1f/d0/1fd068e32bf695bc4ce54d81fee9cbf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82495" y="1226344"/>
            <a:ext cx="3990250" cy="299237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«Екатеринбург- мой город!»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https://55.tvoysadik.ru/upload/ts55_new/images/big/ac/8e/ac8ea57603ddce485571e063e6d696d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843" y="1734344"/>
            <a:ext cx="4249652" cy="28310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94" name="Picture 10" descr="https://55.tvoysadik.ru/upload/ts55_new/images/big/0c/df/0cdffcd30fa6cb1fdf447d59d7fc52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1844" y="4708277"/>
            <a:ext cx="4249652" cy="256408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86" name="Picture 2" descr="https://55.tvoysadik.ru/upload/ts55_new/images/big/6f/db/6fdb63aa3396b17a3a2fba85caf4d7bd.jpg"/>
          <p:cNvPicPr>
            <a:picLocks noChangeAspect="1" noChangeArrowheads="1"/>
          </p:cNvPicPr>
          <p:nvPr/>
        </p:nvPicPr>
        <p:blipFill rotWithShape="1">
          <a:blip r:embed="rId6"/>
          <a:srcRect t="8912"/>
          <a:stretch/>
        </p:blipFill>
        <p:spPr bwMode="auto">
          <a:xfrm>
            <a:off x="5278464" y="4735557"/>
            <a:ext cx="4253715" cy="253680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90" name="Picture 6" descr="https://55.tvoysadik.ru/upload/ts55_new/images/big/98/5c/985c43bd1b1487240df12e99ba071ab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78464" y="1734344"/>
            <a:ext cx="4253715" cy="28310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31" y="128565"/>
            <a:ext cx="9576594" cy="92732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«Бессмертный полк»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4f93fe596c48ad60ee600db907387a8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35" y="1153514"/>
            <a:ext cx="3118699" cy="421401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 descr="d49087ae2ac6a4ea6f811485eb89ce5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3534" y="1116118"/>
            <a:ext cx="3402211" cy="393733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 descr="b6816a918ac8b6f8016898231e43ff15 (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8798" y="4099429"/>
            <a:ext cx="4614146" cy="325230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6" y="0"/>
            <a:ext cx="10137432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75" y="287316"/>
            <a:ext cx="9576594" cy="927320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Волонтёрское движение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«модно быть здоровым!»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8" name="Picture 10" descr="https://55.tvoysadik.ru/upload/ts55_new/images/big/fe/1e/fe1e9bcdc22c39b8492492df1911f22a.jpg"/>
          <p:cNvPicPr>
            <a:picLocks noChangeAspect="1" noChangeArrowheads="1"/>
          </p:cNvPicPr>
          <p:nvPr/>
        </p:nvPicPr>
        <p:blipFill rotWithShape="1">
          <a:blip r:embed="rId4"/>
          <a:srcRect b="8970"/>
          <a:stretch/>
        </p:blipFill>
        <p:spPr bwMode="auto">
          <a:xfrm>
            <a:off x="7288116" y="1475183"/>
            <a:ext cx="2388652" cy="387093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20" name="Picture 12" descr="https://55.tvoysadik.ru/upload/ts55_new/images/big/39/d1/39d1a402b47542e13d304ec6578825c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475" y="1496169"/>
            <a:ext cx="2126397" cy="378547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16" name="Picture 8" descr="https://55.tvoysadik.ru/upload/ts55_new/images/big/c7/8c/c78c42b15c9fe1a5238e52b423da0fa7.jpg"/>
          <p:cNvPicPr>
            <a:picLocks noChangeAspect="1" noChangeArrowheads="1"/>
          </p:cNvPicPr>
          <p:nvPr/>
        </p:nvPicPr>
        <p:blipFill rotWithShape="1">
          <a:blip r:embed="rId6"/>
          <a:srcRect b="12221"/>
          <a:stretch/>
        </p:blipFill>
        <p:spPr bwMode="auto">
          <a:xfrm>
            <a:off x="3928939" y="1475183"/>
            <a:ext cx="2477121" cy="387093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12" name="Picture 4" descr="https://55.tvoysadik.ru/upload/ts55_new/images/big/0c/67/0c67b8f1198c51ecad9bd0bbd46f678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03112" y="3307353"/>
            <a:ext cx="2357388" cy="39604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22" name="Picture 14" descr="https://55.tvoysadik.ru/upload/ts55_new/images/big/f6/8b/f68bab776affed82d7efc833c2061e1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2889" y="3307355"/>
            <a:ext cx="2290456" cy="396044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52" y="0"/>
            <a:ext cx="10137432" cy="7559675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11" y="287316"/>
            <a:ext cx="9576594" cy="154342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Обучаем здоровому образу жизни через коммуникативные игры, игровые сеансы, </a:t>
            </a:r>
            <a:r>
              <a:rPr lang="ru-RU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логоритмику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физкультурные занятия;</a:t>
            </a:r>
            <a:endParaRPr lang="ru-RU" sz="2600" b="1" dirty="0">
              <a:solidFill>
                <a:srgbClr val="002060"/>
              </a:solidFill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6" y="1954201"/>
            <a:ext cx="2343045" cy="275489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88" y="1954203"/>
            <a:ext cx="2066387" cy="275489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Picture 4" descr="https://55.tvoysadik.ru/upload/ts55_new/images/big/1e/4f/1e4f5a3f19d6f393fda20e8a743010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78465" y="1954201"/>
            <a:ext cx="1986865" cy="275489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" name="Picture 5" descr="H:\Садик 55 ФОТО\127_PANA\P127028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6133" y="4970470"/>
            <a:ext cx="2396734" cy="17973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8" name="Picture 6" descr="H:\Садик 55 ФОТО\127_PANA\P127022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47761" y="5585993"/>
            <a:ext cx="2372717" cy="17793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9" name="Picture 7" descr="H:\Садик 55 ФОТО\127_PANA\P12702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0355" y="5446723"/>
            <a:ext cx="2308205" cy="173097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" name="Picture 4" descr="H:\Садик 55 ФОТО\127_PANA\P127025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81368" y="4910938"/>
            <a:ext cx="2302131" cy="172641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1" name="Picture 9" descr="IMG-20180328-WA0024[1]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501211" y="1957140"/>
            <a:ext cx="2222747" cy="275195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pic>
        <p:nvPicPr>
          <p:cNvPr id="2052" name="Picture 4" descr="C:\Documents and Settings\Admin\Рабочий стол\парк маяковского\DSC06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533" y="4623064"/>
            <a:ext cx="1896513" cy="261939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3" name="Picture 5" descr="C:\Documents and Settings\Admin\Рабочий стол\парк маяковского\DSC062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7356" y="4623064"/>
            <a:ext cx="2067693" cy="267049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207941"/>
            <a:ext cx="9072563" cy="10318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«Выходного дня»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Documents and Settings\Admin\Рабочий стол\парк маяковского\DSC063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559" y="1398573"/>
            <a:ext cx="4524878" cy="300644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340" y="1398573"/>
            <a:ext cx="4549627" cy="3033084"/>
          </a:xfr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33" y="4612559"/>
            <a:ext cx="4059179" cy="270612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247107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8595"/>
            <a:ext cx="10080625" cy="7647483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596"/>
            <a:ext cx="10080625" cy="7647483"/>
          </a:xfrm>
          <a:prstGeom prst="rect">
            <a:avLst/>
          </a:prstGeom>
        </p:spPr>
      </p:pic>
      <p:pic>
        <p:nvPicPr>
          <p:cNvPr id="2050" name="Picture 2" descr="C:\Users\Миша\Desktop\cf8051bea455aa187726f00463b8ef59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2" y="350837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872" y="0"/>
            <a:ext cx="10136368" cy="755967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2" y="0"/>
            <a:ext cx="10108497" cy="7559675"/>
          </a:xfrm>
          <a:prstGeom prst="rect">
            <a:avLst/>
          </a:prstGeom>
        </p:spPr>
      </p:pic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468280" y="422251"/>
            <a:ext cx="9071640" cy="1144836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r>
              <a:rPr lang="ru-RU" sz="2000" b="1" dirty="0" smtClean="0"/>
              <a:t>Дата создания </a:t>
            </a:r>
            <a:r>
              <a:rPr lang="ru-RU" sz="2000" dirty="0" smtClean="0"/>
              <a:t>1979 год</a:t>
            </a:r>
          </a:p>
          <a:p>
            <a:r>
              <a:rPr lang="ru-RU" sz="2000" b="1" dirty="0" smtClean="0"/>
              <a:t>Режим работы</a:t>
            </a:r>
            <a:endParaRPr lang="ru-RU" sz="2000" dirty="0" smtClean="0"/>
          </a:p>
          <a:p>
            <a:r>
              <a:rPr lang="ru-RU" sz="2000" dirty="0" smtClean="0"/>
              <a:t>Учреждение работает в режиме пятидневной рабочей недели с 10,5-часовым пребыванием детей с 07.30 до 18.00 часов, исключая выходные и праздничные дни.</a:t>
            </a:r>
          </a:p>
          <a:p>
            <a:r>
              <a:rPr lang="ru-RU" sz="2000" b="1" dirty="0" smtClean="0"/>
              <a:t>Количество групп </a:t>
            </a:r>
            <a:r>
              <a:rPr lang="ru-RU" sz="2000" dirty="0" smtClean="0"/>
              <a:t>  - 2 группы раннего возраста (1-2 года и 2-3 года), 1 группа младшего возраста (3 - 4 года), 1 группа среднего возраста (4-5 лет, 1 группа старшего возраста (5-6 лет), 1  подготовительная к школе группа (6-7 лет)</a:t>
            </a:r>
          </a:p>
          <a:p>
            <a:pPr lvl="0"/>
            <a:r>
              <a:rPr lang="ru-RU" sz="2000" dirty="0" smtClean="0"/>
              <a:t>Логопедическая помощь.</a:t>
            </a:r>
          </a:p>
          <a:p>
            <a:r>
              <a:rPr lang="ru-RU" sz="2000" b="1" dirty="0" smtClean="0"/>
              <a:t>Учредитель </a:t>
            </a:r>
            <a:r>
              <a:rPr lang="ru-RU" sz="2000" dirty="0" smtClean="0"/>
              <a:t>Департамент образования Администрации города Екатеринбурга</a:t>
            </a:r>
          </a:p>
          <a:p>
            <a:r>
              <a:rPr lang="ru-RU" sz="2000" b="1" dirty="0" smtClean="0"/>
              <a:t>Адрес </a:t>
            </a:r>
            <a:r>
              <a:rPr lang="ru-RU" sz="2000" dirty="0" smtClean="0"/>
              <a:t>620142  г. Екатеринбург, улица Фрунзе, 43а</a:t>
            </a:r>
          </a:p>
          <a:p>
            <a:r>
              <a:rPr lang="ru-RU" sz="2000" dirty="0" smtClean="0"/>
              <a:t>тел. 251-41-66</a:t>
            </a:r>
          </a:p>
          <a:p>
            <a:r>
              <a:rPr lang="ru-RU" sz="2000" b="1" dirty="0" smtClean="0"/>
              <a:t>Адрес электронной почты </a:t>
            </a:r>
            <a:r>
              <a:rPr lang="en-US" sz="2000" dirty="0" smtClean="0">
                <a:hlinkClick r:id="rId5"/>
              </a:rPr>
              <a:t>mdou55@eduekb.ru</a:t>
            </a:r>
            <a:r>
              <a:rPr lang="ru-RU" sz="2000" dirty="0" smtClean="0"/>
              <a:t> </a:t>
            </a:r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01319"/>
            <a:ext cx="9071640" cy="5835971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ru-RU" sz="2000" b="1" dirty="0" smtClean="0"/>
              <a:t>Качество кадрового обеспечения:</a:t>
            </a:r>
            <a:br>
              <a:rPr lang="ru-RU" sz="20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штате 24 сотрудника:</a:t>
            </a:r>
            <a:br>
              <a:rPr lang="ru-RU" sz="2000" dirty="0" smtClean="0"/>
            </a:br>
            <a:r>
              <a:rPr lang="ru-RU" sz="2000" dirty="0" smtClean="0"/>
              <a:t>заведующий – 1;</a:t>
            </a:r>
            <a:br>
              <a:rPr lang="ru-RU" sz="2000" dirty="0" smtClean="0"/>
            </a:br>
            <a:r>
              <a:rPr lang="ru-RU" sz="2000" dirty="0" smtClean="0"/>
              <a:t>заместитель заведующего  – 1;</a:t>
            </a:r>
            <a:br>
              <a:rPr lang="ru-RU" sz="2000" dirty="0" smtClean="0"/>
            </a:br>
            <a:r>
              <a:rPr lang="ru-RU" sz="2000" dirty="0" smtClean="0"/>
              <a:t>завхоз – 1</a:t>
            </a:r>
            <a:br>
              <a:rPr lang="ru-RU" sz="2000" dirty="0" smtClean="0"/>
            </a:br>
            <a:r>
              <a:rPr lang="ru-RU" sz="2000" dirty="0" smtClean="0"/>
              <a:t>обслуживающий персонал – 13</a:t>
            </a:r>
            <a:br>
              <a:rPr lang="ru-RU" sz="2000" dirty="0" smtClean="0"/>
            </a:br>
            <a:r>
              <a:rPr lang="ru-RU" sz="2000" dirty="0" smtClean="0"/>
              <a:t>Педагогический состав: 8 человек:</a:t>
            </a:r>
            <a:br>
              <a:rPr lang="ru-RU" sz="2000" dirty="0" smtClean="0"/>
            </a:br>
            <a:r>
              <a:rPr lang="ru-RU" sz="2000" dirty="0" smtClean="0"/>
              <a:t>Учитель-логопед – 1; </a:t>
            </a:r>
            <a:br>
              <a:rPr lang="ru-RU" sz="2000" dirty="0" smtClean="0"/>
            </a:br>
            <a:r>
              <a:rPr lang="ru-RU" sz="2000" dirty="0" smtClean="0"/>
              <a:t>Педагог-психолог – 1;</a:t>
            </a:r>
            <a:br>
              <a:rPr lang="ru-RU" sz="2000" dirty="0" smtClean="0"/>
            </a:br>
            <a:r>
              <a:rPr lang="ru-RU" sz="2000" dirty="0" smtClean="0"/>
              <a:t>Инструктор по физической культуре - 1;</a:t>
            </a:r>
            <a:br>
              <a:rPr lang="ru-RU" sz="2000" dirty="0" smtClean="0"/>
            </a:br>
            <a:r>
              <a:rPr lang="ru-RU" sz="2000" dirty="0" smtClean="0"/>
              <a:t>Воспитатели – 5.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x-none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x-none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pic>
        <p:nvPicPr>
          <p:cNvPr id="3074" name="Picture 2" descr="C:\Users\Миша\Desktop\7463c83ba6026c68d3aae92003c5e747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612" y="683493"/>
            <a:ext cx="8915400" cy="5730007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9253"/>
            <a:ext cx="10108497" cy="755967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254"/>
            <a:ext cx="10080625" cy="7559675"/>
          </a:xfrm>
          <a:prstGeom prst="rect">
            <a:avLst/>
          </a:prstGeom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084576240"/>
              </p:ext>
            </p:extLst>
          </p:nvPr>
        </p:nvGraphicFramePr>
        <p:xfrm>
          <a:off x="1943968" y="179437"/>
          <a:ext cx="6105525" cy="2388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591560"/>
              </p:ext>
            </p:extLst>
          </p:nvPr>
        </p:nvGraphicFramePr>
        <p:xfrm>
          <a:off x="1888401" y="2896362"/>
          <a:ext cx="6140450" cy="1094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4079"/>
                <a:gridCol w="541933"/>
                <a:gridCol w="541933"/>
                <a:gridCol w="541933"/>
                <a:gridCol w="541933"/>
                <a:gridCol w="697083"/>
                <a:gridCol w="697083"/>
                <a:gridCol w="368755"/>
                <a:gridCol w="386783"/>
                <a:gridCol w="386783"/>
                <a:gridCol w="332152"/>
              </a:tblGrid>
              <a:tr h="542925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Квалификационная категория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Высшая категория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Первая категория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Соответствие занимаемой должности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Без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категории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3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чел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</a:tr>
              <a:tr h="2578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2025/26 </a:t>
                      </a:r>
                      <a:r>
                        <a:rPr lang="ru-RU" sz="1200" dirty="0">
                          <a:effectLst/>
                        </a:rPr>
                        <a:t>год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38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0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95" marR="48895" marT="9525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945645"/>
              </p:ext>
            </p:extLst>
          </p:nvPr>
        </p:nvGraphicFramePr>
        <p:xfrm>
          <a:off x="1901419" y="4931965"/>
          <a:ext cx="6114414" cy="12052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9756"/>
                <a:gridCol w="419176"/>
                <a:gridCol w="419176"/>
                <a:gridCol w="419176"/>
                <a:gridCol w="419176"/>
                <a:gridCol w="336996"/>
                <a:gridCol w="419176"/>
                <a:gridCol w="419176"/>
                <a:gridCol w="418585"/>
                <a:gridCol w="419176"/>
                <a:gridCol w="503130"/>
                <a:gridCol w="503130"/>
                <a:gridCol w="418585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педагогический стаж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 5 лет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 10 лет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 15 лет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 20 лет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более 20 лет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чел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Количество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педагогов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18428" y="-33690"/>
            <a:ext cx="9071640" cy="237336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ru-RU" sz="2000" dirty="0" smtClean="0"/>
              <a:t>Образовательная программа МБДОУ – детского сада № 55</a:t>
            </a:r>
            <a:br>
              <a:rPr lang="ru-RU" sz="2000" dirty="0" smtClean="0"/>
            </a:br>
            <a:r>
              <a:rPr lang="ru-RU" sz="2000" dirty="0" smtClean="0"/>
              <a:t> разработана в соответствии с ФОП ДО и ФГОС ДО</a:t>
            </a:r>
            <a:br>
              <a:rPr lang="ru-RU" sz="2000" dirty="0" smtClean="0"/>
            </a:br>
            <a:endParaRPr lang="x-none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00" y="2021788"/>
            <a:ext cx="2552700" cy="381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773" y="2048598"/>
            <a:ext cx="2433853" cy="378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4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9718" y="708003"/>
            <a:ext cx="9071640" cy="12621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ru-RU" sz="2000" i="1" dirty="0" smtClean="0"/>
              <a:t>Программы коррекционного обучения</a:t>
            </a:r>
            <a:r>
              <a:rPr lang="ru-RU" sz="2000" dirty="0" smtClean="0"/>
              <a:t>: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x-none" sz="2000"/>
          </a:p>
        </p:txBody>
      </p:sp>
      <p:pic>
        <p:nvPicPr>
          <p:cNvPr id="19457" name="Picture 1" descr="C:\Users\Миша\Desktop\img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82792" y="2422515"/>
            <a:ext cx="5286412" cy="39648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2000" b="1" dirty="0" smtClean="0"/>
              <a:t>Часть, формируемая участниками образовательных отношений </a:t>
            </a:r>
            <a:endParaRPr lang="x-none" sz="2000"/>
          </a:p>
        </p:txBody>
      </p:sp>
      <p:sp>
        <p:nvSpPr>
          <p:cNvPr id="5" name="Прямоугольник 4"/>
          <p:cNvSpPr/>
          <p:nvPr/>
        </p:nvSpPr>
        <p:spPr>
          <a:xfrm>
            <a:off x="682594" y="1565259"/>
            <a:ext cx="87154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Программа художественного воспитания, обучения и развития детей 2-7 лет </a:t>
            </a:r>
            <a:r>
              <a:rPr lang="ru-RU" b="1" i="1" dirty="0" smtClean="0"/>
              <a:t>«Цветные ладошки» И.А. Лыковой </a:t>
            </a:r>
            <a:r>
              <a:rPr lang="ru-RU" dirty="0" smtClean="0"/>
              <a:t>представляет оригинальный вариант реализации базисного содержания и специфических задач эстетического воспитания детей в изобразительной деятельности. Цель Программы: формирование у детей раннего и дошкольного возраста эстетического отношения и художественно-творческих способностей в изобразительной деятельности.</a:t>
            </a:r>
          </a:p>
          <a:p>
            <a:endParaRPr lang="ru-RU" dirty="0" smtClean="0"/>
          </a:p>
          <a:p>
            <a:r>
              <a:rPr lang="ru-RU" dirty="0" smtClean="0"/>
              <a:t>Выбранная Программа </a:t>
            </a:r>
            <a:r>
              <a:rPr lang="ru-RU" b="1" i="1" dirty="0" smtClean="0"/>
              <a:t>«Юный эколог» С. Н. Николаевой </a:t>
            </a:r>
            <a:r>
              <a:rPr lang="ru-RU" dirty="0" smtClean="0"/>
              <a:t>направлена на формирование основ экологической культуры у детей 2-7 лет в условиях детского сада, на развитие в детях гуманного отношения к живым существам, на формирование навыков ухода за обитателями уголка природы. Программа построена с учетом результатов исследований ученых в области детской психологии и педагогики (А.В. Запорожца, Л.А. </a:t>
            </a:r>
            <a:r>
              <a:rPr lang="ru-RU" dirty="0" err="1" smtClean="0"/>
              <a:t>Венгера</a:t>
            </a:r>
            <a:r>
              <a:rPr lang="ru-RU" dirty="0" smtClean="0"/>
              <a:t>, В.С. Мухиной, Н.Н. </a:t>
            </a:r>
            <a:r>
              <a:rPr lang="ru-RU" dirty="0" err="1" smtClean="0"/>
              <a:t>Поддьякова</a:t>
            </a:r>
            <a:r>
              <a:rPr lang="ru-RU" dirty="0" smtClean="0"/>
              <a:t>, П.Г. </a:t>
            </a:r>
            <a:r>
              <a:rPr lang="ru-RU" dirty="0" err="1" smtClean="0"/>
              <a:t>Саморуковой</a:t>
            </a:r>
            <a:r>
              <a:rPr lang="ru-RU" dirty="0" smtClean="0"/>
              <a:t> и </a:t>
            </a:r>
            <a:r>
              <a:rPr lang="ru-RU" dirty="0" err="1" smtClean="0"/>
              <a:t>др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dirty="0" smtClean="0"/>
              <a:t>Комплексная программа социально-коммуникативного развития ребенка </a:t>
            </a:r>
            <a:r>
              <a:rPr lang="ru-RU" dirty="0" err="1" smtClean="0"/>
              <a:t>средставми</a:t>
            </a:r>
            <a:r>
              <a:rPr lang="ru-RU" dirty="0" smtClean="0"/>
              <a:t> эмоционального и социального интеллекта </a:t>
            </a:r>
            <a:r>
              <a:rPr lang="ru-RU" b="1" dirty="0" smtClean="0"/>
              <a:t>«Уроки добра»</a:t>
            </a:r>
            <a:r>
              <a:rPr lang="ru-RU" dirty="0" smtClean="0"/>
              <a:t> </a:t>
            </a:r>
            <a:r>
              <a:rPr lang="ru-RU" dirty="0" err="1" smtClean="0"/>
              <a:t>Микляевой</a:t>
            </a:r>
            <a:r>
              <a:rPr lang="ru-RU" dirty="0" smtClean="0"/>
              <a:t> Н.В., </a:t>
            </a:r>
            <a:r>
              <a:rPr lang="ru-RU" dirty="0" err="1" smtClean="0"/>
              <a:t>Семенака</a:t>
            </a:r>
            <a:r>
              <a:rPr lang="ru-RU" dirty="0" smtClean="0"/>
              <a:t> С.И.</a:t>
            </a:r>
          </a:p>
          <a:p>
            <a:endParaRPr lang="ru-RU" dirty="0" smtClean="0"/>
          </a:p>
          <a:p>
            <a:r>
              <a:rPr lang="ru-RU" dirty="0" smtClean="0"/>
              <a:t>В МБДОУ разработана оздоровительная программа </a:t>
            </a:r>
            <a:r>
              <a:rPr lang="ru-RU" b="1" i="1" dirty="0" smtClean="0"/>
              <a:t>«Азбука здоровья», Рабочая программа воспитания.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593</Words>
  <Application>Microsoft Office PowerPoint</Application>
  <PresentationFormat>Произвольный</PresentationFormat>
  <Paragraphs>143</Paragraphs>
  <Slides>27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Andale Sans UI</vt:lpstr>
      <vt:lpstr>Arial</vt:lpstr>
      <vt:lpstr>Calibri</vt:lpstr>
      <vt:lpstr>Monotype Corsiva</vt:lpstr>
      <vt:lpstr>Sitka Heading</vt:lpstr>
      <vt:lpstr>StarSymbol</vt:lpstr>
      <vt:lpstr>Tahoma</vt:lpstr>
      <vt:lpstr>Times New Roman</vt:lpstr>
      <vt:lpstr>Default</vt:lpstr>
      <vt:lpstr>Муниципальное бюджетное дошкольное образовательное учреждение –  детский сад № 55  Ленинского района города Екатеринбурга</vt:lpstr>
      <vt:lpstr>Презентация PowerPoint</vt:lpstr>
      <vt:lpstr>Презентация PowerPoint</vt:lpstr>
      <vt:lpstr>Качество кадрового обеспечения:  В штате 24 сотрудника: заведующий – 1; заместитель заведующего  – 1; завхоз – 1 обслуживающий персонал – 13 Педагогический состав: 8 человек: Учитель-логопед – 1;  Педагог-психолог – 1; Инструктор по физической культуре - 1; Воспитатели – 5.  </vt:lpstr>
      <vt:lpstr>Презентация PowerPoint</vt:lpstr>
      <vt:lpstr>Презентация PowerPoint</vt:lpstr>
      <vt:lpstr>Образовательная программа МБДОУ – детского сада № 55  разработана в соответствии с ФОП ДО и ФГОС ДО </vt:lpstr>
      <vt:lpstr>Программы коррекционного обучения:   </vt:lpstr>
      <vt:lpstr>Часть, формируемая участниками образовательных отношений </vt:lpstr>
      <vt:lpstr> МБДОУ - детский сад № 55 ведет инновационную деятельность по направлению «Социальное партнёрство детского сада в вопросах воспитания детей на основе российских ценностей и традиций» и является участником Региональной инновационной площадки «Создание воспитательной среды субъектно-ориентированного педагогического процесса, способствующего духовно-нравственному становлению личности"</vt:lpstr>
      <vt:lpstr>Дополнительное образование детей в МБДОУ – детский сад № 55</vt:lpstr>
      <vt:lpstr>Взаимодействие с социальными партнерами</vt:lpstr>
      <vt:lpstr>Достижения детей</vt:lpstr>
      <vt:lpstr>Участие педагогов              </vt:lpstr>
      <vt:lpstr>Презентация PowerPoint</vt:lpstr>
      <vt:lpstr>Презентация PowerPoint</vt:lpstr>
      <vt:lpstr>Презентация PowerPoint</vt:lpstr>
      <vt:lpstr>Наш вернисаж</vt:lpstr>
      <vt:lpstr>Презентация PowerPoint</vt:lpstr>
      <vt:lpstr>Метеорологическая площадка</vt:lpstr>
      <vt:lpstr>Проект «Моя семья»</vt:lpstr>
      <vt:lpstr>«Екатеринбург- мой город!»</vt:lpstr>
      <vt:lpstr>АКЦИЯ «Бессмертный полк»</vt:lpstr>
      <vt:lpstr>Волонтёрское движение «модно быть здоровым!»</vt:lpstr>
      <vt:lpstr>Обучаем здоровому образу жизни через коммуникативные игры, игровые сеансы, логоритмику, физкультурные занятия;</vt:lpstr>
      <vt:lpstr>Прогулки «Выходного дня»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55</dc:creator>
  <cp:lastModifiedBy>ДомПК</cp:lastModifiedBy>
  <cp:revision>66</cp:revision>
  <dcterms:created xsi:type="dcterms:W3CDTF">2009-04-16T11:32:32Z</dcterms:created>
  <dcterms:modified xsi:type="dcterms:W3CDTF">2026-04-10T07:18:07Z</dcterms:modified>
</cp:coreProperties>
</file>