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0" r:id="rId3"/>
    <p:sldId id="268" r:id="rId4"/>
    <p:sldId id="258" r:id="rId5"/>
    <p:sldId id="263" r:id="rId6"/>
    <p:sldId id="261" r:id="rId7"/>
    <p:sldId id="286" r:id="rId8"/>
    <p:sldId id="264" r:id="rId9"/>
    <p:sldId id="267" r:id="rId10"/>
    <p:sldId id="271" r:id="rId11"/>
    <p:sldId id="269" r:id="rId12"/>
    <p:sldId id="287" r:id="rId13"/>
    <p:sldId id="272" r:id="rId14"/>
    <p:sldId id="283" r:id="rId15"/>
    <p:sldId id="280" r:id="rId16"/>
    <p:sldId id="278" r:id="rId17"/>
    <p:sldId id="285" r:id="rId18"/>
    <p:sldId id="277" r:id="rId19"/>
    <p:sldId id="281" r:id="rId20"/>
    <p:sldId id="279" r:id="rId21"/>
    <p:sldId id="274" r:id="rId22"/>
    <p:sldId id="275" r:id="rId23"/>
    <p:sldId id="276" r:id="rId24"/>
    <p:sldId id="273" r:id="rId25"/>
    <p:sldId id="270" r:id="rId26"/>
    <p:sldId id="284" r:id="rId27"/>
    <p:sldId id="259" r:id="rId28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002" y="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Образовательный ценз педагогов:  - </a:t>
            </a:r>
            <a:r>
              <a:rPr lang="ru-RU" dirty="0" smtClean="0"/>
              <a:t>76 % </a:t>
            </a:r>
            <a:r>
              <a:rPr lang="ru-RU" dirty="0"/>
              <a:t>высшее педагогическое, </a:t>
            </a:r>
          </a:p>
          <a:p>
            <a:pPr>
              <a:defRPr/>
            </a:pPr>
            <a:r>
              <a:rPr lang="ru-RU" dirty="0" smtClean="0"/>
              <a:t>24% </a:t>
            </a:r>
            <a:r>
              <a:rPr lang="ru-RU" dirty="0"/>
              <a:t>– среднее профессиональное</a:t>
            </a:r>
          </a:p>
        </c:rich>
      </c:tx>
      <c:layout>
        <c:manualLayout>
          <c:xMode val="edge"/>
          <c:yMode val="edge"/>
          <c:x val="0.13036229217743264"/>
          <c:y val="3.0475977171013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76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 педагогическое-80%</c:v>
                </c:pt>
                <c:pt idx="1">
                  <c:v>Среднее профессиональное-20%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163CF14-A515-454A-97B4-A5EAD07BFA4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783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C14B6A5-D54C-48E0-8201-A4F67224123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376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782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087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18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53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002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948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931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770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046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60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342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009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23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08B4F4-848C-4C0A-B84B-DBD315166A8D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3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99240D-95AD-4E70-B54F-76B2C4C4D72C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39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5F542-305A-4409-B5A6-0AE65BC9F9C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6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4144A5-766F-4585-B864-2DB58509247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52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379B0-9112-4C2C-9D41-C45EBCA76E08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8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E63E51-661B-4E72-B74E-BE15A996DC0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2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A154A7-0DEB-45F4-9186-13803DB767E0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4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2D453C-2B3D-4CA2-9388-90C3CE659833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8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F0F2A6-A847-4379-83C9-8552C0C7E59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74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C8ABF5-1678-40B3-B699-2A38F104063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99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BAD0F9-029A-4231-9982-23EC41BCDD5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8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03BBCDB-6C26-46E9-9089-E48DA25FCC62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2.jp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1.jpeg"/><Relationship Id="rId21" Type="http://schemas.openxmlformats.org/officeDocument/2006/relationships/image" Target="../media/image43.jpeg"/><Relationship Id="rId34" Type="http://schemas.openxmlformats.org/officeDocument/2006/relationships/image" Target="../media/image56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36" Type="http://schemas.openxmlformats.org/officeDocument/2006/relationships/image" Target="../media/image58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image" Target="../media/image2.jp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Relationship Id="rId35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jp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2.jp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83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2.jp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.jp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2.jp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.jpg"/><Relationship Id="rId7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2.jp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2.jpg"/><Relationship Id="rId7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dou55@eduekb.ru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0" y="0"/>
            <a:ext cx="10108496" cy="755967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156" y="4994283"/>
            <a:ext cx="9071640" cy="1619350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Муниципальное бюджетное дошкольное образовательное учреждение – </a:t>
            </a:r>
            <a:br>
              <a:rPr lang="ru-RU" sz="3200" dirty="0" smtClean="0"/>
            </a:br>
            <a:r>
              <a:rPr lang="ru-RU" sz="3200" dirty="0" smtClean="0"/>
              <a:t>детский сад № 55 </a:t>
            </a:r>
            <a:br>
              <a:rPr lang="ru-RU" sz="3200" dirty="0" smtClean="0"/>
            </a:br>
            <a:r>
              <a:rPr lang="ru-RU" sz="3200" dirty="0" smtClean="0"/>
              <a:t>Ленинского района города Екатеринбурга</a:t>
            </a:r>
            <a:endParaRPr lang="ru-RU" sz="3200" dirty="0"/>
          </a:p>
        </p:txBody>
      </p:sp>
      <p:pic>
        <p:nvPicPr>
          <p:cNvPr id="5" name="Рисунок 4" descr="C:\Users\МДОУ\Downloads\aMTZXCvvzRSs7FGaAgIvCQi9gNiQV5uWBmljt-KulPpZgkPY8uXNTzZvTQWM7h75HWgUxKEY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817">
            <a:off x="2513987" y="546003"/>
            <a:ext cx="4260563" cy="384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детский сад № 55 ведет инновационную деятельность по направлению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партнёрство детского сада в вопросах воспитания детей на основе российских ценностей и традиций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участником Региональной инновационной площадки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воспитательной среды субъектно-ориентированного педагогического процесса, способствующего духовно-нравственному становлению личности"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1" y="2339677"/>
            <a:ext cx="3521244" cy="4989513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760" y="4495082"/>
            <a:ext cx="2231954" cy="297593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98" y="2341673"/>
            <a:ext cx="2959872" cy="221990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6367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 dirty="0" smtClean="0"/>
              <a:t>Дополнительное образование детей в МБДОУ – детский сад № 55</a:t>
            </a:r>
            <a:endParaRPr lang="x-none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2" y="1412085"/>
            <a:ext cx="4459287" cy="4989513"/>
          </a:xfrm>
        </p:spPr>
        <p:txBody>
          <a:bodyPr/>
          <a:lstStyle/>
          <a:p>
            <a:r>
              <a:rPr lang="ru-RU" sz="1600" dirty="0" smtClean="0"/>
              <a:t>Студия хореографии «Полянка»</a:t>
            </a:r>
          </a:p>
          <a:p>
            <a:r>
              <a:rPr lang="ru-RU" sz="1600" dirty="0" smtClean="0"/>
              <a:t>«Пешечка»</a:t>
            </a:r>
          </a:p>
          <a:p>
            <a:r>
              <a:rPr lang="ru-RU" sz="1600" dirty="0" smtClean="0"/>
              <a:t>«Логоритмика в детском саду»</a:t>
            </a:r>
          </a:p>
          <a:p>
            <a:r>
              <a:rPr lang="ru-RU" sz="1600" dirty="0" smtClean="0"/>
              <a:t>«Рукоделие»</a:t>
            </a:r>
          </a:p>
          <a:p>
            <a:r>
              <a:rPr lang="ru-RU" sz="1600" dirty="0" smtClean="0"/>
              <a:t>«Умный мышонок»</a:t>
            </a:r>
          </a:p>
          <a:p>
            <a:r>
              <a:rPr lang="ru-RU" sz="1600" dirty="0" smtClean="0"/>
              <a:t>Изостудия «Карандаш»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Знайка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«Страна изобретателей»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Мульт</a:t>
            </a:r>
            <a:r>
              <a:rPr lang="ru-RU" sz="1600" dirty="0" smtClean="0"/>
              <a:t>-студия»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Логикус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«Футбол»</a:t>
            </a:r>
          </a:p>
          <a:p>
            <a:r>
              <a:rPr lang="ru-RU" sz="1600" dirty="0" smtClean="0"/>
              <a:t>«Английский для дошколят»</a:t>
            </a:r>
          </a:p>
          <a:p>
            <a:r>
              <a:rPr lang="ru-RU" sz="1600" dirty="0"/>
              <a:t>группа вечернего пребывания «Играем вместе».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5" y="4845293"/>
            <a:ext cx="1904890" cy="142866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51689" y="4778048"/>
            <a:ext cx="1341420" cy="15631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48" y="2756570"/>
            <a:ext cx="1656183" cy="124213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56" y="1438515"/>
            <a:ext cx="1662065" cy="125070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6454" y="5626872"/>
            <a:ext cx="1823851" cy="13653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59" y="4155859"/>
            <a:ext cx="1779242" cy="12710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3" y="1438515"/>
            <a:ext cx="1676692" cy="12575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88" y="2756570"/>
            <a:ext cx="1761256" cy="127187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endParaRPr lang="ru-RU" sz="1800" dirty="0" smtClean="0"/>
          </a:p>
          <a:p>
            <a:pPr marL="108000" indent="0">
              <a:buNone/>
            </a:pPr>
            <a:r>
              <a:rPr lang="ru-RU" sz="1800" dirty="0" smtClean="0"/>
              <a:t>Театр балета «Щелкунчик»</a:t>
            </a:r>
          </a:p>
          <a:p>
            <a:pPr marL="108000" indent="0">
              <a:buNone/>
            </a:pPr>
            <a:endParaRPr lang="ru-RU" sz="1800" dirty="0" smtClean="0"/>
          </a:p>
          <a:p>
            <a:pPr marL="108000" indent="0">
              <a:buNone/>
            </a:pPr>
            <a:r>
              <a:rPr lang="ru-RU" sz="1800" dirty="0" smtClean="0"/>
              <a:t>Детская хоровая школа № 4</a:t>
            </a:r>
          </a:p>
          <a:p>
            <a:pPr marL="108000" indent="0">
              <a:buNone/>
            </a:pPr>
            <a:endParaRPr lang="ru-RU" sz="1800" dirty="0"/>
          </a:p>
          <a:p>
            <a:pPr marL="108000" indent="0">
              <a:buNone/>
            </a:pPr>
            <a:r>
              <a:rPr lang="ru-RU" sz="1800" dirty="0" smtClean="0"/>
              <a:t>МАОУ </a:t>
            </a:r>
            <a:r>
              <a:rPr lang="ru-RU" sz="1800" dirty="0"/>
              <a:t>СОШ № 93</a:t>
            </a:r>
          </a:p>
          <a:p>
            <a:pPr marL="10800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87" y="1403573"/>
            <a:ext cx="2311152" cy="308153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4903652"/>
            <a:ext cx="3220616" cy="214498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2" y="4893794"/>
            <a:ext cx="3240360" cy="215483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3671" y="1791826"/>
            <a:ext cx="3106006" cy="232950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582141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0605" y="361184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462" y="451451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8106" y="4462134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7" y="0"/>
            <a:ext cx="10137432" cy="75596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детей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24" y="337383"/>
            <a:ext cx="944793" cy="129936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57" y="301321"/>
            <a:ext cx="925685" cy="13313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4" y="3109244"/>
            <a:ext cx="1054147" cy="14916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6329628"/>
            <a:ext cx="1504746" cy="106460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27" y="4704572"/>
            <a:ext cx="1034529" cy="146385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37" y="3085889"/>
            <a:ext cx="1060467" cy="15005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4" y="5911747"/>
            <a:ext cx="1087087" cy="15382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60" y="4862791"/>
            <a:ext cx="822509" cy="13480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20" y="6313533"/>
            <a:ext cx="1529448" cy="10817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8" y="406129"/>
            <a:ext cx="1734144" cy="122651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71" y="4704572"/>
            <a:ext cx="954000" cy="14330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75" y="1635607"/>
            <a:ext cx="941634" cy="133241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12" y="3118315"/>
            <a:ext cx="1228634" cy="15020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58" y="3114663"/>
            <a:ext cx="1059565" cy="149663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32075" y="4781663"/>
            <a:ext cx="1426255" cy="10095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3" y="1663510"/>
            <a:ext cx="915164" cy="12844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94" y="3097944"/>
            <a:ext cx="1035823" cy="147645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07" y="5911747"/>
            <a:ext cx="1091513" cy="15444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4" y="3114663"/>
            <a:ext cx="1037064" cy="15240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97" y="396171"/>
            <a:ext cx="1792071" cy="12834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58" y="1890698"/>
            <a:ext cx="1489755" cy="10327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12" y="4692093"/>
            <a:ext cx="872172" cy="14350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92" y="6361312"/>
            <a:ext cx="1518683" cy="10737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8" y="6329628"/>
            <a:ext cx="1526094" cy="107899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8" y="1890698"/>
            <a:ext cx="1469161" cy="103874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91" y="1652781"/>
            <a:ext cx="929496" cy="13152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22" y="3115225"/>
            <a:ext cx="1071759" cy="15165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36" y="4875180"/>
            <a:ext cx="928581" cy="13139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8" y="4876375"/>
            <a:ext cx="943071" cy="133444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28050" y="4781663"/>
            <a:ext cx="1425208" cy="100877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96" y="1863669"/>
            <a:ext cx="1443398" cy="10205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66" y="1881745"/>
            <a:ext cx="1506338" cy="10662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346525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0625" cy="75596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16" y="236215"/>
            <a:ext cx="9843594" cy="944966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           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2" y="1046975"/>
            <a:ext cx="1103574" cy="15608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1041374"/>
            <a:ext cx="1134323" cy="1602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0" y="1043235"/>
            <a:ext cx="1107441" cy="15645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85" y="1002769"/>
            <a:ext cx="1093218" cy="157226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34" y="3362908"/>
            <a:ext cx="1655936" cy="117079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8" y="3276289"/>
            <a:ext cx="1195262" cy="1612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08" y="1002769"/>
            <a:ext cx="1111924" cy="157337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88" y="3209142"/>
            <a:ext cx="1196503" cy="16793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8" y="5369072"/>
            <a:ext cx="1115368" cy="15367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6" y="976714"/>
            <a:ext cx="1155800" cy="16311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64" y="5357825"/>
            <a:ext cx="1082916" cy="153164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69" y="5349622"/>
            <a:ext cx="1132809" cy="160220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62" y="5349622"/>
            <a:ext cx="1099812" cy="1556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79" y="3354003"/>
            <a:ext cx="1837208" cy="13138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58" y="3354003"/>
            <a:ext cx="1808119" cy="127740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23" y="5384743"/>
            <a:ext cx="1076099" cy="152111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135" y="5565173"/>
            <a:ext cx="1532209" cy="11491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422" y="5572960"/>
            <a:ext cx="1505726" cy="112929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32770" name="AutoShape 2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IMG-20171222-WA0017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120093" y="176743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Воспитать человека</a:t>
            </a: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0" y="4463085"/>
            <a:ext cx="3707923" cy="246953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52" y="1187548"/>
            <a:ext cx="3626532" cy="22170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92" y="4454040"/>
            <a:ext cx="3510793" cy="248224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6" y="755501"/>
            <a:ext cx="2493818" cy="343235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" y="1187548"/>
            <a:ext cx="3328753" cy="22170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2"/>
            <a:ext cx="10080625" cy="7519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700C49-696E-4DFF-A8F5-B1AC85456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0993"/>
            <a:ext cx="2998062" cy="224831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BBD294C-A271-44A1-BC4E-0DE7B1487E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20" y="3065458"/>
            <a:ext cx="2934493" cy="165047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9E18F3-82F0-423D-9B7C-26B9EC746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01" y="1214023"/>
            <a:ext cx="2963662" cy="16668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532DFD6-E1D0-45C5-86E1-CB50CE00DC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97" y="3091495"/>
            <a:ext cx="3239610" cy="182208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B74B0FF6-560F-4D5F-AB29-63381F6CBC53}"/>
              </a:ext>
            </a:extLst>
          </p:cNvPr>
          <p:cNvSpPr txBox="1">
            <a:spLocks/>
          </p:cNvSpPr>
          <p:nvPr/>
        </p:nvSpPr>
        <p:spPr>
          <a:xfrm>
            <a:off x="2494374" y="326613"/>
            <a:ext cx="5323925" cy="714379"/>
          </a:xfrm>
          <a:prstGeom prst="rect">
            <a:avLst/>
          </a:prstGeom>
        </p:spPr>
        <p:txBody>
          <a:bodyPr lIns="100794" tIns="50397" rIns="100794" bIns="50397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Мы любим творить!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F0AC19-A058-4D8B-83E6-71D99B1A4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46591" y="1040992"/>
            <a:ext cx="3113082" cy="17509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20F369E-997D-48E6-894F-0723CBF3BB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346" y="3448250"/>
            <a:ext cx="2923411" cy="164424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EF13704-C070-4BF5-939D-DA6D8F4103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4" y="5228221"/>
            <a:ext cx="2850892" cy="213794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7D69669-2540-496A-9E7C-AD2C5334A8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62" y="5201029"/>
            <a:ext cx="2923411" cy="21923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FDA4EF-AFEC-4400-8081-AD1DD8FC2A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6" y="5047887"/>
            <a:ext cx="1723802" cy="229816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15BF38-6144-4095-BE52-844D9139C9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62" y="5013403"/>
            <a:ext cx="1723802" cy="22981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6234694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3872" y="2834872"/>
            <a:ext cx="5040313" cy="1051726"/>
          </a:xfrm>
          <a:prstGeom prst="rect">
            <a:avLst/>
          </a:prstGeom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Мастер-класс </a:t>
            </a:r>
            <a:b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«Наши руки не для скуки»</a:t>
            </a:r>
            <a:endParaRPr lang="ru-RU" sz="3100" dirty="0"/>
          </a:p>
        </p:txBody>
      </p:sp>
      <p:pic>
        <p:nvPicPr>
          <p:cNvPr id="1026" name="Picture 2" descr="C:\Users\Миша\Desktop\1e8d473574eba45b310798b1aa8eda1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6231" y="157468"/>
            <a:ext cx="2009228" cy="35715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C:\Users\Миша\Desktop\af799b322c6d9d12593d7b278c4ef0a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8894" y="314962"/>
            <a:ext cx="4396266" cy="247264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8" name="Picture 4" descr="C:\Users\Миша\Desktop\34775a415c28226b6e4455ef1097a3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08" y="4173573"/>
            <a:ext cx="5180359" cy="291364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C:\Users\Миша\Desktop\851ab55013b07bd596f68c223eef0a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4177" y="3779838"/>
            <a:ext cx="2598929" cy="346487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C:\Users\Миша\Desktop\210906fab060883878765341321c4ae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4220" y="236215"/>
            <a:ext cx="2283908" cy="33021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2"/>
            <a:ext cx="10080625" cy="75195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274878"/>
            <a:ext cx="9844394" cy="48869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вернисаж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51AC97-7F5A-4378-A7C7-7D58ED79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3775"/>
          <a:stretch/>
        </p:blipFill>
        <p:spPr>
          <a:xfrm>
            <a:off x="7015147" y="5248658"/>
            <a:ext cx="2739537" cy="1994735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A56DF2-E172-47CF-8EE3-DC6724B94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649" r="3015"/>
          <a:stretch/>
        </p:blipFill>
        <p:spPr>
          <a:xfrm>
            <a:off x="258749" y="3349096"/>
            <a:ext cx="2947406" cy="1735036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C023B6-AF33-4E5C-9F06-26A581366E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3775"/>
          <a:stretch/>
        </p:blipFill>
        <p:spPr>
          <a:xfrm>
            <a:off x="7015147" y="1198050"/>
            <a:ext cx="2758630" cy="1986520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B5D6938-6CA0-42B6-BF2A-F520E52950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1" y="1198050"/>
            <a:ext cx="2968538" cy="1986520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E4595BB-6B90-47D8-B961-8900F76602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9264"/>
          <a:stretch/>
        </p:blipFill>
        <p:spPr>
          <a:xfrm>
            <a:off x="7015147" y="3349096"/>
            <a:ext cx="2739538" cy="1678772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57" y="1206907"/>
            <a:ext cx="2448271" cy="2586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1" y="5248658"/>
            <a:ext cx="2983158" cy="2057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28" y="3973482"/>
            <a:ext cx="2448272" cy="30950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4000553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pic>
        <p:nvPicPr>
          <p:cNvPr id="12" name="Содержимое 11" descr="C:\Users\Admin\AppData\Local\Microsoft\Windows\Temporary Internet Files\Content.Word\IMG-20190913-WA004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260" y="1218201"/>
            <a:ext cx="2574634" cy="3196641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C:\Users\Admin\AppData\Local\Microsoft\Windows\Temporary Internet Files\Content.Word\IMG-20190913-WA00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426" y="1399044"/>
            <a:ext cx="3780261" cy="28768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Рисунок 13" descr="C:\Users\Admin\AppData\Local\Microsoft\Windows\Temporary Internet Files\Content.Word\IMG_20190913_1049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0443" y="1223171"/>
            <a:ext cx="2629976" cy="322863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C:\Users\Admin\AppData\Local\Microsoft\Windows\Temporary Internet Files\Content.Word\IMG_20190913_1042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738" y="4617493"/>
            <a:ext cx="3812308" cy="270826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3260" y="287316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 Экспериментальная деятельность на приусадебном участке»</a:t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55\Desktop\оформление\Садик 55 ФОТО\IMG_20190826_111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3" y="4617493"/>
            <a:ext cx="3611404" cy="270826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24465"/>
          <a:stretch>
            <a:fillRect/>
          </a:stretch>
        </p:blipFill>
        <p:spPr>
          <a:xfrm>
            <a:off x="-27871" y="1"/>
            <a:ext cx="10108495" cy="75596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80000" y="720000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80000" y="3780000"/>
            <a:ext cx="360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956" r="21817" b="13294"/>
          <a:stretch/>
        </p:blipFill>
        <p:spPr>
          <a:xfrm>
            <a:off x="143768" y="251445"/>
            <a:ext cx="5112568" cy="705678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 flipV="1">
            <a:off x="1976438" y="5916613"/>
            <a:ext cx="6048375" cy="5382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1976438" y="6636613"/>
            <a:ext cx="6048375" cy="1674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1970" y="720000"/>
            <a:ext cx="36585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Sitka Heading" panose="02000505000000020004" pitchFamily="2" charset="0"/>
              </a:rPr>
              <a:t>В 1979 году в городе Свердловске (ныне Екатеринбург) началось строительство детского сада городского трамвайно-троллейбусного управления. </a:t>
            </a:r>
          </a:p>
          <a:p>
            <a:r>
              <a:rPr lang="ru-RU" i="1" dirty="0" smtClean="0">
                <a:latin typeface="Sitka Heading" panose="02000505000000020004" pitchFamily="2" charset="0"/>
              </a:rPr>
              <a:t>Впервые свои двери для маленьких жителей детский сад распахнул осенью 1980 года.</a:t>
            </a:r>
          </a:p>
          <a:p>
            <a:r>
              <a:rPr lang="ru-RU" i="1" dirty="0" smtClean="0">
                <a:latin typeface="Sitka Heading" panose="02000505000000020004" pitchFamily="2" charset="0"/>
              </a:rPr>
              <a:t>На основании решения Комитета по управлению городским имуществом Администрации города Екатеринбурга № 1406 от 08.07.1997 г. дошкольное учреждение № 55 было передано на баланс Управления народного образования Ленинского района </a:t>
            </a:r>
            <a:endParaRPr lang="ru-RU" i="1" dirty="0">
              <a:latin typeface="Sitka Heading" panose="02000505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128565"/>
            <a:ext cx="9576594" cy="923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площадка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H:\Садик 55 ФОТО\127_PANA\P127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302" y="1285742"/>
            <a:ext cx="3693301" cy="276968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0" name="Picture 4" descr="H:\Садик 55 ФОТО\127_PANA\P127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35" y="1284799"/>
            <a:ext cx="3651656" cy="27384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1" name="Picture 5" descr="H:\Садик 55 ФОТО\127_PANA\P1270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435" y="4586996"/>
            <a:ext cx="3501022" cy="262549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2" name="Picture 6" descr="H:\Садик 55 ФОТО\127_PANA\P12700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1070" y="4495630"/>
            <a:ext cx="3455778" cy="25915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698" name="Picture 2" descr="H:\Садик 55 ФОТО\127_PANA\P1270035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8937" y="3020901"/>
            <a:ext cx="3637203" cy="272761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7" y="207941"/>
            <a:ext cx="6785147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55.tvoysadik.ru/upload/ts55_new/images/big/54/2b/542bec6672a149f58ef75588e4d5023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3676" y="525443"/>
            <a:ext cx="2201977" cy="29356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6" name="Picture 6" descr="https://55.tvoysadik.ru/upload/ts55_new/images/big/cd/ec/cdec44dfdcf3315fa36897a8449be8cb.jpg"/>
          <p:cNvPicPr>
            <a:picLocks noChangeAspect="1" noChangeArrowheads="1"/>
          </p:cNvPicPr>
          <p:nvPr/>
        </p:nvPicPr>
        <p:blipFill rotWithShape="1">
          <a:blip r:embed="rId5"/>
          <a:srcRect t="17983"/>
          <a:stretch/>
        </p:blipFill>
        <p:spPr bwMode="auto">
          <a:xfrm>
            <a:off x="157477" y="3298768"/>
            <a:ext cx="2756440" cy="40246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8" name="Picture 8" descr="https://55.tvoysadik.ru/upload/ts55_new/images/big/03/ba/03ba888cee01cf5716959a10b6540f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2636" y="4494865"/>
            <a:ext cx="2283908" cy="28348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12" name="Picture 12" descr="https://55.tvoysadik.ru/upload/ts55_new/images/big/29/ac/29ac58c4d5eed2b77f3718f110b5dae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9222" y="3597931"/>
            <a:ext cx="2799169" cy="37318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4" name="Picture 4" descr="https://55.tvoysadik.ru/upload/ts55_new/images/big/1f/d0/1fd068e32bf695bc4ce54d81fee9cbf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2495" y="1226344"/>
            <a:ext cx="3990250" cy="29923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«Екатеринбург- мой город!»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s://55.tvoysadik.ru/upload/ts55_new/images/big/ac/8e/ac8ea57603ddce485571e063e6d696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43" y="1734344"/>
            <a:ext cx="4249652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4" name="Picture 10" descr="https://55.tvoysadik.ru/upload/ts55_new/images/big/0c/df/0cdffcd30fa6cb1fdf447d59d7fc52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844" y="4708277"/>
            <a:ext cx="4249652" cy="25640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86" name="Picture 2" descr="https://55.tvoysadik.ru/upload/ts55_new/images/big/6f/db/6fdb63aa3396b17a3a2fba85caf4d7bd.jpg"/>
          <p:cNvPicPr>
            <a:picLocks noChangeAspect="1" noChangeArrowheads="1"/>
          </p:cNvPicPr>
          <p:nvPr/>
        </p:nvPicPr>
        <p:blipFill rotWithShape="1">
          <a:blip r:embed="rId6"/>
          <a:srcRect t="8912"/>
          <a:stretch/>
        </p:blipFill>
        <p:spPr bwMode="auto">
          <a:xfrm>
            <a:off x="5278464" y="4735557"/>
            <a:ext cx="4253715" cy="25368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0" name="Picture 6" descr="https://55.tvoysadik.ru/upload/ts55_new/images/big/98/5c/985c43bd1b1487240df12e99ba071ab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8464" y="1734344"/>
            <a:ext cx="4253715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128565"/>
            <a:ext cx="9576594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«Бессмертный полк»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4f93fe596c48ad60ee600db907387a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35" y="1153514"/>
            <a:ext cx="3118699" cy="421401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 descr="d49087ae2ac6a4ea6f811485eb89ce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534" y="1116118"/>
            <a:ext cx="3402211" cy="39373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b6816a918ac8b6f8016898231e43ff15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798" y="4099429"/>
            <a:ext cx="4614146" cy="325230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75" y="287316"/>
            <a:ext cx="9576594" cy="92732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Волонтёрское движение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«модно быть здоровым!»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https://55.tvoysadik.ru/upload/ts55_new/images/big/fe/1e/fe1e9bcdc22c39b8492492df1911f22a.jpg"/>
          <p:cNvPicPr>
            <a:picLocks noChangeAspect="1" noChangeArrowheads="1"/>
          </p:cNvPicPr>
          <p:nvPr/>
        </p:nvPicPr>
        <p:blipFill rotWithShape="1">
          <a:blip r:embed="rId4"/>
          <a:srcRect b="8970"/>
          <a:stretch/>
        </p:blipFill>
        <p:spPr bwMode="auto">
          <a:xfrm>
            <a:off x="7288116" y="1475183"/>
            <a:ext cx="2388652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0" name="Picture 12" descr="https://55.tvoysadik.ru/upload/ts55_new/images/big/39/d1/39d1a402b47542e13d304ec6578825c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475" y="1496169"/>
            <a:ext cx="2126397" cy="37854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6" name="Picture 8" descr="https://55.tvoysadik.ru/upload/ts55_new/images/big/c7/8c/c78c42b15c9fe1a5238e52b423da0fa7.jpg"/>
          <p:cNvPicPr>
            <a:picLocks noChangeAspect="1" noChangeArrowheads="1"/>
          </p:cNvPicPr>
          <p:nvPr/>
        </p:nvPicPr>
        <p:blipFill rotWithShape="1">
          <a:blip r:embed="rId6"/>
          <a:srcRect b="12221"/>
          <a:stretch/>
        </p:blipFill>
        <p:spPr bwMode="auto">
          <a:xfrm>
            <a:off x="3928939" y="1475183"/>
            <a:ext cx="2477121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2" name="Picture 4" descr="https://55.tvoysadik.ru/upload/ts55_new/images/big/0c/67/0c67b8f1198c51ecad9bd0bbd46f678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03112" y="3307353"/>
            <a:ext cx="2357388" cy="39604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2" name="Picture 14" descr="https://55.tvoysadik.ru/upload/ts55_new/images/big/f6/8b/f68bab776affed82d7efc833c2061e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2889" y="3307355"/>
            <a:ext cx="2290456" cy="39604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" y="0"/>
            <a:ext cx="10137432" cy="755967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287316"/>
            <a:ext cx="9576594" cy="154342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Обучаем здоровому образу жизни через коммуникативные игры, игровые сеансы,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логоритмику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физкультурные занятия;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" y="1954201"/>
            <a:ext cx="2343045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88" y="1954203"/>
            <a:ext cx="2066387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Picture 4" descr="https://55.tvoysadik.ru/upload/ts55_new/images/big/1e/4f/1e4f5a3f19d6f393fda20e8a74301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465" y="1954201"/>
            <a:ext cx="1986865" cy="275489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5" descr="H:\Садик 55 ФОТО\127_PANA\P12702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133" y="4970470"/>
            <a:ext cx="2396734" cy="17973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8" name="Picture 6" descr="H:\Садик 55 ФОТО\127_PANA\P12702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7761" y="5585993"/>
            <a:ext cx="2372717" cy="17793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Picture 7" descr="H:\Садик 55 ФОТО\127_PANA\P1270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0355" y="5446723"/>
            <a:ext cx="2308205" cy="17309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" name="Picture 4" descr="H:\Садик 55 ФОТО\127_PANA\P12702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1368" y="4910938"/>
            <a:ext cx="2302131" cy="172641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1" name="Picture 9" descr="IMG-20180328-WA0024[1]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01211" y="1957140"/>
            <a:ext cx="2222747" cy="275195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pic>
        <p:nvPicPr>
          <p:cNvPr id="2052" name="Picture 4" descr="C:\Documents and Settings\Admin\Рабочий стол\парк маяковского\DSC06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533" y="4623064"/>
            <a:ext cx="1896513" cy="26193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3" name="Picture 5" descr="C:\Documents and Settings\Admin\Рабочий стол\парк маяковского\DSC06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356" y="4623064"/>
            <a:ext cx="2067693" cy="26704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207941"/>
            <a:ext cx="9072563" cy="10318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«Выходного дня»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парк маяковского\DSC06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559" y="1398573"/>
            <a:ext cx="4524878" cy="300644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40" y="1398573"/>
            <a:ext cx="4549627" cy="3033084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33" y="4612559"/>
            <a:ext cx="4059179" cy="27061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4710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8595"/>
            <a:ext cx="10080625" cy="7647483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596"/>
            <a:ext cx="10080625" cy="7647483"/>
          </a:xfrm>
          <a:prstGeom prst="rect">
            <a:avLst/>
          </a:prstGeom>
        </p:spPr>
      </p:pic>
      <p:pic>
        <p:nvPicPr>
          <p:cNvPr id="2050" name="Picture 2" descr="C:\Users\Миша\Desktop\cf8051bea455aa187726f00463b8ef5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2" y="350837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2" y="0"/>
            <a:ext cx="10136368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2" y="0"/>
            <a:ext cx="10108497" cy="7559675"/>
          </a:xfrm>
          <a:prstGeom prst="rect">
            <a:avLst/>
          </a:prstGeom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8280" y="422251"/>
            <a:ext cx="9071640" cy="1144836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r>
              <a:rPr lang="ru-RU" sz="2000" b="1" dirty="0" smtClean="0"/>
              <a:t>Дата создания </a:t>
            </a:r>
            <a:r>
              <a:rPr lang="ru-RU" sz="2000" dirty="0" smtClean="0"/>
              <a:t>1979 год</a:t>
            </a:r>
          </a:p>
          <a:p>
            <a:r>
              <a:rPr lang="ru-RU" sz="2000" b="1" dirty="0" smtClean="0"/>
              <a:t>Режим работы</a:t>
            </a:r>
            <a:endParaRPr lang="ru-RU" sz="2000" dirty="0" smtClean="0"/>
          </a:p>
          <a:p>
            <a:r>
              <a:rPr lang="ru-RU" sz="2000" dirty="0" smtClean="0"/>
              <a:t>Учреждение работает в режиме пятидневной рабочей недели с 10,5-часовым пребыванием детей с 07.30 до 18.00 часов, исключая выходные и праздничные дни.</a:t>
            </a:r>
          </a:p>
          <a:p>
            <a:r>
              <a:rPr lang="ru-RU" sz="2000" b="1" dirty="0" smtClean="0"/>
              <a:t>Количество групп </a:t>
            </a:r>
            <a:r>
              <a:rPr lang="ru-RU" sz="2000" dirty="0" smtClean="0"/>
              <a:t>  - 2 группы раннего возраста (1-2 года и 2-3 года), 1 группа младшего возраста (3 - 4 года), 1 группа среднего возраста (4-5 лет, 1 группа старшего возраста (5-6 лет), 1  подготовительная к школе группа (6-7 лет)</a:t>
            </a:r>
          </a:p>
          <a:p>
            <a:pPr lvl="0"/>
            <a:r>
              <a:rPr lang="ru-RU" sz="2000" dirty="0" smtClean="0"/>
              <a:t>Логопедическая помощь.</a:t>
            </a:r>
          </a:p>
          <a:p>
            <a:r>
              <a:rPr lang="ru-RU" sz="2000" b="1" dirty="0" smtClean="0"/>
              <a:t>Учредитель </a:t>
            </a:r>
            <a:r>
              <a:rPr lang="ru-RU" sz="2000" dirty="0" smtClean="0"/>
              <a:t>Департамент образования Администрации города Екатеринбурга</a:t>
            </a:r>
          </a:p>
          <a:p>
            <a:r>
              <a:rPr lang="ru-RU" sz="2000" b="1" dirty="0" smtClean="0"/>
              <a:t>Адрес </a:t>
            </a:r>
            <a:r>
              <a:rPr lang="ru-RU" sz="2000" dirty="0" smtClean="0"/>
              <a:t>620142  г. Екатеринбург, улица Фрунзе, 43а</a:t>
            </a:r>
          </a:p>
          <a:p>
            <a:r>
              <a:rPr lang="ru-RU" sz="2000" dirty="0" smtClean="0"/>
              <a:t>тел. 251-41-66</a:t>
            </a:r>
          </a:p>
          <a:p>
            <a:r>
              <a:rPr lang="ru-RU" sz="2000" b="1" dirty="0" smtClean="0"/>
              <a:t>Адрес электронной почты </a:t>
            </a:r>
            <a:r>
              <a:rPr lang="en-US" sz="2000" dirty="0" smtClean="0">
                <a:hlinkClick r:id="rId5"/>
              </a:rPr>
              <a:t>mdou55@eduekb.ru</a:t>
            </a:r>
            <a:r>
              <a:rPr lang="ru-RU" sz="2000" dirty="0" smtClean="0"/>
              <a:t> </a:t>
            </a:r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19"/>
            <a:ext cx="9071640" cy="583597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b="1" dirty="0" smtClean="0"/>
              <a:t>Качество кадрового обеспечения:</a:t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штате 24 сотрудника:</a:t>
            </a:r>
            <a:br>
              <a:rPr lang="ru-RU" sz="2000" dirty="0" smtClean="0"/>
            </a:br>
            <a:r>
              <a:rPr lang="ru-RU" sz="2000" dirty="0" smtClean="0"/>
              <a:t>заведующий – 1;</a:t>
            </a:r>
            <a:br>
              <a:rPr lang="ru-RU" sz="2000" dirty="0" smtClean="0"/>
            </a:br>
            <a:r>
              <a:rPr lang="ru-RU" sz="2000" dirty="0" smtClean="0"/>
              <a:t>заместитель заведующего  – 1;</a:t>
            </a:r>
            <a:br>
              <a:rPr lang="ru-RU" sz="2000" dirty="0" smtClean="0"/>
            </a:br>
            <a:r>
              <a:rPr lang="ru-RU" sz="2000" dirty="0" smtClean="0"/>
              <a:t>завхоз – 1</a:t>
            </a:r>
            <a:br>
              <a:rPr lang="ru-RU" sz="2000" dirty="0" smtClean="0"/>
            </a:br>
            <a:r>
              <a:rPr lang="ru-RU" sz="2000" dirty="0" smtClean="0"/>
              <a:t>обслуживающий персонал – 13</a:t>
            </a:r>
            <a:br>
              <a:rPr lang="ru-RU" sz="2000" dirty="0" smtClean="0"/>
            </a:br>
            <a:r>
              <a:rPr lang="ru-RU" sz="2000" dirty="0" smtClean="0"/>
              <a:t>Педагогический состав: 8 человек:</a:t>
            </a:r>
            <a:br>
              <a:rPr lang="ru-RU" sz="2000" dirty="0" smtClean="0"/>
            </a:br>
            <a:r>
              <a:rPr lang="ru-RU" sz="2000" dirty="0" smtClean="0"/>
              <a:t>Учитель-логопед – 1; </a:t>
            </a:r>
            <a:br>
              <a:rPr lang="ru-RU" sz="2000" dirty="0" smtClean="0"/>
            </a:br>
            <a:r>
              <a:rPr lang="ru-RU" sz="2000" dirty="0" smtClean="0"/>
              <a:t>Педагог-психолог – 1;</a:t>
            </a:r>
            <a:br>
              <a:rPr lang="ru-RU" sz="2000" dirty="0" smtClean="0"/>
            </a:br>
            <a:r>
              <a:rPr lang="ru-RU" sz="2000" dirty="0" smtClean="0"/>
              <a:t>Инструктор по физической культуре - 1;</a:t>
            </a:r>
            <a:br>
              <a:rPr lang="ru-RU" sz="2000" dirty="0" smtClean="0"/>
            </a:br>
            <a:r>
              <a:rPr lang="ru-RU" sz="2000" dirty="0" smtClean="0"/>
              <a:t>Воспитатели – 5.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x-none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x-none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pic>
        <p:nvPicPr>
          <p:cNvPr id="3074" name="Picture 2" descr="C:\Users\Миша\Desktop\7463c83ba6026c68d3aae92003c5e74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612" y="683493"/>
            <a:ext cx="8915400" cy="573000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253"/>
            <a:ext cx="10108497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254"/>
            <a:ext cx="10080625" cy="7559675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84576240"/>
              </p:ext>
            </p:extLst>
          </p:nvPr>
        </p:nvGraphicFramePr>
        <p:xfrm>
          <a:off x="1943968" y="179437"/>
          <a:ext cx="6105525" cy="238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591560"/>
              </p:ext>
            </p:extLst>
          </p:nvPr>
        </p:nvGraphicFramePr>
        <p:xfrm>
          <a:off x="1888401" y="2896362"/>
          <a:ext cx="6140450" cy="1094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079"/>
                <a:gridCol w="541933"/>
                <a:gridCol w="541933"/>
                <a:gridCol w="541933"/>
                <a:gridCol w="541933"/>
                <a:gridCol w="697083"/>
                <a:gridCol w="697083"/>
                <a:gridCol w="368755"/>
                <a:gridCol w="386783"/>
                <a:gridCol w="386783"/>
                <a:gridCol w="332152"/>
              </a:tblGrid>
              <a:tr h="54292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Квалификационная категория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Высшая категория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Первая категория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Соответствие занимаемой должности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категории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чел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</a:tr>
              <a:tr h="257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2025/26 </a:t>
                      </a:r>
                      <a:r>
                        <a:rPr lang="ru-RU" sz="1200" dirty="0">
                          <a:effectLst/>
                        </a:rPr>
                        <a:t>год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45645"/>
              </p:ext>
            </p:extLst>
          </p:nvPr>
        </p:nvGraphicFramePr>
        <p:xfrm>
          <a:off x="1901419" y="4931965"/>
          <a:ext cx="6114414" cy="1205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756"/>
                <a:gridCol w="419176"/>
                <a:gridCol w="419176"/>
                <a:gridCol w="419176"/>
                <a:gridCol w="419176"/>
                <a:gridCol w="336996"/>
                <a:gridCol w="419176"/>
                <a:gridCol w="419176"/>
                <a:gridCol w="418585"/>
                <a:gridCol w="419176"/>
                <a:gridCol w="503130"/>
                <a:gridCol w="503130"/>
                <a:gridCol w="418585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педагогический стаж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10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15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20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более 20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педагогов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18428" y="-33690"/>
            <a:ext cx="9071640" cy="237336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dirty="0" smtClean="0"/>
              <a:t>Образовательная программа МБДОУ – детского сада № 55</a:t>
            </a:r>
            <a:br>
              <a:rPr lang="ru-RU" sz="2000" dirty="0" smtClean="0"/>
            </a:br>
            <a:r>
              <a:rPr lang="ru-RU" sz="2000" dirty="0" smtClean="0"/>
              <a:t> разработана в соответствии с ФОП ДО и ФГОС ДО</a:t>
            </a:r>
            <a:br>
              <a:rPr lang="ru-RU" sz="2000" dirty="0" smtClean="0"/>
            </a:br>
            <a:endParaRPr lang="x-none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021788"/>
            <a:ext cx="2552700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73" y="2048598"/>
            <a:ext cx="2433853" cy="37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718" y="70800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i="1" dirty="0" smtClean="0"/>
              <a:t>Программы коррекционного обучения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x-none" sz="2000"/>
          </a:p>
        </p:txBody>
      </p:sp>
      <p:pic>
        <p:nvPicPr>
          <p:cNvPr id="19457" name="Picture 1" descr="C:\Users\Миша\Desktop\img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2792" y="2422515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 b="1" dirty="0" smtClean="0"/>
              <a:t>Часть, формируемая участниками образовательных отношений </a:t>
            </a:r>
            <a:endParaRPr lang="x-none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682594" y="1565259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Программа художественного воспитания, обучения и развития детей 2-7 лет </a:t>
            </a:r>
            <a:r>
              <a:rPr lang="ru-RU" b="1" i="1" dirty="0" smtClean="0"/>
              <a:t>«Цветные ладошки» И.А. Лыковой </a:t>
            </a:r>
            <a:r>
              <a:rPr lang="ru-RU" dirty="0" smtClean="0"/>
              <a:t>представляет оригинальный вариант реализации базисного содержания и специфических задач эстетического воспитания детей в изобразительной деятельности. Цель Программы: формирование у детей раннего и дошкольного возраста эстетического отношения и художественно-творческих способностей в изобразительной деятельности.</a:t>
            </a:r>
          </a:p>
          <a:p>
            <a:endParaRPr lang="ru-RU" dirty="0" smtClean="0"/>
          </a:p>
          <a:p>
            <a:r>
              <a:rPr lang="ru-RU" dirty="0" smtClean="0"/>
              <a:t>Выбранная Программа </a:t>
            </a:r>
            <a:r>
              <a:rPr lang="ru-RU" b="1" i="1" dirty="0" smtClean="0"/>
              <a:t>«Юный эколог» С. Н. Николаевой </a:t>
            </a:r>
            <a:r>
              <a:rPr lang="ru-RU" dirty="0" smtClean="0"/>
              <a:t>направлена на формирование основ экологической культуры у детей 2-7 лет в условиях детского сада, на развитие в детях гуманного отношения к живым существам, на формирование навыков ухода за обитателями уголка природы. Программа построена с учетом результатов исследований ученых в области детской психологии и педагогики (А.В. Запорожца, Л.А. </a:t>
            </a:r>
            <a:r>
              <a:rPr lang="ru-RU" dirty="0" err="1" smtClean="0"/>
              <a:t>Венгера</a:t>
            </a:r>
            <a:r>
              <a:rPr lang="ru-RU" dirty="0" smtClean="0"/>
              <a:t>, В.С. Мухиной, Н.Н. </a:t>
            </a:r>
            <a:r>
              <a:rPr lang="ru-RU" dirty="0" err="1" smtClean="0"/>
              <a:t>Поддьякова</a:t>
            </a:r>
            <a:r>
              <a:rPr lang="ru-RU" dirty="0" smtClean="0"/>
              <a:t>, П.Г. </a:t>
            </a:r>
            <a:r>
              <a:rPr lang="ru-RU" dirty="0" err="1" smtClean="0"/>
              <a:t>Саморуковой</a:t>
            </a:r>
            <a:r>
              <a:rPr lang="ru-RU" dirty="0" smtClean="0"/>
              <a:t> и </a:t>
            </a:r>
            <a:r>
              <a:rPr lang="ru-RU" dirty="0" err="1" smtClean="0"/>
              <a:t>др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Комплексная программа социально-коммуникативного развития ребенка </a:t>
            </a:r>
            <a:r>
              <a:rPr lang="ru-RU" dirty="0" err="1" smtClean="0"/>
              <a:t>средставми</a:t>
            </a:r>
            <a:r>
              <a:rPr lang="ru-RU" dirty="0" smtClean="0"/>
              <a:t> эмоционального и социального интеллекта </a:t>
            </a:r>
            <a:r>
              <a:rPr lang="ru-RU" b="1" dirty="0" smtClean="0"/>
              <a:t>«Уроки добра»</a:t>
            </a:r>
            <a:r>
              <a:rPr lang="ru-RU" dirty="0" smtClean="0"/>
              <a:t> </a:t>
            </a:r>
            <a:r>
              <a:rPr lang="ru-RU" dirty="0" err="1" smtClean="0"/>
              <a:t>Микляевой</a:t>
            </a:r>
            <a:r>
              <a:rPr lang="ru-RU" dirty="0" smtClean="0"/>
              <a:t> Н.В., </a:t>
            </a:r>
            <a:r>
              <a:rPr lang="ru-RU" dirty="0" err="1" smtClean="0"/>
              <a:t>Семенака</a:t>
            </a:r>
            <a:r>
              <a:rPr lang="ru-RU" dirty="0" smtClean="0"/>
              <a:t> С.И.</a:t>
            </a:r>
          </a:p>
          <a:p>
            <a:endParaRPr lang="ru-RU" dirty="0" smtClean="0"/>
          </a:p>
          <a:p>
            <a:r>
              <a:rPr lang="ru-RU" dirty="0" smtClean="0"/>
              <a:t>В МБДОУ разработана оздоровительная программа </a:t>
            </a:r>
            <a:r>
              <a:rPr lang="ru-RU" b="1" i="1" dirty="0" smtClean="0"/>
              <a:t>«Азбука здоровья», Рабочая программа воспитания.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593</Words>
  <Application>Microsoft Office PowerPoint</Application>
  <PresentationFormat>Произвольный</PresentationFormat>
  <Paragraphs>143</Paragraphs>
  <Slides>27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Andale Sans UI</vt:lpstr>
      <vt:lpstr>Arial</vt:lpstr>
      <vt:lpstr>Calibri</vt:lpstr>
      <vt:lpstr>Monotype Corsiva</vt:lpstr>
      <vt:lpstr>Sitka Heading</vt:lpstr>
      <vt:lpstr>StarSymbol</vt:lpstr>
      <vt:lpstr>Tahoma</vt:lpstr>
      <vt:lpstr>Times New Roman</vt:lpstr>
      <vt:lpstr>Default</vt:lpstr>
      <vt:lpstr>Муниципальное бюджетное дошкольное образовательное учреждение –  детский сад № 55  Ленинского района города Екатеринбурга</vt:lpstr>
      <vt:lpstr>Презентация PowerPoint</vt:lpstr>
      <vt:lpstr>Презентация PowerPoint</vt:lpstr>
      <vt:lpstr>Качество кадрового обеспечения:  В штате 24 сотрудника: заведующий – 1; заместитель заведующего  – 1; завхоз – 1 обслуживающий персонал – 13 Педагогический состав: 8 человек: Учитель-логопед – 1;  Педагог-психолог – 1; Инструктор по физической культуре - 1; Воспитатели – 5.  </vt:lpstr>
      <vt:lpstr>Презентация PowerPoint</vt:lpstr>
      <vt:lpstr>Презентация PowerPoint</vt:lpstr>
      <vt:lpstr>Образовательная программа МБДОУ – детского сада № 55  разработана в соответствии с ФОП ДО и ФГОС ДО </vt:lpstr>
      <vt:lpstr>Программы коррекционного обучения:   </vt:lpstr>
      <vt:lpstr>Часть, формируемая участниками образовательных отношений </vt:lpstr>
      <vt:lpstr> МБДОУ - детский сад № 55 ведет инновационную деятельность по направлению «Социальное партнёрство детского сада в вопросах воспитания детей на основе российских ценностей и традиций» и является участником Региональной инновационной площадки «Создание воспитательной среды субъектно-ориентированного педагогического процесса, способствующего духовно-нравственному становлению личности"</vt:lpstr>
      <vt:lpstr>Дополнительное образование детей в МБДОУ – детский сад № 55</vt:lpstr>
      <vt:lpstr>Взаимодействие с социальными партнерами</vt:lpstr>
      <vt:lpstr>Достижения детей</vt:lpstr>
      <vt:lpstr>Участие педагогов              </vt:lpstr>
      <vt:lpstr>Презентация PowerPoint</vt:lpstr>
      <vt:lpstr>Презентация PowerPoint</vt:lpstr>
      <vt:lpstr>Презентация PowerPoint</vt:lpstr>
      <vt:lpstr>Наш вернисаж</vt:lpstr>
      <vt:lpstr>Презентация PowerPoint</vt:lpstr>
      <vt:lpstr>Метеорологическая площадка</vt:lpstr>
      <vt:lpstr>Проект «Моя семья»</vt:lpstr>
      <vt:lpstr>«Екатеринбург- мой город!»</vt:lpstr>
      <vt:lpstr>АКЦИЯ «Бессмертный полк»</vt:lpstr>
      <vt:lpstr>Волонтёрское движение «модно быть здоровым!»</vt:lpstr>
      <vt:lpstr>Обучаем здоровому образу жизни через коммуникативные игры, игровые сеансы, логоритмику, физкультурные занятия;</vt:lpstr>
      <vt:lpstr>Прогулки «Выходного дня»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55</dc:creator>
  <cp:lastModifiedBy>ДомПК</cp:lastModifiedBy>
  <cp:revision>66</cp:revision>
  <dcterms:created xsi:type="dcterms:W3CDTF">2009-04-16T11:32:32Z</dcterms:created>
  <dcterms:modified xsi:type="dcterms:W3CDTF">2026-04-10T07:18:07Z</dcterms:modified>
</cp:coreProperties>
</file>